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  <p:sldId id="266" r:id="rId17"/>
    <p:sldId id="273" r:id="rId18"/>
    <p:sldId id="274" r:id="rId19"/>
    <p:sldId id="275" r:id="rId20"/>
    <p:sldId id="277" r:id="rId21"/>
    <p:sldId id="276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4AB5-58E1-432A-89E3-C2E46F9D3B8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91E7-2FCB-4265-9BEE-AB597C839A3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786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4AB5-58E1-432A-89E3-C2E46F9D3B8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91E7-2FCB-4265-9BEE-AB597C839A3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184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4AB5-58E1-432A-89E3-C2E46F9D3B8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91E7-2FCB-4265-9BEE-AB597C839A3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64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4AB5-58E1-432A-89E3-C2E46F9D3B8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91E7-2FCB-4265-9BEE-AB597C839A3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179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4AB5-58E1-432A-89E3-C2E46F9D3B8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91E7-2FCB-4265-9BEE-AB597C839A3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9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4AB5-58E1-432A-89E3-C2E46F9D3B8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91E7-2FCB-4265-9BEE-AB597C839A3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536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4AB5-58E1-432A-89E3-C2E46F9D3B8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91E7-2FCB-4265-9BEE-AB597C839A3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85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4AB5-58E1-432A-89E3-C2E46F9D3B8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91E7-2FCB-4265-9BEE-AB597C839A3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16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4AB5-58E1-432A-89E3-C2E46F9D3B8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91E7-2FCB-4265-9BEE-AB597C839A3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904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4AB5-58E1-432A-89E3-C2E46F9D3B8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91E7-2FCB-4265-9BEE-AB597C839A3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E4AB5-58E1-432A-89E3-C2E46F9D3B8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91E7-2FCB-4265-9BEE-AB597C839A3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145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E4AB5-58E1-432A-89E3-C2E46F9D3B89}" type="datetimeFigureOut">
              <a:rPr lang="en-US" smtClean="0"/>
              <a:t>12/10/2023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B91E7-2FCB-4265-9BEE-AB597C839A3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4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DZ" sz="4000" b="1" dirty="0" smtClean="0">
                <a:latin typeface="Sakkal Majalla" pitchFamily="2" charset="-78"/>
                <a:cs typeface="Sakkal Majalla" pitchFamily="2" charset="-78"/>
              </a:rPr>
              <a:t>دراسات اهتمت باستخدام التكنولوجيا في التعليم</a:t>
            </a:r>
            <a:endParaRPr lang="en-US" sz="40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3167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570186"/>
          </a:xfrm>
        </p:spPr>
        <p:txBody>
          <a:bodyPr>
            <a:normAutofit fontScale="90000"/>
          </a:bodyPr>
          <a:lstStyle/>
          <a:p>
            <a:pPr rtl="1"/>
            <a:r>
              <a:rPr lang="fr-FR" sz="2400" b="1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fr-FR" sz="2400" b="1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دراسة </a:t>
            </a:r>
            <a:r>
              <a:rPr lang="fr-FR" sz="3100" b="1" dirty="0" smtClean="0">
                <a:latin typeface="Sakkal Majalla" pitchFamily="2" charset="-78"/>
                <a:cs typeface="Sakkal Majalla" pitchFamily="2" charset="-78"/>
              </a:rPr>
              <a:t>S</a:t>
            </a:r>
            <a:r>
              <a:rPr lang="fr-FR" sz="3100" b="1" dirty="0">
                <a:latin typeface="Sakkal Majalla" pitchFamily="2" charset="-78"/>
                <a:cs typeface="Sakkal Majalla" pitchFamily="2" charset="-78"/>
              </a:rPr>
              <a:t>. </a:t>
            </a:r>
            <a:r>
              <a:rPr lang="fr-FR" sz="3100" b="1" dirty="0" err="1">
                <a:latin typeface="Sakkal Majalla" pitchFamily="2" charset="-78"/>
                <a:cs typeface="Sakkal Majalla" pitchFamily="2" charset="-78"/>
              </a:rPr>
              <a:t>Ezzahri</a:t>
            </a:r>
            <a:r>
              <a:rPr lang="fr-FR" sz="3100" b="1" dirty="0">
                <a:latin typeface="Sakkal Majalla" pitchFamily="2" charset="-78"/>
                <a:cs typeface="Sakkal Majalla" pitchFamily="2" charset="-78"/>
              </a:rPr>
              <a:t>, M. </a:t>
            </a:r>
            <a:r>
              <a:rPr lang="fr-FR" sz="3100" b="1" dirty="0" err="1">
                <a:latin typeface="Sakkal Majalla" pitchFamily="2" charset="-78"/>
                <a:cs typeface="Sakkal Majalla" pitchFamily="2" charset="-78"/>
              </a:rPr>
              <a:t>Talbi</a:t>
            </a:r>
            <a:r>
              <a:rPr lang="fr-FR" sz="3100" b="1" dirty="0">
                <a:latin typeface="Sakkal Majalla" pitchFamily="2" charset="-78"/>
                <a:cs typeface="Sakkal Majalla" pitchFamily="2" charset="-78"/>
              </a:rPr>
              <a:t>, M. </a:t>
            </a:r>
            <a:r>
              <a:rPr lang="fr-FR" sz="3100" b="1" dirty="0" err="1">
                <a:latin typeface="Sakkal Majalla" pitchFamily="2" charset="-78"/>
                <a:cs typeface="Sakkal Majalla" pitchFamily="2" charset="-78"/>
              </a:rPr>
              <a:t>Erradi</a:t>
            </a:r>
            <a:r>
              <a:rPr lang="fr-FR" sz="3100" b="1" dirty="0">
                <a:latin typeface="Sakkal Majalla" pitchFamily="2" charset="-78"/>
                <a:cs typeface="Sakkal Majalla" pitchFamily="2" charset="-78"/>
              </a:rPr>
              <a:t>, A. </a:t>
            </a:r>
            <a:r>
              <a:rPr lang="fr-FR" sz="3100" b="1" dirty="0" err="1">
                <a:latin typeface="Sakkal Majalla" pitchFamily="2" charset="-78"/>
                <a:cs typeface="Sakkal Majalla" pitchFamily="2" charset="-78"/>
              </a:rPr>
              <a:t>Bennamara</a:t>
            </a:r>
            <a:r>
              <a:rPr lang="fr-FR" sz="3100" b="1" dirty="0">
                <a:latin typeface="Sakkal Majalla" pitchFamily="2" charset="-78"/>
                <a:cs typeface="Sakkal Majalla" pitchFamily="2" charset="-78"/>
              </a:rPr>
              <a:t>, M. </a:t>
            </a:r>
            <a:r>
              <a:rPr lang="fr-FR" sz="3100" b="1" dirty="0" err="1">
                <a:latin typeface="Sakkal Majalla" pitchFamily="2" charset="-78"/>
                <a:cs typeface="Sakkal Majalla" pitchFamily="2" charset="-78"/>
              </a:rPr>
              <a:t>Khaldi</a:t>
            </a:r>
            <a:r>
              <a:rPr lang="fr-FR" sz="3100" b="1" dirty="0">
                <a:latin typeface="Sakkal Majalla" pitchFamily="2" charset="-78"/>
                <a:cs typeface="Sakkal Majalla" pitchFamily="2" charset="-78"/>
              </a:rPr>
              <a:t>, S. </a:t>
            </a:r>
            <a:r>
              <a:rPr lang="ar-DZ" sz="3100" b="1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3100" b="1" dirty="0" smtClean="0">
                <a:latin typeface="Sakkal Majalla" pitchFamily="2" charset="-78"/>
                <a:cs typeface="Sakkal Majalla" pitchFamily="2" charset="-78"/>
              </a:rPr>
            </a:br>
            <a:r>
              <a:rPr lang="fr-FR" sz="3100" b="1" dirty="0" err="1" smtClean="0">
                <a:latin typeface="Sakkal Majalla" pitchFamily="2" charset="-78"/>
                <a:cs typeface="Sakkal Majalla" pitchFamily="2" charset="-78"/>
              </a:rPr>
              <a:t>Belmohktar</a:t>
            </a:r>
            <a:r>
              <a:rPr lang="fr-FR" sz="3100" dirty="0">
                <a:latin typeface="Sakkal Majalla" pitchFamily="2" charset="-78"/>
                <a:cs typeface="Sakkal Majalla" pitchFamily="2" charset="-78"/>
              </a:rPr>
              <a:t> </a:t>
            </a:r>
            <a:r>
              <a:rPr lang="ar-DZ" sz="3100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3100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sz="3100" dirty="0" smtClean="0">
                <a:latin typeface="Sakkal Majalla" pitchFamily="2" charset="-78"/>
                <a:cs typeface="Sakkal Majalla" pitchFamily="2" charset="-78"/>
              </a:rPr>
              <a:t>كلية العلوم بن مسيك الدار البيضاء المغرب</a:t>
            </a:r>
            <a:r>
              <a:rPr lang="fr-FR" sz="3200" dirty="0"/>
              <a:t/>
            </a:r>
            <a:br>
              <a:rPr lang="fr-FR" sz="3200" dirty="0"/>
            </a:br>
            <a:endParaRPr lang="en-US" sz="32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استخدامات الإنترنت في أنشطة تعلم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الطلاب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Usages de l’internet dans les activités d’apprentissage des élèves</a:t>
            </a:r>
          </a:p>
          <a:p>
            <a:pPr marL="0" indent="0" algn="ctr" rtl="1">
              <a:buNone/>
            </a:pP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ar-DZ" dirty="0" smtClean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5589240"/>
            <a:ext cx="8208912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en-US" dirty="0">
                <a:latin typeface="Sakkal Majalla" pitchFamily="2" charset="-78"/>
                <a:cs typeface="Sakkal Majalla" pitchFamily="2" charset="-78"/>
              </a:rPr>
              <a:t>https://www.researchgate.net/publication/260390811_USAGES_DE_L'INTERNET_DANS_LES_ACTIVITES_D'APPRENTISSAGE_DES_ELEVES</a:t>
            </a:r>
          </a:p>
        </p:txBody>
      </p:sp>
    </p:spTree>
    <p:extLst>
      <p:ext uri="{BB962C8B-B14F-4D97-AF65-F5344CB8AC3E}">
        <p14:creationId xmlns:p14="http://schemas.microsoft.com/office/powerpoint/2010/main" val="19215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أهداف الدراسة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تسعى الدراسة إلى تقديم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لمحة عن حالة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إدماج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الإنترنت لتحسين ممارسات التعلم. وبشكل أدق، الأهداف المتبعة هي كالتالي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:</a:t>
            </a: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algn="ctr" rtl="1"/>
            <a:r>
              <a:rPr lang="ar-DZ" dirty="0">
                <a:latin typeface="Sakkal Majalla" pitchFamily="2" charset="-78"/>
                <a:cs typeface="Sakkal Majalla" pitchFamily="2" charset="-78"/>
              </a:rPr>
              <a:t> 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إبراز وجهة نظر الطلاب حول استخدام خدمات الإنترنت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algn="ctr"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تحديد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مدى تأثير استخدام الإنترنت في أنشطة تعلم الطلاب.</a:t>
            </a:r>
          </a:p>
          <a:p>
            <a:pPr algn="ctr" rtl="1"/>
            <a:r>
              <a:rPr lang="ar-DZ" dirty="0">
                <a:latin typeface="Sakkal Majalla" pitchFamily="2" charset="-78"/>
                <a:cs typeface="Sakkal Majalla" pitchFamily="2" charset="-78"/>
              </a:rPr>
              <a:t>  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معرفة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ما هي العقبات المختلفة التي يواجهها الطلاب عند استخدام الإنترنت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691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التساؤلات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هل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يستخدم الطلاب الإنترنت كوسيلة للمساعدة والدعم في تحسين المهارات التعليمية وتعميق الدروس المكتسبة في المدرسة؟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ما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هي الاستخدامات المتنوعة للإنترنت من قبل الطلاب؟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ما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هي العقبات المتعلقة باستخدام الإنترنت من قبل الطلاب؟ </a:t>
            </a:r>
          </a:p>
        </p:txBody>
      </p:sp>
    </p:spTree>
    <p:extLst>
      <p:ext uri="{BB962C8B-B14F-4D97-AF65-F5344CB8AC3E}">
        <p14:creationId xmlns:p14="http://schemas.microsoft.com/office/powerpoint/2010/main" val="33992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الفرضيات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4929411"/>
          </a:xfrm>
        </p:spPr>
        <p:txBody>
          <a:bodyPr>
            <a:normAutofit fontScale="92500" lnSpcReduction="20000"/>
          </a:bodyPr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لا تتوفر للطلاب معلومات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كافية حول الإنترنت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وخدماته؛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يستخدم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معظم الطلاب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الإنترنت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في مقاهي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الإنترنت؛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يستخدم الطلاب عدد محدود من ساعات الإنترنت لأسباب متعددة؛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يقتصر استخدام معظم الطلاب للإنترنت أساسًا على خدمات الاتصال والترفيه واستخدامات أخرى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سلبية؛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لا يحق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بعد للطلاب 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في المدارس الثانوية المتصلة بالإنترنت،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الوصول لأسباب عدة؛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نادرًا ما يستخدم الطالب المعلومات على الإنترنت لتطوير معرفته في المواضيع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المدرسة؛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يواجه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الطلاب عدة عقبات لتلبية احتياجاتهم من المعلومات عبر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الإنترنت؛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جميع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الطلاب يأملون في الحصول على اتصال بالإنترنت في المدرسة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الثانوية؛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جميع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طلاب الإنترنت يدركون الجوانب السلبية لهذه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التكنولوجيا.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548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أداة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الدراسة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تم استخدام استبيان يتضمن 12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سؤالًا ذا إجابات متعددة الاختيارات ومفتوحة،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يركز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أساسًا على ثلاثة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مجالات: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تتعلق السلسلة الأولى بتصور المشاركين بشأن الإنترنت واستخدامه في الأبعاد الشخصية لعملهم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اللاصفي؛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تتناول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السلسلة الثانية من الأسئلة تصوّر المشاركين لفائدة الإنترنت كأداة مساعدة لعملية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التعلم؛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تتناول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السلسلة الثالثة من الأسئلة العقبات التي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يشعر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بها المشاركون عندما يواجهون بيئة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الإنترنت.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72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عيّنة الدراسة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تغطي العيّنة (7) ثانويات من أكاديميات </a:t>
            </a:r>
            <a:r>
              <a:rPr lang="ar-DZ" dirty="0" err="1" smtClean="0">
                <a:latin typeface="Sakkal Majalla" pitchFamily="2" charset="-78"/>
                <a:cs typeface="Sakkal Majalla" pitchFamily="2" charset="-78"/>
              </a:rPr>
              <a:t>طيطوان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(شمال المغرب)  والقنيطرة (وسط المغرب)؛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تم توزيع الاستبانات على تلاميذ السنة الثالثة ثانوي شعبة العلوم التجريبية؛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بلغ حجم العيّنة (81،95</a:t>
            </a:r>
            <a:r>
              <a:rPr lang="ar-DZ" dirty="0" smtClean="0">
                <a:latin typeface="Times New Roman"/>
                <a:cs typeface="Times New Roman"/>
              </a:rPr>
              <a:t>٪) أي (218 تلميذ من 266).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endParaRPr lang="ar-DZ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46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نتائج الدراسة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توصلت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معالجة النتائج إلى ثلاثة استنتاجات:</a:t>
            </a:r>
          </a:p>
          <a:p>
            <a:pPr marL="0" indent="0" algn="ctr" rtl="1">
              <a:buNone/>
            </a:pP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    يستخدم الطلاب الإنترنت في كثير من الأحيان كوسيلة للتواصل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والتسلية     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(البريد الإلكتروني، الدردشة، الألعاب...)، ونادرًا ما يستخدمونه كوسيلة للتحقيق والمساعدة في تحسين أدائهم الدراسي.</a:t>
            </a:r>
          </a:p>
          <a:p>
            <a:pPr marL="0" indent="0" algn="ctr" rtl="1">
              <a:buNone/>
            </a:pP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    الطلاب غير مستفيدين بشكل كاف من المعلومات والتدريب حول الاستخدام التربوي والمنهجي للإنترنت وخدماته المختلفة.</a:t>
            </a:r>
          </a:p>
          <a:p>
            <a:pPr marL="0" indent="0" algn="ctr" rtl="1">
              <a:buNone/>
            </a:pP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    عدة عقبات تحول دون استفادة الطلاب من الإنترنت، منها مشكلة إدارة الوقت، والمشكلة المالية، وعدم توفر الشبكة في معظم المدارس الثانوية المغربية.</a:t>
            </a:r>
          </a:p>
          <a:p>
            <a:pPr marL="0" indent="0" algn="ctr" rtl="1">
              <a:buNone/>
            </a:pPr>
            <a:endParaRPr lang="ar-DZ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4371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استنتاج 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من الواضح أخيرًا أن هذه الدراسة تقدم فقط معالجة لجزء من مشكلة دمج الإنترنت في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التعليم.؛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في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الواقع، يتعين تحديد ما يقدمه هذا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الإدماج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للطلاب، وما هي العلاقة بين التصوّر الذي يكونه معلمو المدرسة الثانوية بين التدريس وعملية التعلم واستخدام الإنترنت في التدريس؟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وما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هي الآثار على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تكوين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المعلمين على الاستخدامات والممارسات الجديدة للإنترنت؟...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عدة مشاكل تطرح في نفس الوقت وتكون من أنواع مختلفة: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الأولى هي من النوع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الديداكتيكي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: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لأنه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يتعين التفكير في كيفية تنظيم هذا المعرفة الجديدة لنقلها أو تعليمها للطالب، وفي الوقت نفسه تكييف وضبط المعرفة وفقًا لأولوياتنا ومتطلباتنا.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الثانية هي من النوع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البيداغوجي: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لأنه يتعين علينا أن نتقن كامل الجهاز الذي يتعلق بالعمل، وإدارة الصف والعلاقات بين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الأفراد.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3203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دراسة </a:t>
            </a:r>
            <a:r>
              <a:rPr lang="en-US" sz="3600" b="1" dirty="0">
                <a:latin typeface="Sakkal Majalla" pitchFamily="2" charset="-78"/>
                <a:cs typeface="Sakkal Majalla" pitchFamily="2" charset="-78"/>
              </a:rPr>
              <a:t>Sylvie </a:t>
            </a:r>
            <a:r>
              <a:rPr lang="en-US" sz="3600" b="1" dirty="0" err="1" smtClean="0">
                <a:latin typeface="Sakkal Majalla" pitchFamily="2" charset="-78"/>
                <a:cs typeface="Sakkal Majalla" pitchFamily="2" charset="-78"/>
              </a:rPr>
              <a:t>Gervais</a:t>
            </a:r>
            <a:r>
              <a:rPr lang="ar-DZ" sz="3600" b="1" dirty="0" smtClean="0">
                <a:latin typeface="Sakkal Majalla" pitchFamily="2" charset="-78"/>
                <a:cs typeface="Sakkal Majalla" pitchFamily="2" charset="-78"/>
              </a:rPr>
              <a:t>  (2011)</a:t>
            </a:r>
            <a:endParaRPr lang="en-US" sz="36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الوصول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إلى الموارد الرقمية واستخدامها من قبل المعلمين: نتائج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استطلاع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fr-FR" dirty="0">
                <a:latin typeface="Sakkal Majalla" pitchFamily="2" charset="-78"/>
                <a:cs typeface="Sakkal Majalla" pitchFamily="2" charset="-78"/>
              </a:rPr>
              <a:t>Accès aux ressources numériques et</a:t>
            </a:r>
          </a:p>
          <a:p>
            <a:pPr marL="0" indent="0" algn="ctr" rtl="1">
              <a:buNone/>
            </a:pPr>
            <a:r>
              <a:rPr lang="fr-FR" dirty="0">
                <a:latin typeface="Sakkal Majalla" pitchFamily="2" charset="-78"/>
                <a:cs typeface="Sakkal Majalla" pitchFamily="2" charset="-78"/>
              </a:rPr>
              <a:t>leur utilisation par les enseignants :</a:t>
            </a:r>
          </a:p>
          <a:p>
            <a:pPr marL="0" indent="0" algn="ctr" rtl="1">
              <a:buNone/>
            </a:pPr>
            <a:r>
              <a:rPr lang="fr-FR" dirty="0">
                <a:latin typeface="Sakkal Majalla" pitchFamily="2" charset="-78"/>
                <a:cs typeface="Sakkal Majalla" pitchFamily="2" charset="-78"/>
              </a:rPr>
              <a:t>Résultats d'un sondage </a:t>
            </a:r>
            <a:endParaRPr lang="fr-FR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fr-FR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7544" y="5517232"/>
            <a:ext cx="8208912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Sakkal Majalla" pitchFamily="2" charset="-78"/>
                <a:cs typeface="Sakkal Majalla" pitchFamily="2" charset="-78"/>
              </a:rPr>
              <a:t>Gervais, S. (2011). Accès aux ressources numériques et leur utilisation par les enseignants : Résultats d’un sondage. Documentation et bibliothèques, 57(3), 133–152. https://doi.org/10.7202/1028840ar 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6257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أهداف البحث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التحقق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من كيفية وصول المعلمين إلى الموارد الرقمية وكيفية استخدامهم لها في سياق أنشطتهم التعليمية.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توثيق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جانب خاص من بحث المعلومات؛ وهو جانب الوصول إلى الموارد الوثائقية والرقمية واستخدامها،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اقتراح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أو تطوير مسارات عمل لدعم المعلمين الحاليين والمستقبليين.</a:t>
            </a:r>
          </a:p>
          <a:p>
            <a:pPr marL="0" indent="0" algn="ctr" rtl="1">
              <a:buNone/>
            </a:pPr>
            <a:endParaRPr lang="ar-DZ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9310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1"/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دراسة </a:t>
            </a:r>
            <a:r>
              <a:rPr lang="fr-FR" sz="3600" dirty="0" smtClean="0">
                <a:latin typeface="Sakkal Majalla" pitchFamily="2" charset="-78"/>
                <a:cs typeface="Sakkal Majalla" pitchFamily="2" charset="-78"/>
              </a:rPr>
              <a:t>Karsenti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 و </a:t>
            </a:r>
            <a:r>
              <a:rPr lang="fr-FR" sz="3600" dirty="0" smtClean="0">
                <a:latin typeface="Sakkal Majalla" pitchFamily="2" charset="-78"/>
                <a:cs typeface="Sakkal Majalla" pitchFamily="2" charset="-78"/>
              </a:rPr>
              <a:t>Goyer 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و </a:t>
            </a:r>
            <a:r>
              <a:rPr lang="fr-FR" sz="3600" dirty="0" smtClean="0">
                <a:latin typeface="Sakkal Majalla" pitchFamily="2" charset="-78"/>
                <a:cs typeface="Sakkal Majalla" pitchFamily="2" charset="-78"/>
              </a:rPr>
              <a:t>Villeneuve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 و </a:t>
            </a:r>
            <a:r>
              <a:rPr lang="fr-FR" sz="3600" dirty="0" smtClean="0">
                <a:latin typeface="Sakkal Majalla" pitchFamily="2" charset="-78"/>
                <a:cs typeface="Sakkal Majalla" pitchFamily="2" charset="-78"/>
              </a:rPr>
              <a:t>Raby</a:t>
            </a: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/>
            </a:r>
            <a:br>
              <a:rPr lang="ar-DZ" sz="3600" dirty="0" smtClean="0">
                <a:latin typeface="Sakkal Majalla" pitchFamily="2" charset="-78"/>
                <a:cs typeface="Sakkal Majalla" pitchFamily="2" charset="-78"/>
              </a:rPr>
            </a:br>
            <a:r>
              <a:rPr lang="ar-DZ" sz="3600" dirty="0" smtClean="0">
                <a:latin typeface="Sakkal Majalla" pitchFamily="2" charset="-78"/>
                <a:cs typeface="Sakkal Majalla" pitchFamily="2" charset="-78"/>
              </a:rPr>
              <a:t>(2005)</a:t>
            </a:r>
            <a:endParaRPr lang="en-US" sz="36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عنوان الدراسة</a:t>
            </a:r>
          </a:p>
          <a:p>
            <a:pPr marL="0" indent="0" algn="ctr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تأثير تقنيات المعلومات والاتصال (</a:t>
            </a:r>
            <a:r>
              <a:rPr lang="fr-FR" b="1" dirty="0" smtClean="0">
                <a:latin typeface="Sakkal Majalla" pitchFamily="2" charset="-78"/>
                <a:cs typeface="Sakkal Majalla" pitchFamily="2" charset="-78"/>
              </a:rPr>
              <a:t>TIC</a:t>
            </a: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) على النجاح التعليمي للفتيان الذين يواجهون خطر الفشل من ذوي الأوضاع المحرومة.</a:t>
            </a:r>
          </a:p>
          <a:p>
            <a:pPr marL="0" indent="0" algn="ctr" rtl="1">
              <a:buNone/>
            </a:pP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L’impact des technologies de l’information et de la communication (TIC) sur la réussite éducative des garçons à risque de milieux défavorisés.</a:t>
            </a:r>
            <a:endParaRPr lang="ar-DZ" b="1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ar-DZ" b="1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>
              <a:buNone/>
            </a:pPr>
            <a:r>
              <a:rPr lang="fr-FR" sz="2200" dirty="0" smtClean="0">
                <a:latin typeface="Sakkal Majalla" pitchFamily="2" charset="-78"/>
                <a:cs typeface="Sakkal Majalla" pitchFamily="2" charset="-78"/>
              </a:rPr>
              <a:t>Karsenti, T. Goyer, S. Villeneuve, S. Raby, C. (2005). L’impact des technologies de l’information et de la communication (TIC) sur la réussite éducative des garçons à risque de milieux défavorisés. Montréal: chaire de recherche du Canada sur les technologies de l’information et de communication (TIC) en éducation, CRIFPE.</a:t>
            </a:r>
            <a:endParaRPr lang="en-US" sz="2200" b="1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673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>
                <a:latin typeface="Sakkal Majalla" pitchFamily="2" charset="-78"/>
                <a:cs typeface="Sakkal Majalla" pitchFamily="2" charset="-78"/>
              </a:rPr>
              <a:t>الإشكالية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يعتبر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التدريب على البحث عن المعلومات، وعلى الأدوات والطرق البحثية، وتنظيم المعلومات في البوابات الحالية، من بين المسارات المقترحة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يمكن تحديد دور المكتبة المدرسية في تقديم الدعم لهيئة التدريس وإدارة المدارس بشكل أفضل، مما يعزز الادماج التعليمي للموارد الرقمية الذي يجب أن يحدث بالتعاون مع المجال الوثائقي.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184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في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إطار هذا البحث، يُعرَّف وصول المعلمين إلى الموارد الرقمية على النحو التالي: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البحث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والحصول على المعلومات المعالَجة، وفهم الأدوات ومصادر المعلومات الضرورية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للتمييز؛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واستخدام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الموارد الرقمية يُعنى باستغلال الوثائق المُميَّزة الضرورية لإعداد دورة دراسية أو نشاط تعليمي.</a:t>
            </a:r>
          </a:p>
          <a:p>
            <a:pPr marL="0" indent="0" algn="ctr" rtl="1">
              <a:buNone/>
            </a:pPr>
            <a:r>
              <a:rPr lang="ar-DZ" dirty="0">
                <a:latin typeface="Sakkal Majalla" pitchFamily="2" charset="-78"/>
                <a:cs typeface="Sakkal Majalla" pitchFamily="2" charset="-78"/>
              </a:rPr>
              <a:t>وكانت أسئلة البحث كالتالي: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•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ما هي عادات البحث عن المعلومات لدى المعلمين؟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•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كيف يصل المعلمون إلى الموارد الرقمية في إطار أنشطتهم التعليمية؟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•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ما هي الموارد الرقمية التي يستخدمها المعلمون في ممارسة التدريس؟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•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كيف يستغل المعلمون المعلومات؟ </a:t>
            </a: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• كيف </a:t>
            </a:r>
            <a:r>
              <a:rPr lang="ar-DZ" dirty="0">
                <a:latin typeface="Sakkal Majalla" pitchFamily="2" charset="-78"/>
                <a:cs typeface="Sakkal Majalla" pitchFamily="2" charset="-78"/>
              </a:rPr>
              <a:t>يعلمون المعلمون فن البحث عن المعلومات؟</a:t>
            </a: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5010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4000" dirty="0" smtClean="0">
                <a:latin typeface="Sakkal Majalla" pitchFamily="2" charset="-78"/>
                <a:cs typeface="Sakkal Majalla" pitchFamily="2" charset="-78"/>
              </a:rPr>
              <a:t>الإجراءات المنهجية</a:t>
            </a:r>
            <a:endParaRPr lang="en-US" sz="40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عيّنة البحث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توجه المشروع إلى جميع أعضاء هيئة التدريس في مستويات رياض الأطفال والمؤسسات الابتدائية والتابعة للجنة المدرسية لمنطقة </a:t>
            </a:r>
            <a:r>
              <a:rPr lang="fr-FR" dirty="0" smtClean="0">
                <a:latin typeface="Sakkal Majalla" pitchFamily="2" charset="-78"/>
                <a:cs typeface="Sakkal Majalla" pitchFamily="2" charset="-78"/>
              </a:rPr>
              <a:t>Portages-de-l ’Outaouais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ويبلغ عددهم (458) أستاذا موزعين على (20) مؤسسة والتي تحتوي على مركز للتوثيق، ومركز  للموارد التعليمية وشبكة لتطوير الكفاءات بإدماج التكنولوجيات؛ 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ولكل مدرسة موقع ويب خاص بها.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045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المنهج والأداة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تم اعتماد المنهج الكمي،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 واستخدم الاستبيان لجمع البيانات والذي تم توزيعه عبر موقع إلكتروني بعد إعداده باستخدام تطبيق عبر البريد الإلكتروني من طرف مديرة خدمة الموارد التعليمية إلى (20) مدير (ة) إلى (04) نواب.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أجريت الاستبانة من 14 إلى 31 أكتوبر 2008؛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شمل الاستبيان الذي تم توزيعه على المعلمين 36 بندا موزع على 4 فئات رئيسية:</a:t>
            </a:r>
          </a:p>
          <a:p>
            <a:pPr algn="ctr" rtl="1">
              <a:buFontTx/>
              <a:buChar char="-"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معلومات عامة؛</a:t>
            </a:r>
          </a:p>
          <a:p>
            <a:pPr algn="ctr" rtl="1">
              <a:buFontTx/>
              <a:buChar char="-"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البحث عن المعلومات؛</a:t>
            </a:r>
          </a:p>
          <a:p>
            <a:pPr algn="ctr" rtl="1">
              <a:buFontTx/>
              <a:buChar char="-"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815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algn="ctr" rtl="1">
              <a:buFontTx/>
              <a:buChar char="-"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جانب بيداغوجي؛</a:t>
            </a:r>
          </a:p>
          <a:p>
            <a:pPr algn="ctr" rtl="1">
              <a:buFontTx/>
              <a:buChar char="-"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الموارد الوثائقية المتاحة في المحيط وفي المكتبة وعبر الأنترنت.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تمكنت البيانات المجمعة في القسم الأول «المعلومات العامة» من رسم صورة عن المستجوبين واستخدامهم لبعض تقنيات تكنولوجيا المعلومات؛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كان الهدف من القسم  الثاني «البحث عن المعلومات»  معرفة عادات البحث لدى المعلمين في إطار الأنشطة التعليمية؛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تناول القسم الثالث «الجانب البيداغوجي لاستغلال المعلومات؛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تعلق القسم الرابع بالوصول إلى مصادر المعلومات المختلفة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547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نتائج الدراسة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صورة عن المستجوبين واستخدام التكنولوجيا: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أكمل (19) أستاذا الإجابة على الاستبانة من بين (283) ما يمثل 6</a:t>
            </a:r>
            <a:r>
              <a:rPr lang="ar-DZ" dirty="0" smtClean="0">
                <a:latin typeface="Times New Roman"/>
                <a:cs typeface="Times New Roman"/>
              </a:rPr>
              <a:t>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وعليه لا يمكن تعميم النتائج لصغر الحجم؛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تشكل نسبة المجيبين من النساء (84،2</a:t>
            </a:r>
            <a:r>
              <a:rPr lang="ar-DZ" dirty="0">
                <a:latin typeface="Times New Roman"/>
                <a:cs typeface="Times New Roman"/>
              </a:rPr>
              <a:t> 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)؛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تراوحت خبرة ثلث المجيبين بين 6 – 10 سنوات في مجال التدريس؛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تشكل نسبة (31،6</a:t>
            </a:r>
            <a:r>
              <a:rPr lang="ar-DZ" dirty="0">
                <a:latin typeface="Times New Roman"/>
                <a:cs typeface="Times New Roman"/>
              </a:rPr>
              <a:t> ٪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) المعلمين ذوي الخبرة 21 وأكثر؛ 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وكانت نسبة المعلمين ذوي خبرة 5 سنوات وأقل تقدر ب (15،8</a:t>
            </a:r>
            <a:r>
              <a:rPr lang="ar-DZ" dirty="0">
                <a:latin typeface="Times New Roman"/>
                <a:cs typeface="Times New Roman"/>
              </a:rPr>
              <a:t> </a:t>
            </a:r>
            <a:r>
              <a:rPr lang="ar-DZ" dirty="0" smtClean="0">
                <a:latin typeface="Times New Roman"/>
                <a:cs typeface="Times New Roman"/>
              </a:rPr>
              <a:t>٪)؛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9588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يأتي</a:t>
            </a:r>
            <a:r>
              <a:rPr lang="ar-DZ" dirty="0" smtClean="0"/>
              <a:t>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ثلث المعلمين المستجوبين أي (</a:t>
            </a:r>
            <a:r>
              <a:rPr lang="ar-DZ" dirty="0" smtClean="0">
                <a:latin typeface="Times New Roman"/>
                <a:cs typeface="Times New Roman"/>
              </a:rPr>
              <a:t>٪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36،8) من السنة الثالثة ثانوي ويكونون معلمي صف؛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ويعمل (21.1</a:t>
            </a:r>
            <a:r>
              <a:rPr lang="ar-DZ" dirty="0" smtClean="0">
                <a:latin typeface="Times New Roman"/>
                <a:cs typeface="Times New Roman"/>
              </a:rPr>
              <a:t>٪)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في التكييف المدرسي وفي المرحلة الأولى للتعليم الابتدائي؛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نسبة (5.3</a:t>
            </a:r>
            <a:r>
              <a:rPr lang="ar-DZ" dirty="0" smtClean="0">
                <a:latin typeface="Times New Roman"/>
                <a:cs typeface="Times New Roman"/>
              </a:rPr>
              <a:t>٪) </a:t>
            </a: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من الخبراء يعلمون التربية البدنية أو الإنجليزية أو الموسيقى أو الرقص أو الفن الدرامي في الدورات الثلاث للتعليم الابتدائي أكملوا الإجابة على الاستبيان؛</a:t>
            </a:r>
          </a:p>
          <a:p>
            <a:pPr marL="0" indent="0" algn="ctr" rtl="1">
              <a:buNone/>
            </a:pPr>
            <a:r>
              <a:rPr lang="ar-DZ" b="1" dirty="0" smtClean="0">
                <a:latin typeface="Sakkal Majalla" pitchFamily="2" charset="-78"/>
                <a:cs typeface="Sakkal Majalla" pitchFamily="2" charset="-78"/>
              </a:rPr>
              <a:t>استخدام التكنولوجيات</a:t>
            </a:r>
          </a:p>
          <a:p>
            <a:pPr marL="0" indent="0" algn="ctr" rtl="1">
              <a:buNone/>
            </a:pPr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تم اقتراح قائمة التكنولوجيات الأكثر استخداما لمعرفة عاداتهم حيث شملت الخيارات الآتية: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0457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البحث عن معلومات شخصية على الأنترنت؛</a:t>
            </a:r>
          </a:p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البحث عن معلومات للتعليم على الأنترنت؛</a:t>
            </a:r>
          </a:p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دردشة؛</a:t>
            </a:r>
          </a:p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الويكي؛</a:t>
            </a:r>
          </a:p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بورتفوليو الكتروني؛</a:t>
            </a:r>
          </a:p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يوتيوب؛</a:t>
            </a:r>
          </a:p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منتدى المناقشة؛</a:t>
            </a:r>
          </a:p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تنزيل الموسيقى الفيديوهات؛</a:t>
            </a:r>
          </a:p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التصوير الرقمي.</a:t>
            </a:r>
          </a:p>
          <a:p>
            <a:pPr marL="0" indent="0" algn="ctr" rtl="1">
              <a:buNone/>
            </a:pP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ar-DZ" sz="2800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8628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4000" dirty="0" smtClean="0">
                <a:latin typeface="Sakkal Majalla" pitchFamily="2" charset="-78"/>
                <a:cs typeface="Sakkal Majalla" pitchFamily="2" charset="-78"/>
              </a:rPr>
              <a:t>فكرة الدراسة</a:t>
            </a:r>
            <a:endParaRPr lang="en-US" sz="40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endParaRPr lang="ar-DZ" dirty="0" smtClean="0">
              <a:latin typeface="Sakkal Majalla" pitchFamily="2" charset="-78"/>
              <a:cs typeface="Sakkal Majalla" pitchFamily="2" charset="-78"/>
            </a:endParaRPr>
          </a:p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يشغل نجاح التعليم للطلاب المعرضين لخطر الفشل المدرسي وبشكل خاص الفتيان، </a:t>
            </a:r>
            <a:r>
              <a:rPr lang="fr-FR" sz="28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اهتمام وزارة التربية والتعليم في الكبيك</a:t>
            </a:r>
            <a:r>
              <a:rPr lang="fr-FR" sz="28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fr-FR" sz="2800" dirty="0" smtClean="0">
                <a:latin typeface="Sakkal Majalla" pitchFamily="2" charset="-78"/>
                <a:cs typeface="Sakkal Majalla" pitchFamily="2" charset="-78"/>
              </a:rPr>
              <a:t>(MEQ,2005)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منذ عدة سنوات. </a:t>
            </a:r>
          </a:p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وقد بدأ يظهر تدريجيا في الأدب العلمي في مجال التربية أنّ </a:t>
            </a:r>
            <a:r>
              <a:rPr lang="ar-DZ" sz="28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الفتيان يحققون نجاحا أقل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في المدرسة من الفتيات، سواء في الكبيك أو في معظم الدول الصناعية.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234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4000" dirty="0" smtClean="0">
                <a:latin typeface="Sakkal Majalla" pitchFamily="2" charset="-78"/>
                <a:cs typeface="Sakkal Majalla" pitchFamily="2" charset="-78"/>
              </a:rPr>
              <a:t>الهدف من الدراسة</a:t>
            </a:r>
            <a:endParaRPr lang="en-US" sz="40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بناء على </a:t>
            </a:r>
            <a:r>
              <a:rPr lang="ar-DZ" sz="28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التحدي الثنائي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الذي يمثله </a:t>
            </a:r>
            <a:r>
              <a:rPr lang="ar-DZ" sz="28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النجاح المدرسي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للفتيان الذين يواجهون خطر الفشل من ذوي البيئات المحرومة</a:t>
            </a:r>
          </a:p>
          <a:p>
            <a:pPr marL="0" indent="0" algn="ctr" rtl="1">
              <a:buNone/>
            </a:pPr>
            <a:r>
              <a:rPr lang="ar-DZ" sz="28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والإدماج البيداغوجي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لتكنولوجيا المعلومات والاتصال</a:t>
            </a:r>
          </a:p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الهدف</a:t>
            </a:r>
          </a:p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فهم أفضل لأثر إدماج تكنولوجيا المعلومات والاتصال على النجاح التربوي ودافعية الفتيان المعرضين لخطر الفشل الدراسي خاصة القادمين من بيئات محرومة.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6344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DZ" dirty="0" smtClean="0">
                <a:latin typeface="Sakkal Majalla" pitchFamily="2" charset="-78"/>
                <a:cs typeface="Sakkal Majalla" pitchFamily="2" charset="-78"/>
              </a:rPr>
              <a:t>المقاربة المنهجية المتبعة في الدراسة</a:t>
            </a: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تم استخدام المنهجية التي وصفها كل من </a:t>
            </a:r>
            <a:r>
              <a:rPr lang="fr-FR" sz="2800" dirty="0" smtClean="0">
                <a:latin typeface="Sakkal Majalla" pitchFamily="2" charset="-78"/>
                <a:cs typeface="Sakkal Majalla" pitchFamily="2" charset="-78"/>
              </a:rPr>
              <a:t>Yin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(2003)، و </a:t>
            </a:r>
            <a:r>
              <a:rPr lang="fr-FR" sz="2800" dirty="0" smtClean="0">
                <a:latin typeface="Sakkal Majalla" pitchFamily="2" charset="-78"/>
                <a:cs typeface="Sakkal Majalla" pitchFamily="2" charset="-78"/>
              </a:rPr>
              <a:t>Stake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(1995) بالدراسة متعددة الحالات.</a:t>
            </a:r>
          </a:p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تعد هذه الطريقة وجيهة جدّا لأنّها تسمح باختيار سياقات محددة لإدماج تكنولوجيا المعلومات والاتصال في الأقسام الدراسية للمدارس الابتدائية في الأوساط المحرومة.</a:t>
            </a:r>
          </a:p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استخدمت في الدراسة المقارنة متعددة الحالات ل</a:t>
            </a:r>
            <a:r>
              <a:rPr lang="fr-FR" sz="2800" dirty="0" smtClean="0">
                <a:latin typeface="Sakkal Majalla" pitchFamily="2" charset="-78"/>
                <a:cs typeface="Sakkal Majalla" pitchFamily="2" charset="-78"/>
              </a:rPr>
              <a:t> 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fr-FR" sz="2800" dirty="0" smtClean="0">
                <a:latin typeface="Sakkal Majalla" pitchFamily="2" charset="-78"/>
                <a:cs typeface="Sakkal Majalla" pitchFamily="2" charset="-78"/>
              </a:rPr>
              <a:t>(Yin, 2003)</a:t>
            </a:r>
            <a:r>
              <a:rPr lang="ar-DZ" sz="2800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إذ يمكنها تسهيل فهم الدينامية القائمة بين إدماج (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ت.م.ا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) والنجاح التعليمي للفتيان الذين يواجهون خطر الفشل المدرسي.</a:t>
            </a:r>
          </a:p>
          <a:p>
            <a:pPr marL="0" indent="0" algn="ctr" rtl="1">
              <a:buNone/>
            </a:pPr>
            <a:endParaRPr lang="en-US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0606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DZ" sz="4000" dirty="0" smtClean="0">
                <a:latin typeface="Sakkal Majalla" pitchFamily="2" charset="-78"/>
                <a:cs typeface="Sakkal Majalla" pitchFamily="2" charset="-78"/>
              </a:rPr>
              <a:t>جمع البيانات</a:t>
            </a:r>
            <a:endParaRPr lang="en-US" sz="40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تم إجراء بحث «مختلط» حيث تم دمج المنهج الكمي والكيفي في جمع البيانات</a:t>
            </a:r>
          </a:p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تم ملاحظة 45 حالة (فصول دراسية في المرحلة الابتدائية) على مدى سنتين من مشروع البحث يمثلون سياقات مختلفة للإدماج؛</a:t>
            </a:r>
          </a:p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شارك في الدراسة أكثر من 1000تلميذا؛ وحوالي 41معلما و15 مدير مدرسة بالإضافة إلى فاعلين آخرين (نفسو -تربويين؛ مستشارين؛ بيداغوجيين؛ أولياء...)</a:t>
            </a:r>
          </a:p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تم اختيار هذه المدارس بناء على دعوة واسعة للمشاركة من لجان التعليم ومديري المدارس ومستشاري التربية في منطقة 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موتريال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 الكبيرة</a:t>
            </a:r>
          </a:p>
          <a:p>
            <a:pPr algn="ctr" rtl="1"/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8474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4000" dirty="0" smtClean="0">
                <a:latin typeface="Sakkal Majalla" pitchFamily="2" charset="-78"/>
                <a:cs typeface="Sakkal Majalla" pitchFamily="2" charset="-78"/>
              </a:rPr>
              <a:t>إجراء الملاحظة</a:t>
            </a:r>
            <a:endParaRPr lang="en-US" sz="40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قام فريق البحث بملاحظة الفصول الدراسية بتقنية الفيديو (تسجيلات الفيديو) أثناء تنفيذ الأنشطة التي تتطلب استخدام الحاسوب؛ </a:t>
            </a:r>
          </a:p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إجراء مقابلات فردية مع المعلمين والمديرين؛</a:t>
            </a:r>
          </a:p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إجراء مقابلات لأفواج كبيرة وأخرى صغيرة مع التلاميذ؛</a:t>
            </a:r>
          </a:p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توزيع استبيانات على الطلاب والمعلمين في الفصول التي تمت زيارتها؛</a:t>
            </a:r>
          </a:p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تم إجراء 7200دقيقة من المراقبة على مدى سنتين من مشروع البحث.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8037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DZ" sz="4000" dirty="0" smtClean="0">
                <a:latin typeface="Sakkal Majalla" pitchFamily="2" charset="-78"/>
                <a:cs typeface="Sakkal Majalla" pitchFamily="2" charset="-78"/>
              </a:rPr>
              <a:t>نتائج الدراسة</a:t>
            </a:r>
            <a:endParaRPr lang="en-US" sz="4000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أظهرت نتائج الدراسة بوضوح أثر (ت. م. ا)على النجاح التربوي وتنمية كفاءات التلاميذ وتحديدا الفتيان الذين يعانون من خطر الفشل الدراسي المنتمين لأوساط محرومة؛</a:t>
            </a:r>
          </a:p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تم تسجيل النتائج الأساسية من خلال مختلف طرق جمع البيانات أثر (ت. م. ا) على دافعية التلاميذ؛</a:t>
            </a:r>
          </a:p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وجود أثر واضح على مجموع الكفاءات العرضية والكفاءات التواصلية والكفاءات المرتبطة بالتنمية المعرفية والكفاءات الشخصية والاجتماعية.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111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تظهر النتائج بشكل واضح مدى أهمية تشجيع الاستخدام التربوي ل(ت. م. ا) لدى الفتيان الذين يواجهون خطر الفشل الدراسي والمنتمين لبيئات محرومة.</a:t>
            </a:r>
          </a:p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توصيات</a:t>
            </a:r>
          </a:p>
          <a:p>
            <a:pPr algn="ctr" rtl="1"/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ينبغي على مسؤولي التعليم الاستفادة من اهتمام الشباب ب (</a:t>
            </a:r>
            <a:r>
              <a:rPr lang="ar-DZ" sz="2800" dirty="0" err="1" smtClean="0">
                <a:latin typeface="Sakkal Majalla" pitchFamily="2" charset="-78"/>
                <a:cs typeface="Sakkal Majalla" pitchFamily="2" charset="-78"/>
              </a:rPr>
              <a:t>ت.م.ا</a:t>
            </a:r>
            <a:r>
              <a:rPr lang="ar-DZ" sz="2800" dirty="0" smtClean="0">
                <a:latin typeface="Sakkal Majalla" pitchFamily="2" charset="-78"/>
                <a:cs typeface="Sakkal Majalla" pitchFamily="2" charset="-78"/>
              </a:rPr>
              <a:t>) لتعزيز نجاحهم التعليمي وجعلها وسيلة فعّالة لتحقيق النجاح التربوي في البيئات المحرومة.</a:t>
            </a:r>
            <a:endParaRPr lang="en-US" sz="2800" dirty="0"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58454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1756</Words>
  <Application>Microsoft Office PowerPoint</Application>
  <PresentationFormat>Affichage à l'écran (4:3)</PresentationFormat>
  <Paragraphs>152</Paragraphs>
  <Slides>27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Thème Office</vt:lpstr>
      <vt:lpstr>دراسات اهتمت باستخدام التكنولوجيا في التعليم</vt:lpstr>
      <vt:lpstr>دراسة Karsenti و Goyer و Villeneuve و Raby (2005)</vt:lpstr>
      <vt:lpstr>فكرة الدراسة</vt:lpstr>
      <vt:lpstr>الهدف من الدراسة</vt:lpstr>
      <vt:lpstr>المقاربة المنهجية المتبعة في الدراسة</vt:lpstr>
      <vt:lpstr>جمع البيانات</vt:lpstr>
      <vt:lpstr>إجراء الملاحظة</vt:lpstr>
      <vt:lpstr>نتائج الدراسة</vt:lpstr>
      <vt:lpstr>Présentation PowerPoint</vt:lpstr>
      <vt:lpstr> دراسة S. Ezzahri, M. Talbi, M. Erradi, A. Bennamara, M. Khaldi, S.  Belmohktar  كلية العلوم بن مسيك الدار البيضاء المغرب </vt:lpstr>
      <vt:lpstr>أهداف الدراسة</vt:lpstr>
      <vt:lpstr>التساؤلات</vt:lpstr>
      <vt:lpstr>الفرضيات</vt:lpstr>
      <vt:lpstr> أداة الدراسة</vt:lpstr>
      <vt:lpstr>عيّنة الدراسة</vt:lpstr>
      <vt:lpstr>نتائج الدراسة</vt:lpstr>
      <vt:lpstr>استنتاج </vt:lpstr>
      <vt:lpstr>دراسة Sylvie Gervais  (2011)</vt:lpstr>
      <vt:lpstr>أهداف البحث</vt:lpstr>
      <vt:lpstr>الإشكالية</vt:lpstr>
      <vt:lpstr>Présentation PowerPoint</vt:lpstr>
      <vt:lpstr>الإجراءات المنهجية</vt:lpstr>
      <vt:lpstr>المنهج والأداة</vt:lpstr>
      <vt:lpstr>Présentation PowerPoint</vt:lpstr>
      <vt:lpstr>نتائج الدراسة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دراسات اهتمت باستخدام الأنترنت في التعليم</dc:title>
  <dc:creator>Mes documents</dc:creator>
  <cp:lastModifiedBy>Mes documents</cp:lastModifiedBy>
  <cp:revision>52</cp:revision>
  <dcterms:created xsi:type="dcterms:W3CDTF">2023-11-23T16:27:01Z</dcterms:created>
  <dcterms:modified xsi:type="dcterms:W3CDTF">2023-12-10T05:51:15Z</dcterms:modified>
</cp:coreProperties>
</file>