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258" r:id="rId4"/>
    <p:sldId id="259" r:id="rId5"/>
    <p:sldId id="260" r:id="rId6"/>
    <p:sldId id="272" r:id="rId7"/>
    <p:sldId id="261" r:id="rId8"/>
    <p:sldId id="262" r:id="rId9"/>
    <p:sldId id="263" r:id="rId10"/>
    <p:sldId id="264" r:id="rId11"/>
    <p:sldId id="265" r:id="rId12"/>
    <p:sldId id="266" r:id="rId13"/>
    <p:sldId id="267" r:id="rId14"/>
    <p:sldId id="268" r:id="rId15"/>
    <p:sldId id="274" r:id="rId16"/>
    <p:sldId id="269" r:id="rId17"/>
    <p:sldId id="270" r:id="rId18"/>
    <p:sldId id="304" r:id="rId19"/>
    <p:sldId id="273" r:id="rId20"/>
    <p:sldId id="271" r:id="rId21"/>
    <p:sldId id="275" r:id="rId22"/>
    <p:sldId id="279" r:id="rId23"/>
    <p:sldId id="276" r:id="rId24"/>
    <p:sldId id="277" r:id="rId25"/>
    <p:sldId id="280" r:id="rId26"/>
    <p:sldId id="278" r:id="rId27"/>
    <p:sldId id="281" r:id="rId28"/>
    <p:sldId id="282" r:id="rId29"/>
    <p:sldId id="301" r:id="rId30"/>
    <p:sldId id="283" r:id="rId31"/>
    <p:sldId id="284" r:id="rId32"/>
    <p:sldId id="285" r:id="rId33"/>
    <p:sldId id="286" r:id="rId34"/>
    <p:sldId id="287" r:id="rId35"/>
    <p:sldId id="302" r:id="rId36"/>
    <p:sldId id="288" r:id="rId37"/>
    <p:sldId id="303"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53641-D331-4626-BE92-C48B8A226503}" type="datetimeFigureOut">
              <a:rPr lang="fr-FR" smtClean="0"/>
              <a:t>26/01/2021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9E519-B1E4-4ECD-9831-66AA94E4258B}" type="slidenum">
              <a:rPr lang="fr-FR" smtClean="0"/>
              <a:t>‹N°›</a:t>
            </a:fld>
            <a:endParaRPr lang="fr-FR"/>
          </a:p>
        </p:txBody>
      </p:sp>
    </p:spTree>
    <p:extLst>
      <p:ext uri="{BB962C8B-B14F-4D97-AF65-F5344CB8AC3E}">
        <p14:creationId xmlns:p14="http://schemas.microsoft.com/office/powerpoint/2010/main" val="103590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B9E519-B1E4-4ECD-9831-66AA94E4258B}" type="slidenum">
              <a:rPr lang="fr-FR" smtClean="0"/>
              <a:t>24</a:t>
            </a:fld>
            <a:endParaRPr lang="fr-FR"/>
          </a:p>
        </p:txBody>
      </p:sp>
    </p:spTree>
    <p:extLst>
      <p:ext uri="{BB962C8B-B14F-4D97-AF65-F5344CB8AC3E}">
        <p14:creationId xmlns:p14="http://schemas.microsoft.com/office/powerpoint/2010/main" val="330595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384361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294523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1623009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8964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168474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98476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33041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207028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246143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297462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312013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21036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337206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145106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41959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313202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A32403-A4B6-4E69-AB1B-65189F31DF08}" type="datetimeFigureOut">
              <a:rPr lang="fr-FR" smtClean="0"/>
              <a:pPr/>
              <a:t>26/01/2021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D52588-2458-4967-9023-165AD6FFD824}" type="slidenum">
              <a:rPr lang="fr-FR" smtClean="0"/>
              <a:pPr/>
              <a:t>‹N°›</a:t>
            </a:fld>
            <a:endParaRPr lang="fr-FR"/>
          </a:p>
        </p:txBody>
      </p:sp>
    </p:spTree>
    <p:extLst>
      <p:ext uri="{BB962C8B-B14F-4D97-AF65-F5344CB8AC3E}">
        <p14:creationId xmlns:p14="http://schemas.microsoft.com/office/powerpoint/2010/main" val="118143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A32403-A4B6-4E69-AB1B-65189F31DF08}" type="datetimeFigureOut">
              <a:rPr lang="fr-FR" smtClean="0"/>
              <a:pPr/>
              <a:t>26/01/2021</a:t>
            </a:fld>
            <a:endParaRPr lang="fr-F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5D52588-2458-4967-9023-165AD6FFD824}" type="slidenum">
              <a:rPr lang="fr-FR" smtClean="0"/>
              <a:pPr/>
              <a:t>‹N°›</a:t>
            </a:fld>
            <a:endParaRPr lang="fr-FR"/>
          </a:p>
        </p:txBody>
      </p:sp>
    </p:spTree>
    <p:extLst>
      <p:ext uri="{BB962C8B-B14F-4D97-AF65-F5344CB8AC3E}">
        <p14:creationId xmlns:p14="http://schemas.microsoft.com/office/powerpoint/2010/main" val="11052053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764704"/>
            <a:ext cx="8229600" cy="1828800"/>
          </a:xfrm>
        </p:spPr>
        <p:txBody>
          <a:bodyPr>
            <a:normAutofit/>
          </a:bodyPr>
          <a:lstStyle/>
          <a:p>
            <a:pPr algn="ctr"/>
            <a:r>
              <a:rPr lang="ar-DZ" sz="8000" b="1" dirty="0" smtClean="0">
                <a:latin typeface="Traditional Arabic" pitchFamily="18" charset="-78"/>
                <a:cs typeface="Traditional Arabic" pitchFamily="18" charset="-78"/>
              </a:rPr>
              <a:t>المحاضرة الخامسة</a:t>
            </a:r>
            <a:endParaRPr lang="fr-FR" sz="8000" b="1" dirty="0">
              <a:latin typeface="Traditional Arabic" pitchFamily="18" charset="-78"/>
              <a:cs typeface="Traditional Arabic" pitchFamily="18" charset="-78"/>
            </a:endParaRPr>
          </a:p>
        </p:txBody>
      </p:sp>
      <p:sp>
        <p:nvSpPr>
          <p:cNvPr id="3" name="Sous-titre 2"/>
          <p:cNvSpPr>
            <a:spLocks noGrp="1"/>
          </p:cNvSpPr>
          <p:nvPr>
            <p:ph type="subTitle" idx="1"/>
          </p:nvPr>
        </p:nvSpPr>
        <p:spPr>
          <a:xfrm>
            <a:off x="179512" y="3331698"/>
            <a:ext cx="8784976" cy="1752600"/>
          </a:xfrm>
        </p:spPr>
        <p:txBody>
          <a:bodyPr>
            <a:noAutofit/>
          </a:bodyPr>
          <a:lstStyle/>
          <a:p>
            <a:pPr marL="628650" lvl="0" algn="ctr" defTabSz="457200" rtl="1">
              <a:spcBef>
                <a:spcPts val="600"/>
              </a:spcBef>
              <a:buClr>
                <a:prstClr val="white"/>
              </a:buClr>
              <a:buSzPct val="80000"/>
            </a:pPr>
            <a:r>
              <a:rPr lang="ar-DZ" sz="6600"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الحركة </a:t>
            </a:r>
            <a:r>
              <a:rPr lang="ar-DZ" sz="66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و</a:t>
            </a:r>
            <a:r>
              <a:rPr lang="ar-SA" sz="66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التصنيف الهندسي </a:t>
            </a:r>
            <a:r>
              <a:rPr lang="ar-DZ" sz="6600" b="1" dirty="0" err="1"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لل</a:t>
            </a:r>
            <a:r>
              <a:rPr lang="ar-SA" sz="6600"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حركات</a:t>
            </a:r>
            <a:endParaRPr lang="fr-FR"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761704"/>
          </a:xfrm>
        </p:spPr>
        <p:txBody>
          <a:bodyPr>
            <a:noAutofit/>
          </a:bodyPr>
          <a:lstStyle/>
          <a:p>
            <a:pPr algn="ctr"/>
            <a:r>
              <a:rPr lang="ar-DZ" sz="4800" b="1" dirty="0" smtClean="0">
                <a:solidFill>
                  <a:srgbClr val="FF0000"/>
                </a:solidFill>
                <a:latin typeface="Traditional Arabic" pitchFamily="18" charset="-78"/>
                <a:cs typeface="Traditional Arabic" pitchFamily="18" charset="-78"/>
              </a:rPr>
              <a:t>أنواع الحركات</a:t>
            </a:r>
            <a:endParaRPr lang="fr-FR" sz="48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1214422"/>
            <a:ext cx="8784976" cy="5429288"/>
          </a:xfrm>
        </p:spPr>
        <p:txBody>
          <a:bodyPr>
            <a:normAutofit/>
          </a:bodyPr>
          <a:lstStyle/>
          <a:p>
            <a:pPr algn="ctr" rtl="1">
              <a:buNone/>
            </a:pPr>
            <a:r>
              <a:rPr lang="ar-DZ" sz="4400" b="1" dirty="0" smtClean="0">
                <a:solidFill>
                  <a:srgbClr val="FF0000"/>
                </a:solidFill>
                <a:latin typeface="Traditional Arabic" pitchFamily="18" charset="-78"/>
                <a:cs typeface="Traditional Arabic" pitchFamily="18" charset="-78"/>
              </a:rPr>
              <a:t>الحركات طبقا للمسار الزمني</a:t>
            </a:r>
          </a:p>
          <a:p>
            <a:pPr algn="r" rtl="1">
              <a:buNone/>
            </a:pPr>
            <a:r>
              <a:rPr lang="ar-DZ" sz="3600" b="1" dirty="0" smtClean="0">
                <a:solidFill>
                  <a:srgbClr val="FF0000"/>
                </a:solidFill>
                <a:latin typeface="Traditional Arabic" pitchFamily="18" charset="-78"/>
                <a:cs typeface="Traditional Arabic" pitchFamily="18" charset="-78"/>
              </a:rPr>
              <a:t>الحركات المنتظمة:</a:t>
            </a:r>
          </a:p>
          <a:p>
            <a:pPr marL="0" indent="0" algn="ctr" rtl="1">
              <a:buNone/>
            </a:pPr>
            <a:r>
              <a:rPr lang="ar-DZ" sz="3200" b="1" dirty="0" smtClean="0">
                <a:latin typeface="Traditional Arabic" pitchFamily="18" charset="-78"/>
                <a:cs typeface="Traditional Arabic" pitchFamily="18" charset="-78"/>
              </a:rPr>
              <a:t>هي أبسط أنواع الحركات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هي حركة منتظمة السرعة أو ذات سرعة ثابتة،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هي التي يقطع فيها الجسم مسافة معينة في وحدات زمنية ثابتة على طول المسافة،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لقياس سرعة جسم يتحرك بسرعة منتظمة فإننا نحتاج فقط إلى قياس المسافة بحيث:</a:t>
            </a:r>
          </a:p>
          <a:p>
            <a:pPr marL="0" indent="0" algn="ctr" rtl="1">
              <a:buNone/>
            </a:pPr>
            <a:r>
              <a:rPr lang="ar-DZ" sz="3200" b="1" dirty="0" smtClean="0">
                <a:latin typeface="Traditional Arabic" pitchFamily="18" charset="-78"/>
                <a:cs typeface="Traditional Arabic" pitchFamily="18" charset="-78"/>
              </a:rPr>
              <a:t>س = سر</a:t>
            </a:r>
            <a:r>
              <a:rPr lang="fr-FR" sz="3200" b="1" dirty="0" smtClean="0">
                <a:latin typeface="Traditional Arabic" pitchFamily="18" charset="-78"/>
                <a:cs typeface="Traditional Arabic" pitchFamily="18" charset="-78"/>
              </a:rPr>
              <a:t>x</a:t>
            </a:r>
            <a:r>
              <a:rPr lang="ar-DZ" sz="3200" b="1" dirty="0" smtClean="0">
                <a:latin typeface="Traditional Arabic" pitchFamily="18" charset="-78"/>
                <a:cs typeface="Traditional Arabic" pitchFamily="18" charset="-78"/>
              </a:rPr>
              <a:t>ز           </a:t>
            </a:r>
            <a:r>
              <a:rPr lang="fr-FR" sz="3200" b="1" dirty="0" smtClean="0">
                <a:latin typeface="Traditional Arabic" pitchFamily="18" charset="-78"/>
                <a:cs typeface="Traditional Arabic" pitchFamily="18" charset="-78"/>
              </a:rPr>
              <a:t>x = v.t</a:t>
            </a:r>
          </a:p>
          <a:p>
            <a:pPr marL="0" indent="0" algn="ctr" rtl="1">
              <a:buNone/>
            </a:pPr>
            <a:r>
              <a:rPr lang="fr-FR" sz="3200" b="1" dirty="0" smtClean="0">
                <a:latin typeface="Traditional Arabic" pitchFamily="18" charset="-78"/>
                <a:cs typeface="Traditional Arabic" pitchFamily="18" charset="-78"/>
              </a:rPr>
              <a:t>v= x/t(m/s)</a:t>
            </a:r>
          </a:p>
          <a:p>
            <a:pPr marL="0" indent="0" algn="ctr" rtl="1">
              <a:buNone/>
            </a:pPr>
            <a:r>
              <a:rPr lang="fr-FR" sz="3200" b="1" dirty="0" smtClean="0">
                <a:latin typeface="Traditional Arabic" pitchFamily="18" charset="-78"/>
                <a:cs typeface="Traditional Arabic" pitchFamily="18" charset="-78"/>
              </a:rPr>
              <a:t>(X) la distance  (v) la vitesse  (t )le temps</a:t>
            </a:r>
            <a:endParaRPr lang="ar-DZ" sz="3200" b="1"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24744"/>
            <a:ext cx="8435280" cy="5184576"/>
          </a:xfrm>
        </p:spPr>
        <p:txBody>
          <a:bodyPr>
            <a:normAutofit/>
          </a:bodyPr>
          <a:lstStyle/>
          <a:p>
            <a:pPr marL="0" indent="0" algn="r" rtl="1">
              <a:buNone/>
            </a:pPr>
            <a:r>
              <a:rPr lang="ar-DZ" sz="4800" b="1" dirty="0" smtClean="0">
                <a:latin typeface="Traditional Arabic" pitchFamily="18" charset="-78"/>
                <a:cs typeface="Traditional Arabic" pitchFamily="18" charset="-78"/>
              </a:rPr>
              <a:t>مثال: سرعة العداء الذي يستغرق أدائه لسباق 200 </a:t>
            </a:r>
            <a:r>
              <a:rPr lang="ar-DZ" sz="4800" b="1" dirty="0" err="1" smtClean="0">
                <a:latin typeface="Traditional Arabic" pitchFamily="18" charset="-78"/>
                <a:cs typeface="Traditional Arabic" pitchFamily="18" charset="-78"/>
              </a:rPr>
              <a:t>م</a:t>
            </a:r>
            <a:r>
              <a:rPr lang="ar-DZ" sz="4800" b="1" dirty="0" smtClean="0">
                <a:latin typeface="Traditional Arabic" pitchFamily="18" charset="-78"/>
                <a:cs typeface="Traditional Arabic" pitchFamily="18" charset="-78"/>
              </a:rPr>
              <a:t> 26.32 </a:t>
            </a:r>
            <a:r>
              <a:rPr lang="ar-DZ" sz="4800" b="1" dirty="0" err="1" smtClean="0">
                <a:latin typeface="Traditional Arabic" pitchFamily="18" charset="-78"/>
                <a:cs typeface="Traditional Arabic" pitchFamily="18" charset="-78"/>
              </a:rPr>
              <a:t>ثا</a:t>
            </a:r>
            <a:r>
              <a:rPr lang="ar-DZ" sz="4800" b="1" dirty="0" smtClean="0">
                <a:latin typeface="Traditional Arabic" pitchFamily="18" charset="-78"/>
                <a:cs typeface="Traditional Arabic" pitchFamily="18" charset="-78"/>
              </a:rPr>
              <a:t> تتمثل في :</a:t>
            </a:r>
            <a:endParaRPr lang="fr-FR" sz="4800" b="1" dirty="0">
              <a:latin typeface="Traditional Arabic" pitchFamily="18" charset="-78"/>
              <a:cs typeface="Traditional Arabic" pitchFamily="18" charset="-78"/>
            </a:endParaRPr>
          </a:p>
        </p:txBody>
      </p:sp>
      <p:sp>
        <p:nvSpPr>
          <p:cNvPr id="5" name="Rectangle 4"/>
          <p:cNvSpPr/>
          <p:nvPr/>
        </p:nvSpPr>
        <p:spPr>
          <a:xfrm>
            <a:off x="539552" y="2852936"/>
            <a:ext cx="5616624" cy="3785652"/>
          </a:xfrm>
          <a:prstGeom prst="rect">
            <a:avLst/>
          </a:prstGeom>
        </p:spPr>
        <p:txBody>
          <a:bodyPr wrap="square">
            <a:spAutoFit/>
          </a:bodyPr>
          <a:lstStyle/>
          <a:p>
            <a:r>
              <a:rPr lang="fr-FR" sz="4000" b="1" dirty="0" smtClean="0">
                <a:latin typeface="Traditional Arabic" pitchFamily="18" charset="-78"/>
                <a:cs typeface="Traditional Arabic" pitchFamily="18" charset="-78"/>
              </a:rPr>
              <a:t>T</a:t>
            </a:r>
            <a:r>
              <a:rPr lang="ar-DZ" sz="4000" b="1" dirty="0" smtClean="0">
                <a:latin typeface="Traditional Arabic" pitchFamily="18" charset="-78"/>
                <a:cs typeface="Traditional Arabic" pitchFamily="18" charset="-78"/>
              </a:rPr>
              <a:t> </a:t>
            </a:r>
            <a:r>
              <a:rPr lang="fr-FR" sz="4000" b="1" dirty="0" smtClean="0">
                <a:latin typeface="Traditional Arabic" pitchFamily="18" charset="-78"/>
                <a:cs typeface="Traditional Arabic" pitchFamily="18" charset="-78"/>
              </a:rPr>
              <a:t>= 26.32 s</a:t>
            </a:r>
          </a:p>
          <a:p>
            <a:endParaRPr lang="fr-FR" sz="4000" b="1" dirty="0" smtClean="0">
              <a:latin typeface="Traditional Arabic" pitchFamily="18" charset="-78"/>
              <a:cs typeface="Traditional Arabic" pitchFamily="18" charset="-78"/>
            </a:endParaRPr>
          </a:p>
          <a:p>
            <a:r>
              <a:rPr lang="fr-FR" sz="4000" b="1" dirty="0" smtClean="0">
                <a:latin typeface="Traditional Arabic" pitchFamily="18" charset="-78"/>
                <a:cs typeface="Traditional Arabic" pitchFamily="18" charset="-78"/>
              </a:rPr>
              <a:t>X = 200 m</a:t>
            </a:r>
          </a:p>
          <a:p>
            <a:endParaRPr lang="fr-FR" sz="4000" b="1" dirty="0" smtClean="0">
              <a:latin typeface="Traditional Arabic" pitchFamily="18" charset="-78"/>
              <a:cs typeface="Traditional Arabic" pitchFamily="18" charset="-78"/>
            </a:endParaRPr>
          </a:p>
          <a:p>
            <a:r>
              <a:rPr lang="fr-FR" sz="4000" b="1" dirty="0" smtClean="0">
                <a:latin typeface="Traditional Arabic" pitchFamily="18" charset="-78"/>
                <a:cs typeface="Traditional Arabic" pitchFamily="18" charset="-78"/>
              </a:rPr>
              <a:t>V= 200/26.32 </a:t>
            </a:r>
          </a:p>
          <a:p>
            <a:r>
              <a:rPr lang="fr-FR" sz="4000" b="1" dirty="0" smtClean="0">
                <a:latin typeface="Traditional Arabic" pitchFamily="18" charset="-78"/>
                <a:cs typeface="Traditional Arabic" pitchFamily="18" charset="-78"/>
              </a:rPr>
              <a:t>    = 7.60 </a:t>
            </a:r>
            <a:r>
              <a:rPr lang="fr-FR" sz="4000" b="1" dirty="0" smtClean="0">
                <a:latin typeface="Traditional Arabic" pitchFamily="18" charset="-78"/>
                <a:cs typeface="Traditional Arabic" pitchFamily="18" charset="-78"/>
              </a:rPr>
              <a:t>m/s</a:t>
            </a:r>
            <a:endParaRPr lang="fr-FR" sz="4000" b="1"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643998" cy="6286544"/>
          </a:xfrm>
        </p:spPr>
        <p:txBody>
          <a:bodyPr>
            <a:noAutofit/>
          </a:bodyPr>
          <a:lstStyle/>
          <a:p>
            <a:pPr marL="0" indent="0" algn="ctr" rtl="1">
              <a:buNone/>
            </a:pPr>
            <a:r>
              <a:rPr lang="ar-DZ" sz="3600" b="1" dirty="0" smtClean="0">
                <a:solidFill>
                  <a:srgbClr val="FF0000"/>
                </a:solidFill>
                <a:latin typeface="Traditional Arabic" pitchFamily="18" charset="-78"/>
                <a:cs typeface="Traditional Arabic" pitchFamily="18" charset="-78"/>
              </a:rPr>
              <a:t>الحركات الغير المنتظمة:</a:t>
            </a:r>
          </a:p>
          <a:p>
            <a:pPr marL="0" indent="0" algn="ctr" rtl="1">
              <a:buNone/>
            </a:pPr>
            <a:r>
              <a:rPr lang="ar-DZ" sz="3600" b="1" dirty="0" smtClean="0">
                <a:latin typeface="Traditional Arabic" pitchFamily="18" charset="-78"/>
                <a:cs typeface="Traditional Arabic" pitchFamily="18" charset="-78"/>
              </a:rPr>
              <a:t>و تتمثل في الحركات التي يقطع فيها الجسم مسافة معينة بسرعة متغيرة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هي الأكثر شيوعا في المجال الرياضي حيث أنه خلال الأداء تتغير سرعة حركة الجسم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التي يقطع فيها مسافات غير متساوية. و هناك نوعان من تغيير </a:t>
            </a:r>
            <a:r>
              <a:rPr lang="ar-DZ" sz="3600" b="1" dirty="0" smtClean="0">
                <a:solidFill>
                  <a:srgbClr val="FF0000"/>
                </a:solidFill>
                <a:latin typeface="Traditional Arabic" pitchFamily="18" charset="-78"/>
                <a:cs typeface="Traditional Arabic" pitchFamily="18" charset="-78"/>
              </a:rPr>
              <a:t>السرعة</a:t>
            </a:r>
            <a:r>
              <a:rPr lang="ar-DZ" sz="3600" b="1" dirty="0" smtClean="0">
                <a:latin typeface="Traditional Arabic" pitchFamily="18" charset="-78"/>
                <a:cs typeface="Traditional Arabic" pitchFamily="18" charset="-78"/>
              </a:rPr>
              <a:t>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هما كما يلي:</a:t>
            </a:r>
          </a:p>
          <a:p>
            <a:pPr marL="0" indent="0" algn="ctr" rtl="1">
              <a:buNone/>
            </a:pPr>
            <a:r>
              <a:rPr lang="ar-DZ" sz="3600" b="1" dirty="0" smtClean="0">
                <a:latin typeface="Traditional Arabic" pitchFamily="18" charset="-78"/>
                <a:cs typeface="Traditional Arabic" pitchFamily="18" charset="-78"/>
              </a:rPr>
              <a:t>- تتغير السرعة بمقادير متساوية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هذا خارجا عن نطاقنا.</a:t>
            </a:r>
          </a:p>
          <a:p>
            <a:pPr marL="0" indent="0" algn="ctr" rtl="1">
              <a:buNone/>
            </a:pPr>
            <a:r>
              <a:rPr lang="ar-DZ" sz="3600" b="1" dirty="0" smtClean="0">
                <a:latin typeface="Traditional Arabic" pitchFamily="18" charset="-78"/>
                <a:cs typeface="Traditional Arabic" pitchFamily="18" charset="-78"/>
              </a:rPr>
              <a:t>- تتغير السرعة بمقادير متساوية أي بانتظام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يعني أنها تزداد أو تقل بمقادير متساوية في أزمنة متساوية,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مهما ضفرت هذه الأزمنة فإن </a:t>
            </a:r>
            <a:r>
              <a:rPr lang="ar-DZ" sz="3600" b="1" dirty="0" smtClean="0">
                <a:solidFill>
                  <a:srgbClr val="FF0000"/>
                </a:solidFill>
                <a:latin typeface="Traditional Arabic" pitchFamily="18" charset="-78"/>
                <a:cs typeface="Traditional Arabic" pitchFamily="18" charset="-78"/>
              </a:rPr>
              <a:t>العجلة (التسارع ) </a:t>
            </a:r>
            <a:r>
              <a:rPr lang="ar-DZ" sz="3600" b="1" dirty="0" smtClean="0">
                <a:latin typeface="Traditional Arabic" pitchFamily="18" charset="-78"/>
                <a:cs typeface="Traditional Arabic" pitchFamily="18" charset="-78"/>
              </a:rPr>
              <a:t>هي التي تحكمها ,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التي تمثل معدل التغيير في السرعة بالنسبة للزمن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تكون إما تزايدية أو تناقصية</a:t>
            </a:r>
            <a:endParaRPr lang="fr-FR" sz="36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928992" cy="6858000"/>
          </a:xfrm>
        </p:spPr>
        <p:txBody>
          <a:bodyPr>
            <a:noAutofit/>
          </a:bodyPr>
          <a:lstStyle/>
          <a:p>
            <a:pPr algn="ctr" rtl="1">
              <a:buNone/>
            </a:pPr>
            <a:r>
              <a:rPr lang="ar-DZ" sz="4000" b="1" dirty="0" smtClean="0">
                <a:solidFill>
                  <a:srgbClr val="FF0000"/>
                </a:solidFill>
                <a:latin typeface="Traditional Arabic" pitchFamily="18" charset="-78"/>
                <a:cs typeface="Traditional Arabic" pitchFamily="18" charset="-78"/>
              </a:rPr>
              <a:t>السرعة: </a:t>
            </a:r>
            <a:r>
              <a:rPr lang="fr-FR" sz="4000" b="1" dirty="0" smtClean="0">
                <a:solidFill>
                  <a:srgbClr val="FF0000"/>
                </a:solidFill>
                <a:latin typeface="Traditional Arabic" pitchFamily="18" charset="-78"/>
                <a:cs typeface="Traditional Arabic" pitchFamily="18" charset="-78"/>
              </a:rPr>
              <a:t>la vitesse</a:t>
            </a:r>
          </a:p>
          <a:p>
            <a:pPr algn="r" rtl="1">
              <a:buNone/>
            </a:pPr>
            <a:r>
              <a:rPr lang="ar-DZ" sz="3600" b="1" dirty="0" smtClean="0">
                <a:latin typeface="Traditional Arabic" pitchFamily="18" charset="-78"/>
                <a:cs typeface="Traditional Arabic" pitchFamily="18" charset="-78"/>
              </a:rPr>
              <a:t>     تعد السرعة من المكونات الأساسية للأداء البدني في معظم الأنشطة الرياضية إذ تلعب دوراً حاسماً في عدو المسافات </a:t>
            </a:r>
            <a:r>
              <a:rPr lang="ar-DZ" sz="3600" b="1" dirty="0" smtClean="0">
                <a:latin typeface="Traditional Arabic" pitchFamily="18" charset="-78"/>
                <a:cs typeface="Traditional Arabic" pitchFamily="18" charset="-78"/>
              </a:rPr>
              <a:t>القصيرة</a:t>
            </a:r>
            <a:r>
              <a:rPr lang="fr-FR" sz="3600" b="1" dirty="0" smtClean="0">
                <a:latin typeface="Traditional Arabic" pitchFamily="18" charset="-78"/>
                <a:cs typeface="Traditional Arabic" pitchFamily="18" charset="-78"/>
              </a:rPr>
              <a:t> </a:t>
            </a:r>
            <a:r>
              <a:rPr lang="ar-DZ" sz="3600" b="1" smtClean="0">
                <a:latin typeface="Traditional Arabic" pitchFamily="18" charset="-78"/>
                <a:cs typeface="Traditional Arabic" pitchFamily="18" charset="-78"/>
              </a:rPr>
              <a:t>مثلا </a:t>
            </a:r>
            <a:r>
              <a:rPr lang="ar-DZ" sz="3600" b="1" dirty="0" smtClean="0">
                <a:latin typeface="Traditional Arabic" pitchFamily="18" charset="-78"/>
                <a:cs typeface="Traditional Arabic" pitchFamily="18" charset="-78"/>
              </a:rPr>
              <a:t>فهي</a:t>
            </a:r>
          </a:p>
          <a:p>
            <a:pPr algn="r" rtl="1">
              <a:buNone/>
            </a:pPr>
            <a:r>
              <a:rPr lang="ar-DZ" sz="3600" b="1" dirty="0" smtClean="0">
                <a:latin typeface="Traditional Arabic" pitchFamily="18" charset="-78"/>
                <a:cs typeface="Traditional Arabic" pitchFamily="18" charset="-78"/>
              </a:rPr>
              <a:t> (المكون الأول لتحقيق الانجاز الأفضل في عدو هذه المسافة فضلا عن دورها في تنمية الفعاليات الأخرى)، وتعد السرعة من الصفات البدنية الصعبة التطوير قياساً إلى بقية الصفات البدنية الأخرى، لأنها تحتاج إلى وقت طويل وجهد متواصل للحصول على تطور ملحوظ سواء في السرعة الانتقالية أو الحركية ، والعامل الأساسي الذي يحدد زيادة نسبة التطور هو</a:t>
            </a:r>
            <a:r>
              <a:rPr lang="fr-FR" sz="3600" b="1" dirty="0" smtClean="0">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العامل الفسيولوجي"أي زيادة نسبة قطر الألياف العضلية البيضاء السريعة التقلص والانبساط في المجاميع العضلية العاملة والتي تكون</a:t>
            </a:r>
            <a:r>
              <a:rPr lang="fr-FR" sz="3600" b="1" dirty="0" smtClean="0">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محددة وراثيا  ومن الناحية الميكانيكية فإن معدل سرعة الجسم هو التغير في المسافة بدلالة الزمن.</a:t>
            </a:r>
            <a:endParaRPr lang="fr-FR" sz="2400" b="1" dirty="0" smtClean="0">
              <a:latin typeface="Traditional Arabic" pitchFamily="18" charset="-78"/>
              <a:cs typeface="Traditional Arabic" pitchFamily="18" charset="-78"/>
            </a:endParaRPr>
          </a:p>
          <a:p>
            <a:pPr algn="r" rtl="1"/>
            <a:endParaRPr lang="fr-FR" sz="2400" b="1" dirty="0">
              <a:latin typeface="Traditional Arabic" pitchFamily="18" charset="-78"/>
              <a:cs typeface="Traditional Arabic" pitchFamily="18"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072230"/>
          </a:xfrm>
        </p:spPr>
        <p:txBody>
          <a:bodyPr>
            <a:noAutofit/>
          </a:bodyPr>
          <a:lstStyle/>
          <a:p>
            <a:pPr algn="ctr" rtl="1">
              <a:buNone/>
            </a:pPr>
            <a:r>
              <a:rPr lang="ar-DZ" sz="4800" b="1" dirty="0" smtClean="0">
                <a:solidFill>
                  <a:srgbClr val="FF0000"/>
                </a:solidFill>
                <a:latin typeface="Traditional Arabic" pitchFamily="18" charset="-78"/>
                <a:cs typeface="Traditional Arabic" pitchFamily="18" charset="-78"/>
              </a:rPr>
              <a:t>التسارع : </a:t>
            </a:r>
            <a:r>
              <a:rPr lang="fr-FR" sz="4800" b="1" dirty="0" smtClean="0">
                <a:solidFill>
                  <a:srgbClr val="FF0000"/>
                </a:solidFill>
                <a:latin typeface="Traditional Arabic" pitchFamily="18" charset="-78"/>
                <a:cs typeface="Traditional Arabic" pitchFamily="18" charset="-78"/>
              </a:rPr>
              <a:t>l’accélération</a:t>
            </a:r>
            <a:endParaRPr lang="ar-DZ" sz="4800" b="1" dirty="0" smtClean="0">
              <a:solidFill>
                <a:srgbClr val="FF0000"/>
              </a:solidFill>
              <a:latin typeface="Traditional Arabic" pitchFamily="18" charset="-78"/>
              <a:cs typeface="Traditional Arabic" pitchFamily="18" charset="-78"/>
            </a:endParaRPr>
          </a:p>
          <a:p>
            <a:pPr algn="r" rtl="1">
              <a:buNone/>
            </a:pPr>
            <a:r>
              <a:rPr lang="ar-DZ" sz="4000" b="1" dirty="0" smtClean="0">
                <a:latin typeface="Traditional Arabic" pitchFamily="18" charset="-78"/>
                <a:cs typeface="Traditional Arabic" pitchFamily="18" charset="-78"/>
              </a:rPr>
              <a:t>ويعرف التسارع أو العجلة رياضيا بأنه "تغير السرعة مع الزمن. فإذا كانت </a:t>
            </a:r>
            <a:r>
              <a:rPr lang="ar-DZ" sz="4800" b="1" dirty="0" smtClean="0">
                <a:latin typeface="Traditional Arabic" pitchFamily="18" charset="-78"/>
                <a:cs typeface="Traditional Arabic" pitchFamily="18" charset="-78"/>
              </a:rPr>
              <a:t>السرعة تقاس بالمتر في الثانية فإن التسارع يقاس بالمتر في الثانية مربع (م/ث </a:t>
            </a:r>
            <a:r>
              <a:rPr lang="fr-FR" sz="5400" b="1" dirty="0" smtClean="0">
                <a:latin typeface="Traditional Arabic" pitchFamily="18" charset="-78"/>
                <a:cs typeface="Traditional Arabic" pitchFamily="18" charset="-78"/>
              </a:rPr>
              <a:t>²</a:t>
            </a:r>
            <a:r>
              <a:rPr lang="ar-DZ" sz="4800" b="1" dirty="0" smtClean="0">
                <a:latin typeface="Traditional Arabic" pitchFamily="18" charset="-78"/>
                <a:cs typeface="Traditional Arabic" pitchFamily="18" charset="-78"/>
              </a:rPr>
              <a:t>). </a:t>
            </a:r>
          </a:p>
          <a:p>
            <a:pPr algn="r" rtl="1">
              <a:buNone/>
            </a:pPr>
            <a:r>
              <a:rPr lang="ar-DZ" sz="4800" b="1" dirty="0" smtClean="0">
                <a:latin typeface="Traditional Arabic" pitchFamily="18" charset="-78"/>
                <a:cs typeface="Traditional Arabic" pitchFamily="18" charset="-78"/>
              </a:rPr>
              <a:t>و عليه فالتسارع أو العجلة هو المعدل الزمني لتغير سرعة الجسم المتجهة. ويرمز للتسارع بالرمز (</a:t>
            </a:r>
            <a:r>
              <a:rPr lang="fr-FR" sz="4800" b="1" dirty="0" smtClean="0">
                <a:latin typeface="Traditional Arabic" pitchFamily="18" charset="-78"/>
                <a:cs typeface="Traditional Arabic" pitchFamily="18" charset="-78"/>
              </a:rPr>
              <a:t>a</a:t>
            </a:r>
            <a:r>
              <a:rPr lang="ar-DZ" sz="4800" b="1" dirty="0" smtClean="0">
                <a:latin typeface="Traditional Arabic" pitchFamily="18" charset="-78"/>
                <a:cs typeface="Traditional Arabic" pitchFamily="18" charset="-78"/>
              </a:rPr>
              <a:t>) وهو كمية متجهة أي أن التسارع هو المشتقة التفاضلية للسرعة مع الزمن.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055380" cy="761704"/>
          </a:xfrm>
        </p:spPr>
        <p:txBody>
          <a:bodyPr>
            <a:normAutofit fontScale="90000"/>
          </a:bodyPr>
          <a:lstStyle/>
          <a:p>
            <a:pPr algn="ctr"/>
            <a:r>
              <a:rPr lang="ar-DZ" sz="6600" b="1" dirty="0" smtClean="0">
                <a:solidFill>
                  <a:srgbClr val="FF0000"/>
                </a:solidFill>
                <a:latin typeface="Traditional Arabic" pitchFamily="18" charset="-78"/>
                <a:cs typeface="Traditional Arabic" pitchFamily="18" charset="-78"/>
              </a:rPr>
              <a:t>قانون التسارع</a:t>
            </a:r>
            <a:endParaRPr lang="fr-FR" sz="6600" b="1" dirty="0">
              <a:solidFill>
                <a:srgbClr val="FF0000"/>
              </a:solidFill>
              <a:latin typeface="Traditional Arabic" pitchFamily="18" charset="-78"/>
              <a:cs typeface="Traditional Arabic" pitchFamily="18" charset="-78"/>
            </a:endParaRPr>
          </a:p>
        </p:txBody>
      </p:sp>
      <p:pic>
        <p:nvPicPr>
          <p:cNvPr id="4" name="Picture 2" descr="C:\Users\hp\Desktop\eq1.gif"/>
          <p:cNvPicPr>
            <a:picLocks noGrp="1" noChangeAspect="1" noChangeArrowheads="1"/>
          </p:cNvPicPr>
          <p:nvPr>
            <p:ph idx="1"/>
          </p:nvPr>
        </p:nvPicPr>
        <p:blipFill>
          <a:blip r:embed="rId2"/>
          <a:srcRect/>
          <a:stretch>
            <a:fillRect/>
          </a:stretch>
        </p:blipFill>
        <p:spPr bwMode="auto">
          <a:xfrm>
            <a:off x="178601" y="1048944"/>
            <a:ext cx="8645707" cy="2857520"/>
          </a:xfrm>
          <a:prstGeom prst="rect">
            <a:avLst/>
          </a:prstGeom>
          <a:noFill/>
        </p:spPr>
      </p:pic>
      <p:pic>
        <p:nvPicPr>
          <p:cNvPr id="3074" name="Picture 2" descr="C:\Users\hp\Desktop\a.PNG"/>
          <p:cNvPicPr>
            <a:picLocks noChangeAspect="1" noChangeArrowheads="1"/>
          </p:cNvPicPr>
          <p:nvPr/>
        </p:nvPicPr>
        <p:blipFill>
          <a:blip r:embed="rId3"/>
          <a:srcRect/>
          <a:stretch>
            <a:fillRect/>
          </a:stretch>
        </p:blipFill>
        <p:spPr bwMode="auto">
          <a:xfrm>
            <a:off x="179512" y="4077072"/>
            <a:ext cx="8712968" cy="20717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640960" cy="936104"/>
          </a:xfrm>
        </p:spPr>
        <p:txBody>
          <a:bodyPr>
            <a:noAutofit/>
          </a:bodyPr>
          <a:lstStyle/>
          <a:p>
            <a:r>
              <a:rPr lang="ar-DZ" sz="6000" b="1" dirty="0" smtClean="0">
                <a:solidFill>
                  <a:srgbClr val="FF0000"/>
                </a:solidFill>
                <a:latin typeface="Traditional Arabic" pitchFamily="18" charset="-78"/>
                <a:cs typeface="Traditional Arabic" pitchFamily="18" charset="-78"/>
              </a:rPr>
              <a:t>مقارنة بين السرعة المتجهة </a:t>
            </a:r>
            <a:r>
              <a:rPr lang="ar-DZ" sz="6000" b="1" dirty="0" err="1" smtClean="0">
                <a:solidFill>
                  <a:srgbClr val="FF0000"/>
                </a:solidFill>
                <a:latin typeface="Traditional Arabic" pitchFamily="18" charset="-78"/>
                <a:cs typeface="Traditional Arabic" pitchFamily="18" charset="-78"/>
              </a:rPr>
              <a:t>و</a:t>
            </a:r>
            <a:r>
              <a:rPr lang="ar-DZ" sz="6000" b="1" dirty="0" smtClean="0">
                <a:solidFill>
                  <a:srgbClr val="FF0000"/>
                </a:solidFill>
                <a:latin typeface="Traditional Arabic" pitchFamily="18" charset="-78"/>
                <a:cs typeface="Traditional Arabic" pitchFamily="18" charset="-78"/>
              </a:rPr>
              <a:t> التسارع</a:t>
            </a:r>
            <a:r>
              <a:rPr lang="fr-FR" sz="4800" dirty="0" smtClean="0"/>
              <a:t/>
            </a:r>
            <a:br>
              <a:rPr lang="fr-FR" sz="4800" dirty="0" smtClean="0"/>
            </a:br>
            <a:endParaRPr lang="fr-FR" sz="4800" dirty="0"/>
          </a:p>
        </p:txBody>
      </p:sp>
      <p:pic>
        <p:nvPicPr>
          <p:cNvPr id="2051" name="Picture 3"/>
          <p:cNvPicPr>
            <a:picLocks noGrp="1" noChangeAspect="1" noChangeArrowheads="1"/>
          </p:cNvPicPr>
          <p:nvPr>
            <p:ph idx="1"/>
          </p:nvPr>
        </p:nvPicPr>
        <p:blipFill>
          <a:blip r:embed="rId2"/>
          <a:srcRect/>
          <a:stretch>
            <a:fillRect/>
          </a:stretch>
        </p:blipFill>
        <p:spPr bwMode="auto">
          <a:xfrm>
            <a:off x="467544" y="1556792"/>
            <a:ext cx="8280920" cy="464347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929718" cy="6500834"/>
          </a:xfrm>
        </p:spPr>
        <p:txBody>
          <a:bodyPr>
            <a:noAutofit/>
          </a:bodyPr>
          <a:lstStyle/>
          <a:p>
            <a:pPr algn="r" rtl="1">
              <a:buNone/>
            </a:pPr>
            <a:r>
              <a:rPr lang="ar-DZ" sz="4000" b="1" dirty="0" smtClean="0">
                <a:latin typeface="Traditional Arabic" pitchFamily="18" charset="-78"/>
                <a:cs typeface="Traditional Arabic" pitchFamily="18" charset="-78"/>
              </a:rPr>
              <a:t>إن القيمة النهائية للتسارع هي التي تحدد طبيعة الحركة حيث أن:</a:t>
            </a:r>
          </a:p>
          <a:p>
            <a:pPr algn="r" rtl="1">
              <a:buNone/>
            </a:pPr>
            <a:r>
              <a:rPr lang="ar-DZ" sz="4000" b="1" dirty="0" smtClean="0">
                <a:latin typeface="Traditional Arabic" pitchFamily="18" charset="-78"/>
                <a:cs typeface="Traditional Arabic" pitchFamily="18" charset="-78"/>
              </a:rPr>
              <a:t>- إذا كان  </a:t>
            </a:r>
            <a:r>
              <a:rPr lang="fr-FR" sz="4000" b="1" dirty="0" smtClean="0">
                <a:solidFill>
                  <a:srgbClr val="FF0000"/>
                </a:solidFill>
                <a:latin typeface="Traditional Arabic" pitchFamily="18" charset="-78"/>
                <a:cs typeface="Traditional Arabic" pitchFamily="18" charset="-78"/>
              </a:rPr>
              <a:t>a</a:t>
            </a:r>
            <a:r>
              <a:rPr lang="ar-DZ" sz="4000" b="1" dirty="0" smtClean="0">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&gt;</a:t>
            </a:r>
            <a:r>
              <a:rPr lang="ar-DZ" sz="4000" b="1" dirty="0" smtClean="0">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0</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 فالحركة متزايدة . </a:t>
            </a:r>
          </a:p>
          <a:p>
            <a:pPr algn="r" rtl="1">
              <a:buNone/>
            </a:pPr>
            <a:r>
              <a:rPr lang="ar-DZ" sz="4000" b="1" dirty="0" smtClean="0">
                <a:latin typeface="Traditional Arabic" pitchFamily="18" charset="-78"/>
                <a:cs typeface="Traditional Arabic" pitchFamily="18" charset="-78"/>
              </a:rPr>
              <a:t>- إذا كان   </a:t>
            </a:r>
            <a:r>
              <a:rPr lang="fr-FR" sz="4000" b="1" dirty="0" smtClean="0">
                <a:solidFill>
                  <a:srgbClr val="FF0000"/>
                </a:solidFill>
                <a:latin typeface="Traditional Arabic" pitchFamily="18" charset="-78"/>
                <a:cs typeface="Traditional Arabic" pitchFamily="18" charset="-78"/>
              </a:rPr>
              <a:t>a</a:t>
            </a:r>
            <a:r>
              <a:rPr lang="ar-DZ" sz="4000" b="1" dirty="0" smtClean="0">
                <a:solidFill>
                  <a:srgbClr val="FF0000"/>
                </a:solidFill>
                <a:latin typeface="Traditional Arabic" pitchFamily="18" charset="-78"/>
                <a:cs typeface="Traditional Arabic" pitchFamily="18" charset="-78"/>
              </a:rPr>
              <a:t>=</a:t>
            </a:r>
            <a:r>
              <a:rPr lang="fr-FR" sz="4000" b="1" dirty="0" smtClean="0">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0</a:t>
            </a:r>
            <a:r>
              <a:rPr lang="ar-DZ" sz="4000" b="1" dirty="0" smtClean="0">
                <a:latin typeface="Traditional Arabic" pitchFamily="18" charset="-78"/>
                <a:cs typeface="Traditional Arabic" pitchFamily="18" charset="-78"/>
              </a:rPr>
              <a:t>  </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فالحركة منتظمة . </a:t>
            </a:r>
          </a:p>
          <a:p>
            <a:pPr algn="r" rtl="1">
              <a:buNone/>
            </a:pPr>
            <a:r>
              <a:rPr lang="ar-DZ" sz="4000" b="1" dirty="0" smtClean="0">
                <a:latin typeface="Traditional Arabic" pitchFamily="18" charset="-78"/>
                <a:cs typeface="Traditional Arabic" pitchFamily="18" charset="-78"/>
              </a:rPr>
              <a:t>- إذا كان   </a:t>
            </a:r>
            <a:r>
              <a:rPr lang="fr-FR" sz="4000" b="1" dirty="0" smtClean="0">
                <a:solidFill>
                  <a:srgbClr val="FF0000"/>
                </a:solidFill>
                <a:latin typeface="Traditional Arabic" pitchFamily="18" charset="-78"/>
                <a:cs typeface="Traditional Arabic" pitchFamily="18" charset="-78"/>
              </a:rPr>
              <a:t>a</a:t>
            </a:r>
            <a:r>
              <a:rPr lang="ar-DZ" sz="4000" b="1" dirty="0" smtClean="0">
                <a:solidFill>
                  <a:srgbClr val="FF0000"/>
                </a:solidFill>
                <a:latin typeface="Traditional Arabic" pitchFamily="18" charset="-78"/>
                <a:cs typeface="Traditional Arabic" pitchFamily="18" charset="-78"/>
              </a:rPr>
              <a:t>&lt;</a:t>
            </a:r>
            <a:r>
              <a:rPr lang="fr-FR" sz="4000" b="1" dirty="0" smtClean="0">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0</a:t>
            </a:r>
            <a:r>
              <a:rPr lang="ar-DZ" sz="4000" b="1" dirty="0" smtClean="0">
                <a:latin typeface="Traditional Arabic" pitchFamily="18" charset="-78"/>
                <a:cs typeface="Traditional Arabic" pitchFamily="18" charset="-78"/>
              </a:rPr>
              <a:t>  </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فالحركة متناقصة . </a:t>
            </a:r>
          </a:p>
          <a:p>
            <a:pPr algn="r" rtl="1">
              <a:buNone/>
            </a:pPr>
            <a:r>
              <a:rPr lang="ar-DZ" sz="4000" b="1" dirty="0" smtClean="0">
                <a:latin typeface="Traditional Arabic" pitchFamily="18" charset="-78"/>
                <a:cs typeface="Traditional Arabic" pitchFamily="18" charset="-78"/>
              </a:rPr>
              <a:t>ويكون للجسم </a:t>
            </a:r>
            <a:r>
              <a:rPr lang="ar-DZ" sz="4000" b="1" dirty="0" smtClean="0">
                <a:solidFill>
                  <a:srgbClr val="FF0000"/>
                </a:solidFill>
                <a:latin typeface="Traditional Arabic" pitchFamily="18" charset="-78"/>
                <a:cs typeface="Traditional Arabic" pitchFamily="18" charset="-78"/>
              </a:rPr>
              <a:t>تسارع موجب </a:t>
            </a:r>
            <a:r>
              <a:rPr lang="ar-DZ" sz="4000" b="1" dirty="0" smtClean="0">
                <a:latin typeface="Traditional Arabic" pitchFamily="18" charset="-78"/>
                <a:cs typeface="Traditional Arabic" pitchFamily="18" charset="-78"/>
              </a:rPr>
              <a:t>عندما يكون اتجاه  التسارع في الاتجاه الموجب للحركة . فالسرعة هنا تزداد مع الزمن أي إذا كانت السرعة 5 متر / </a:t>
            </a:r>
            <a:r>
              <a:rPr lang="ar-DZ" sz="4000" b="1" dirty="0" err="1" smtClean="0">
                <a:latin typeface="Traditional Arabic" pitchFamily="18" charset="-78"/>
                <a:cs typeface="Traditional Arabic" pitchFamily="18" charset="-78"/>
              </a:rPr>
              <a:t>ثا</a:t>
            </a:r>
            <a:r>
              <a:rPr lang="ar-DZ" sz="4000" b="1" dirty="0" smtClean="0">
                <a:latin typeface="Traditional Arabic" pitchFamily="18" charset="-78"/>
                <a:cs typeface="Traditional Arabic" pitchFamily="18" charset="-78"/>
              </a:rPr>
              <a:t> والتسارع 5 </a:t>
            </a:r>
            <a:r>
              <a:rPr lang="ar-DZ" sz="4000" b="1" dirty="0" err="1" smtClean="0">
                <a:latin typeface="Traditional Arabic" pitchFamily="18" charset="-78"/>
                <a:cs typeface="Traditional Arabic" pitchFamily="18" charset="-78"/>
              </a:rPr>
              <a:t>م</a:t>
            </a:r>
            <a:r>
              <a:rPr lang="ar-DZ" sz="4000" b="1" dirty="0" smtClean="0">
                <a:latin typeface="Traditional Arabic" pitchFamily="18" charset="-78"/>
                <a:cs typeface="Traditional Arabic" pitchFamily="18" charset="-78"/>
              </a:rPr>
              <a:t> /</a:t>
            </a:r>
            <a:r>
              <a:rPr lang="ar-DZ" sz="4000" b="1" dirty="0" err="1" smtClean="0">
                <a:latin typeface="Traditional Arabic" pitchFamily="18" charset="-78"/>
                <a:cs typeface="Traditional Arabic" pitchFamily="18" charset="-78"/>
              </a:rPr>
              <a:t>ثا</a:t>
            </a:r>
            <a:r>
              <a:rPr lang="ar-DZ" sz="4000" b="1" dirty="0" smtClean="0">
                <a:latin typeface="Traditional Arabic" pitchFamily="18" charset="-78"/>
                <a:cs typeface="Traditional Arabic" pitchFamily="18" charset="-78"/>
              </a:rPr>
              <a:t> فالسرعة ستصبح بعد مرور 1 </a:t>
            </a:r>
            <a:r>
              <a:rPr lang="ar-DZ" sz="4000" b="1" dirty="0" err="1" smtClean="0">
                <a:latin typeface="Traditional Arabic" pitchFamily="18" charset="-78"/>
                <a:cs typeface="Traditional Arabic" pitchFamily="18" charset="-78"/>
              </a:rPr>
              <a:t>ثا</a:t>
            </a:r>
            <a:r>
              <a:rPr lang="ar-DZ" sz="4000" b="1" dirty="0" smtClean="0">
                <a:latin typeface="Traditional Arabic" pitchFamily="18" charset="-78"/>
                <a:cs typeface="Traditional Arabic" pitchFamily="18" charset="-78"/>
              </a:rPr>
              <a:t> مساوية 10 </a:t>
            </a:r>
            <a:r>
              <a:rPr lang="ar-DZ" sz="4000" b="1" dirty="0" err="1" smtClean="0">
                <a:latin typeface="Traditional Arabic" pitchFamily="18" charset="-78"/>
                <a:cs typeface="Traditional Arabic" pitchFamily="18" charset="-78"/>
              </a:rPr>
              <a:t>م</a:t>
            </a:r>
            <a:r>
              <a:rPr lang="ar-DZ" sz="4000" b="1" dirty="0" smtClean="0">
                <a:latin typeface="Traditional Arabic" pitchFamily="18" charset="-78"/>
                <a:cs typeface="Traditional Arabic" pitchFamily="18" charset="-78"/>
              </a:rPr>
              <a:t>/</a:t>
            </a:r>
            <a:r>
              <a:rPr lang="ar-DZ" sz="4000" b="1" dirty="0" err="1" smtClean="0">
                <a:latin typeface="Traditional Arabic" pitchFamily="18" charset="-78"/>
                <a:cs typeface="Traditional Arabic" pitchFamily="18" charset="-78"/>
              </a:rPr>
              <a:t>ثا</a:t>
            </a:r>
            <a:r>
              <a:rPr lang="ar-DZ" sz="4000" b="1" dirty="0" smtClean="0">
                <a:latin typeface="Traditional Arabic" pitchFamily="18" charset="-78"/>
                <a:cs typeface="Traditional Arabic" pitchFamily="18" charset="-78"/>
              </a:rPr>
              <a:t> وبعد ثانيتين تصبح 15 </a:t>
            </a:r>
            <a:r>
              <a:rPr lang="ar-DZ" sz="4000" b="1" dirty="0" err="1" smtClean="0">
                <a:latin typeface="Traditional Arabic" pitchFamily="18" charset="-78"/>
                <a:cs typeface="Traditional Arabic" pitchFamily="18" charset="-78"/>
              </a:rPr>
              <a:t>م</a:t>
            </a:r>
            <a:r>
              <a:rPr lang="ar-DZ" sz="4000" b="1" dirty="0" smtClean="0">
                <a:latin typeface="Traditional Arabic" pitchFamily="18" charset="-78"/>
                <a:cs typeface="Traditional Arabic" pitchFamily="18" charset="-78"/>
              </a:rPr>
              <a:t>/</a:t>
            </a:r>
            <a:r>
              <a:rPr lang="ar-DZ" sz="4000" b="1" dirty="0" err="1" smtClean="0">
                <a:latin typeface="Traditional Arabic" pitchFamily="18" charset="-78"/>
                <a:cs typeface="Traditional Arabic" pitchFamily="18" charset="-78"/>
              </a:rPr>
              <a:t>ثا</a:t>
            </a:r>
            <a:r>
              <a:rPr lang="ar-DZ" sz="4000" b="1" dirty="0" smtClean="0">
                <a:latin typeface="Traditional Arabic" pitchFamily="18" charset="-78"/>
                <a:cs typeface="Traditional Arabic" pitchFamily="18" charset="-78"/>
              </a:rPr>
              <a:t> .</a:t>
            </a:r>
          </a:p>
          <a:p>
            <a:pPr algn="r" rtl="1">
              <a:buNone/>
            </a:pPr>
            <a:endParaRPr lang="fr-FR" sz="4000" b="1" dirty="0">
              <a:latin typeface="Traditional Arabic" pitchFamily="18" charset="-78"/>
              <a:cs typeface="Traditional Arabic"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572560" cy="5857916"/>
          </a:xfrm>
        </p:spPr>
        <p:txBody>
          <a:bodyPr>
            <a:noAutofit/>
          </a:bodyPr>
          <a:lstStyle/>
          <a:p>
            <a:pPr algn="ctr" rtl="1">
              <a:buNone/>
            </a:pPr>
            <a:r>
              <a:rPr lang="ar-DZ" sz="4400" b="1" dirty="0" smtClean="0">
                <a:latin typeface="Traditional Arabic" pitchFamily="18" charset="-78"/>
                <a:cs typeface="Traditional Arabic" pitchFamily="18" charset="-78"/>
              </a:rPr>
              <a:t>ويكون للجسم </a:t>
            </a:r>
            <a:r>
              <a:rPr lang="ar-DZ" sz="4400" b="1" dirty="0" smtClean="0">
                <a:solidFill>
                  <a:srgbClr val="FF0000"/>
                </a:solidFill>
                <a:latin typeface="Traditional Arabic" pitchFamily="18" charset="-78"/>
                <a:cs typeface="Traditional Arabic" pitchFamily="18" charset="-78"/>
              </a:rPr>
              <a:t>تسارع سالب </a:t>
            </a:r>
            <a:r>
              <a:rPr lang="ar-DZ" sz="4400" b="1" dirty="0" smtClean="0">
                <a:latin typeface="Traditional Arabic" pitchFamily="18" charset="-78"/>
                <a:cs typeface="Traditional Arabic" pitchFamily="18" charset="-78"/>
              </a:rPr>
              <a:t>عندما يكون اتجاه التسارع متجه في الاتجاه السالب للحركة، فيلاحظ انخفاض السرعة مع الزمن (مثلا عند كبح السيارة) يلاحظ هذا التسارع العكسي ، بحيث أن عند القيام بالضغط على دواسة المكابح في السيارة تتباطأ سرعة السيارة بمعدل ثابت حتى تتوقف.</a:t>
            </a:r>
            <a:endParaRPr lang="fr-FR"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47_orig.png"/>
          <p:cNvPicPr>
            <a:picLocks noGrp="1" noChangeAspect="1" noChangeArrowheads="1"/>
          </p:cNvPicPr>
          <p:nvPr>
            <p:ph idx="1"/>
          </p:nvPr>
        </p:nvPicPr>
        <p:blipFill>
          <a:blip r:embed="rId2">
            <a:lum bright="-30000" contrast="40000"/>
          </a:blip>
          <a:srcRect/>
          <a:stretch>
            <a:fillRect/>
          </a:stretch>
        </p:blipFill>
        <p:spPr bwMode="auto">
          <a:xfrm>
            <a:off x="0" y="116632"/>
            <a:ext cx="9144000" cy="66247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85728"/>
            <a:ext cx="8893652" cy="6455640"/>
          </a:xfrm>
        </p:spPr>
        <p:txBody>
          <a:bodyPr>
            <a:noAutofit/>
          </a:bodyPr>
          <a:lstStyle/>
          <a:p>
            <a:pPr marL="137160" indent="0" algn="ctr" rtl="1">
              <a:buNone/>
            </a:pPr>
            <a:r>
              <a:rPr lang="ar-DZ" sz="4000" b="1" dirty="0">
                <a:latin typeface="Traditional Arabic" pitchFamily="18" charset="-78"/>
                <a:cs typeface="Traditional Arabic" pitchFamily="18" charset="-78"/>
              </a:rPr>
              <a:t>تمثل الحركة محور اهتمام مختلف الدراسات و </a:t>
            </a:r>
            <a:r>
              <a:rPr lang="ar-DZ" sz="4000" b="1" dirty="0" smtClean="0">
                <a:latin typeface="Traditional Arabic" pitchFamily="18" charset="-78"/>
                <a:cs typeface="Traditional Arabic" pitchFamily="18" charset="-78"/>
              </a:rPr>
              <a:t>البحوث </a:t>
            </a:r>
            <a:r>
              <a:rPr lang="ar-DZ" sz="4000" b="1" dirty="0">
                <a:latin typeface="Traditional Arabic" pitchFamily="18" charset="-78"/>
                <a:cs typeface="Traditional Arabic" pitchFamily="18" charset="-78"/>
              </a:rPr>
              <a:t>للعاملين في </a:t>
            </a:r>
            <a:r>
              <a:rPr lang="ar-DZ" sz="4000" b="1" dirty="0" smtClean="0">
                <a:latin typeface="Traditional Arabic" pitchFamily="18" charset="-78"/>
                <a:cs typeface="Traditional Arabic" pitchFamily="18" charset="-78"/>
              </a:rPr>
              <a:t>مجال التربية البدنية والرياضية </a:t>
            </a:r>
            <a:r>
              <a:rPr lang="ar-DZ" sz="4000" b="1" dirty="0">
                <a:latin typeface="Traditional Arabic" pitchFamily="18" charset="-78"/>
                <a:cs typeface="Traditional Arabic" pitchFamily="18" charset="-78"/>
              </a:rPr>
              <a:t>أو التدريب الرياضي </a:t>
            </a:r>
            <a:r>
              <a:rPr lang="ar-DZ" sz="4000" b="1" dirty="0" smtClean="0">
                <a:latin typeface="Traditional Arabic" pitchFamily="18" charset="-78"/>
                <a:cs typeface="Traditional Arabic" pitchFamily="18" charset="-78"/>
              </a:rPr>
              <a:t>، </a:t>
            </a:r>
            <a:r>
              <a:rPr lang="ar-DZ" sz="4000" b="1" dirty="0">
                <a:latin typeface="Traditional Arabic" pitchFamily="18" charset="-78"/>
                <a:cs typeface="Traditional Arabic" pitchFamily="18" charset="-78"/>
              </a:rPr>
              <a:t>و ذلك بالنظر إلى </a:t>
            </a:r>
            <a:r>
              <a:rPr lang="ar-DZ" sz="4000" b="1" dirty="0" smtClean="0">
                <a:latin typeface="Traditional Arabic" pitchFamily="18" charset="-78"/>
                <a:cs typeface="Traditional Arabic" pitchFamily="18" charset="-78"/>
              </a:rPr>
              <a:t>طبيعة النشاط </a:t>
            </a:r>
            <a:r>
              <a:rPr lang="ar-DZ" sz="4000" b="1" dirty="0">
                <a:latin typeface="Traditional Arabic" pitchFamily="18" charset="-78"/>
                <a:cs typeface="Traditional Arabic" pitchFamily="18" charset="-78"/>
              </a:rPr>
              <a:t>الحركي المبني بالأساس على أداء مختلف الحركات لتجسيد معظم المهارات الحركية و التي نسعى من خلالها إلى تحقيق </a:t>
            </a:r>
            <a:r>
              <a:rPr lang="ar-DZ" sz="4000" b="1" dirty="0" smtClean="0">
                <a:latin typeface="Traditional Arabic" pitchFamily="18" charset="-78"/>
                <a:cs typeface="Traditional Arabic" pitchFamily="18" charset="-78"/>
              </a:rPr>
              <a:t>الأداء الحركي </a:t>
            </a:r>
            <a:r>
              <a:rPr lang="ar-DZ" sz="4000" b="1" dirty="0">
                <a:latin typeface="Traditional Arabic" pitchFamily="18" charset="-78"/>
                <a:cs typeface="Traditional Arabic" pitchFamily="18" charset="-78"/>
              </a:rPr>
              <a:t>المثالي وفق المستويات المراد تحقيقها و المتمثلة في </a:t>
            </a:r>
            <a:r>
              <a:rPr lang="ar-DZ" sz="4000" b="1" dirty="0" smtClean="0">
                <a:latin typeface="Traditional Arabic" pitchFamily="18" charset="-78"/>
                <a:cs typeface="Traditional Arabic" pitchFamily="18" charset="-78"/>
              </a:rPr>
              <a:t>(أقوى ، </a:t>
            </a:r>
            <a:r>
              <a:rPr lang="ar-DZ" sz="4000" b="1" dirty="0">
                <a:latin typeface="Traditional Arabic" pitchFamily="18" charset="-78"/>
                <a:cs typeface="Traditional Arabic" pitchFamily="18" charset="-78"/>
              </a:rPr>
              <a:t>أسرع </a:t>
            </a:r>
            <a:r>
              <a:rPr lang="ar-DZ" sz="4000" b="1" dirty="0" smtClean="0">
                <a:latin typeface="Traditional Arabic" pitchFamily="18" charset="-78"/>
                <a:cs typeface="Traditional Arabic" pitchFamily="18" charset="-78"/>
              </a:rPr>
              <a:t>، </a:t>
            </a:r>
            <a:r>
              <a:rPr lang="ar-DZ" sz="4000" b="1" dirty="0">
                <a:latin typeface="Traditional Arabic" pitchFamily="18" charset="-78"/>
                <a:cs typeface="Traditional Arabic" pitchFamily="18" charset="-78"/>
              </a:rPr>
              <a:t>أعلى </a:t>
            </a:r>
            <a:r>
              <a:rPr lang="ar-DZ" sz="4000" b="1" dirty="0" smtClean="0">
                <a:latin typeface="Traditional Arabic" pitchFamily="18" charset="-78"/>
                <a:cs typeface="Traditional Arabic" pitchFamily="18" charset="-78"/>
              </a:rPr>
              <a:t>...) </a:t>
            </a:r>
            <a:r>
              <a:rPr lang="ar-DZ" sz="4000" b="1" dirty="0">
                <a:latin typeface="Traditional Arabic" pitchFamily="18" charset="-78"/>
                <a:cs typeface="Traditional Arabic" pitchFamily="18" charset="-78"/>
              </a:rPr>
              <a:t>في مختلف الفعاليات الرياضية </a:t>
            </a:r>
            <a:r>
              <a:rPr lang="ar-DZ" sz="4000" b="1" dirty="0" smtClean="0">
                <a:latin typeface="Traditional Arabic" pitchFamily="18" charset="-78"/>
                <a:cs typeface="Traditional Arabic" pitchFamily="18" charset="-78"/>
              </a:rPr>
              <a:t>خلال المنافسات </a:t>
            </a:r>
            <a:r>
              <a:rPr lang="ar-DZ" sz="4000" b="1" dirty="0">
                <a:latin typeface="Traditional Arabic" pitchFamily="18" charset="-78"/>
                <a:cs typeface="Traditional Arabic" pitchFamily="18" charset="-78"/>
              </a:rPr>
              <a:t>الرياضية </a:t>
            </a:r>
            <a:r>
              <a:rPr lang="ar-DZ" sz="4000" b="1" dirty="0" smtClean="0">
                <a:latin typeface="Traditional Arabic" pitchFamily="18" charset="-78"/>
                <a:cs typeface="Traditional Arabic" pitchFamily="18" charset="-78"/>
              </a:rPr>
              <a:t>، </a:t>
            </a:r>
            <a:r>
              <a:rPr lang="ar-DZ" sz="4000" b="1" dirty="0">
                <a:latin typeface="Traditional Arabic" pitchFamily="18" charset="-78"/>
                <a:cs typeface="Traditional Arabic" pitchFamily="18" charset="-78"/>
              </a:rPr>
              <a:t>ولذلك قد مثلت الحركة أحد المواضيع الرئيسية للعديد من التخصصات التربوية و البيولوجية </a:t>
            </a:r>
            <a:r>
              <a:rPr lang="ar-DZ" sz="4000" b="1" dirty="0" smtClean="0">
                <a:latin typeface="Traditional Arabic" pitchFamily="18" charset="-78"/>
                <a:cs typeface="Traditional Arabic" pitchFamily="18" charset="-78"/>
              </a:rPr>
              <a:t>... بغرض تحديد </a:t>
            </a:r>
            <a:r>
              <a:rPr lang="ar-DZ" sz="4000" b="1" dirty="0">
                <a:latin typeface="Traditional Arabic" pitchFamily="18" charset="-78"/>
                <a:cs typeface="Traditional Arabic" pitchFamily="18" charset="-78"/>
              </a:rPr>
              <a:t>أهم العوامل </a:t>
            </a:r>
            <a:r>
              <a:rPr lang="ar-DZ" sz="4000" b="1" dirty="0" err="1">
                <a:latin typeface="Traditional Arabic" pitchFamily="18" charset="-78"/>
                <a:cs typeface="Traditional Arabic" pitchFamily="18" charset="-78"/>
              </a:rPr>
              <a:t>و</a:t>
            </a:r>
            <a:r>
              <a:rPr lang="ar-DZ" sz="4000" b="1" dirty="0">
                <a:latin typeface="Traditional Arabic" pitchFamily="18" charset="-78"/>
                <a:cs typeface="Traditional Arabic" pitchFamily="18" charset="-78"/>
              </a:rPr>
              <a:t> المتغيرات المؤثرة في الجانب الكمي </a:t>
            </a:r>
            <a:r>
              <a:rPr lang="ar-DZ" sz="4000" b="1" dirty="0" err="1">
                <a:latin typeface="Traditional Arabic" pitchFamily="18" charset="-78"/>
                <a:cs typeface="Traditional Arabic" pitchFamily="18" charset="-78"/>
              </a:rPr>
              <a:t>و</a:t>
            </a:r>
            <a:r>
              <a:rPr lang="ar-DZ" sz="4000" b="1" dirty="0">
                <a:latin typeface="Traditional Arabic" pitchFamily="18" charset="-78"/>
                <a:cs typeface="Traditional Arabic" pitchFamily="18" charset="-78"/>
              </a:rPr>
              <a:t> الكيفي </a:t>
            </a:r>
            <a:r>
              <a:rPr lang="ar-DZ" sz="4000" b="1" dirty="0" smtClean="0">
                <a:latin typeface="Traditional Arabic" pitchFamily="18" charset="-78"/>
                <a:cs typeface="Traditional Arabic" pitchFamily="18" charset="-78"/>
              </a:rPr>
              <a:t>للحركة.</a:t>
            </a:r>
            <a:endParaRPr lang="fr-FR" sz="40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116632"/>
            <a:ext cx="8964488" cy="6741368"/>
          </a:xfrm>
        </p:spPr>
        <p:txBody>
          <a:bodyPr>
            <a:noAutofit/>
          </a:bodyPr>
          <a:lstStyle/>
          <a:p>
            <a:pPr algn="r" rtl="1">
              <a:buNone/>
            </a:pPr>
            <a:r>
              <a:rPr lang="ar-DZ" sz="4400" b="1" dirty="0" smtClean="0">
                <a:solidFill>
                  <a:srgbClr val="FF0000"/>
                </a:solidFill>
                <a:latin typeface="Traditional Arabic" pitchFamily="18" charset="-78"/>
                <a:cs typeface="Traditional Arabic" pitchFamily="18" charset="-78"/>
              </a:rPr>
              <a:t>مثال :</a:t>
            </a:r>
            <a:r>
              <a:rPr lang="ar-DZ" sz="3200" b="1" dirty="0" smtClean="0">
                <a:latin typeface="Traditional Arabic" pitchFamily="18" charset="-78"/>
                <a:cs typeface="Traditional Arabic" pitchFamily="18" charset="-78"/>
              </a:rPr>
              <a:t> </a:t>
            </a:r>
            <a:r>
              <a:rPr lang="ar-DZ" sz="2400" b="1" dirty="0" smtClean="0">
                <a:latin typeface="Traditional Arabic" pitchFamily="18" charset="-78"/>
                <a:cs typeface="Traditional Arabic" pitchFamily="18" charset="-78"/>
              </a:rPr>
              <a:t>في سباق 100 </a:t>
            </a:r>
            <a:r>
              <a:rPr lang="ar-DZ" sz="2400" b="1" dirty="0" err="1" smtClean="0">
                <a:latin typeface="Traditional Arabic" pitchFamily="18" charset="-78"/>
                <a:cs typeface="Traditional Arabic" pitchFamily="18" charset="-78"/>
              </a:rPr>
              <a:t>م</a:t>
            </a:r>
            <a:r>
              <a:rPr lang="ar-DZ" sz="2400" b="1" dirty="0" smtClean="0">
                <a:latin typeface="Traditional Arabic" pitchFamily="18" charset="-78"/>
                <a:cs typeface="Traditional Arabic" pitchFamily="18" charset="-78"/>
              </a:rPr>
              <a:t> عدو يبدأ العداء فترة السباق بالتزايد في سرعته </a:t>
            </a:r>
            <a:r>
              <a:rPr lang="ar-DZ" sz="2400" b="1" dirty="0" err="1" smtClean="0">
                <a:latin typeface="Traditional Arabic" pitchFamily="18" charset="-78"/>
                <a:cs typeface="Traditional Arabic" pitchFamily="18" charset="-78"/>
              </a:rPr>
              <a:t>و</a:t>
            </a:r>
            <a:r>
              <a:rPr lang="ar-DZ" sz="2400" b="1" dirty="0" smtClean="0">
                <a:latin typeface="Traditional Arabic" pitchFamily="18" charset="-78"/>
                <a:cs typeface="Traditional Arabic" pitchFamily="18" charset="-78"/>
              </a:rPr>
              <a:t> تصل إلى أقصاها في نهاية السباق حيث تبلغ 15 </a:t>
            </a:r>
            <a:r>
              <a:rPr lang="ar-DZ" sz="2400" b="1" dirty="0" err="1" smtClean="0">
                <a:latin typeface="Traditional Arabic" pitchFamily="18" charset="-78"/>
                <a:cs typeface="Traditional Arabic" pitchFamily="18" charset="-78"/>
              </a:rPr>
              <a:t>م</a:t>
            </a:r>
            <a:r>
              <a:rPr lang="ar-DZ" sz="2400" b="1" dirty="0" smtClean="0">
                <a:latin typeface="Traditional Arabic" pitchFamily="18" charset="-78"/>
                <a:cs typeface="Traditional Arabic" pitchFamily="18" charset="-78"/>
              </a:rPr>
              <a:t>/</a:t>
            </a:r>
            <a:r>
              <a:rPr lang="ar-DZ" sz="2400" b="1" dirty="0" err="1" smtClean="0">
                <a:latin typeface="Traditional Arabic" pitchFamily="18" charset="-78"/>
                <a:cs typeface="Traditional Arabic" pitchFamily="18" charset="-78"/>
              </a:rPr>
              <a:t>ثا</a:t>
            </a:r>
            <a:r>
              <a:rPr lang="ar-DZ" sz="2400" b="1" dirty="0" smtClean="0">
                <a:latin typeface="Traditional Arabic" pitchFamily="18" charset="-78"/>
                <a:cs typeface="Traditional Arabic" pitchFamily="18" charset="-78"/>
              </a:rPr>
              <a:t> بحيث استغرق فترة زمنية بلغت 12 </a:t>
            </a:r>
            <a:r>
              <a:rPr lang="ar-DZ" sz="2400" b="1" dirty="0" err="1" smtClean="0">
                <a:latin typeface="Traditional Arabic" pitchFamily="18" charset="-78"/>
                <a:cs typeface="Traditional Arabic" pitchFamily="18" charset="-78"/>
              </a:rPr>
              <a:t>ثا</a:t>
            </a:r>
            <a:r>
              <a:rPr lang="ar-DZ" sz="2400" b="1" dirty="0" smtClean="0">
                <a:latin typeface="Traditional Arabic" pitchFamily="18" charset="-78"/>
                <a:cs typeface="Traditional Arabic" pitchFamily="18" charset="-78"/>
              </a:rPr>
              <a:t>. فيمكن حساب التسارع (العجلة ) من خلال المعادلة التالية:</a:t>
            </a:r>
            <a:endParaRPr lang="ar-DZ" sz="3600" b="1" dirty="0" smtClean="0">
              <a:latin typeface="Traditional Arabic" pitchFamily="18" charset="-78"/>
              <a:cs typeface="Traditional Arabic" pitchFamily="18" charset="-78"/>
            </a:endParaRPr>
          </a:p>
          <a:p>
            <a:pPr algn="r" rtl="1">
              <a:buNone/>
            </a:pPr>
            <a:r>
              <a:rPr lang="ar-DZ" sz="3200" b="1" dirty="0" smtClean="0">
                <a:solidFill>
                  <a:srgbClr val="FF0000"/>
                </a:solidFill>
                <a:latin typeface="Traditional Arabic" pitchFamily="18" charset="-78"/>
                <a:cs typeface="Traditional Arabic" pitchFamily="18" charset="-78"/>
              </a:rPr>
              <a:t>تع </a:t>
            </a:r>
            <a:r>
              <a:rPr lang="ar-DZ" sz="3200" b="1" dirty="0" err="1" smtClean="0">
                <a:solidFill>
                  <a:srgbClr val="FF0000"/>
                </a:solidFill>
                <a:latin typeface="Traditional Arabic" pitchFamily="18" charset="-78"/>
                <a:cs typeface="Traditional Arabic" pitchFamily="18" charset="-78"/>
              </a:rPr>
              <a:t>ز</a:t>
            </a:r>
            <a:r>
              <a:rPr lang="ar-DZ" sz="3200" b="1" dirty="0" smtClean="0">
                <a:solidFill>
                  <a:srgbClr val="FF0000"/>
                </a:solidFill>
                <a:latin typeface="Traditional Arabic" pitchFamily="18" charset="-78"/>
                <a:cs typeface="Traditional Arabic" pitchFamily="18" charset="-78"/>
              </a:rPr>
              <a:t>= سرن – سر</a:t>
            </a:r>
            <a:r>
              <a:rPr lang="ar-DZ" sz="2000" b="1" dirty="0" smtClean="0">
                <a:solidFill>
                  <a:srgbClr val="FF0000"/>
                </a:solidFill>
                <a:latin typeface="Traditional Arabic" pitchFamily="18" charset="-78"/>
                <a:cs typeface="Traditional Arabic" pitchFamily="18" charset="-78"/>
              </a:rPr>
              <a:t>0</a:t>
            </a:r>
            <a:r>
              <a:rPr lang="ar-DZ" sz="3200" b="1" dirty="0" smtClean="0">
                <a:solidFill>
                  <a:srgbClr val="FF0000"/>
                </a:solidFill>
                <a:latin typeface="Traditional Arabic" pitchFamily="18" charset="-78"/>
                <a:cs typeface="Traditional Arabic" pitchFamily="18" charset="-78"/>
              </a:rPr>
              <a:t> </a:t>
            </a:r>
            <a:r>
              <a:rPr lang="fr-FR"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 </a:t>
            </a:r>
            <a:r>
              <a:rPr lang="fr-FR" sz="3200" b="1" dirty="0" err="1" smtClean="0">
                <a:solidFill>
                  <a:srgbClr val="FF0000"/>
                </a:solidFill>
                <a:latin typeface="Traditional Arabic" pitchFamily="18" charset="-78"/>
                <a:cs typeface="Traditional Arabic" pitchFamily="18" charset="-78"/>
              </a:rPr>
              <a:t>at</a:t>
            </a:r>
            <a:r>
              <a:rPr lang="fr-FR" sz="3200" b="1" dirty="0" smtClean="0">
                <a:solidFill>
                  <a:srgbClr val="FF0000"/>
                </a:solidFill>
                <a:latin typeface="Traditional Arabic" pitchFamily="18" charset="-78"/>
                <a:cs typeface="Traditional Arabic" pitchFamily="18" charset="-78"/>
              </a:rPr>
              <a:t> = </a:t>
            </a:r>
            <a:r>
              <a:rPr lang="fr-FR" sz="3200" b="1" dirty="0" err="1" smtClean="0">
                <a:solidFill>
                  <a:srgbClr val="FF0000"/>
                </a:solidFill>
                <a:latin typeface="Traditional Arabic" pitchFamily="18" charset="-78"/>
                <a:cs typeface="Traditional Arabic" pitchFamily="18" charset="-78"/>
              </a:rPr>
              <a:t>vf</a:t>
            </a:r>
            <a:r>
              <a:rPr lang="fr-FR" sz="3200" b="1" dirty="0" smtClean="0">
                <a:solidFill>
                  <a:srgbClr val="FF0000"/>
                </a:solidFill>
                <a:latin typeface="Traditional Arabic" pitchFamily="18" charset="-78"/>
                <a:cs typeface="Traditional Arabic" pitchFamily="18" charset="-78"/>
              </a:rPr>
              <a:t> - v</a:t>
            </a:r>
            <a:r>
              <a:rPr lang="fr-FR" sz="2400" b="1" dirty="0" smtClean="0">
                <a:solidFill>
                  <a:srgbClr val="FF0000"/>
                </a:solidFill>
                <a:latin typeface="Traditional Arabic" pitchFamily="18" charset="-78"/>
                <a:cs typeface="Traditional Arabic" pitchFamily="18" charset="-78"/>
              </a:rPr>
              <a:t>0</a:t>
            </a:r>
          </a:p>
          <a:p>
            <a:pPr algn="r" rtl="1">
              <a:buNone/>
            </a:pPr>
            <a:r>
              <a:rPr lang="ar-DZ" sz="3200" b="1" dirty="0" smtClean="0">
                <a:solidFill>
                  <a:srgbClr val="FF0000"/>
                </a:solidFill>
                <a:latin typeface="Traditional Arabic" pitchFamily="18" charset="-78"/>
                <a:cs typeface="Traditional Arabic" pitchFamily="18" charset="-78"/>
              </a:rPr>
              <a:t>سر</a:t>
            </a:r>
            <a:r>
              <a:rPr lang="ar-DZ" sz="2000" b="1" dirty="0" smtClean="0">
                <a:solidFill>
                  <a:srgbClr val="FF0000"/>
                </a:solidFill>
                <a:latin typeface="Traditional Arabic" pitchFamily="18" charset="-78"/>
                <a:cs typeface="Traditional Arabic" pitchFamily="18" charset="-78"/>
              </a:rPr>
              <a:t>0 : </a:t>
            </a:r>
            <a:r>
              <a:rPr lang="ar-DZ" sz="3200" b="1" dirty="0" smtClean="0">
                <a:solidFill>
                  <a:srgbClr val="FF0000"/>
                </a:solidFill>
                <a:latin typeface="Traditional Arabic" pitchFamily="18" charset="-78"/>
                <a:cs typeface="Traditional Arabic" pitchFamily="18" charset="-78"/>
              </a:rPr>
              <a:t>السرعة الابتدائية </a:t>
            </a:r>
            <a:r>
              <a:rPr lang="fr-FR" b="1" dirty="0" smtClean="0">
                <a:solidFill>
                  <a:srgbClr val="FF0000"/>
                </a:solidFill>
                <a:latin typeface="Traditional Arabic" pitchFamily="18" charset="-78"/>
                <a:cs typeface="Traditional Arabic" pitchFamily="18" charset="-78"/>
              </a:rPr>
              <a:t>v</a:t>
            </a:r>
            <a:r>
              <a:rPr lang="fr-FR" sz="2000" b="1" dirty="0" smtClean="0">
                <a:solidFill>
                  <a:srgbClr val="FF0000"/>
                </a:solidFill>
                <a:latin typeface="Traditional Arabic" pitchFamily="18" charset="-78"/>
                <a:cs typeface="Traditional Arabic" pitchFamily="18" charset="-78"/>
              </a:rPr>
              <a:t>0</a:t>
            </a:r>
          </a:p>
          <a:p>
            <a:pPr algn="r" rtl="1">
              <a:buNone/>
            </a:pPr>
            <a:r>
              <a:rPr lang="ar-DZ" sz="3200" b="1" dirty="0" smtClean="0">
                <a:solidFill>
                  <a:srgbClr val="FF0000"/>
                </a:solidFill>
                <a:latin typeface="Traditional Arabic" pitchFamily="18" charset="-78"/>
                <a:cs typeface="Traditional Arabic" pitchFamily="18" charset="-78"/>
              </a:rPr>
              <a:t>سرن : السرعة النهائية </a:t>
            </a:r>
            <a:r>
              <a:rPr lang="fr-FR" sz="3200" b="1" dirty="0" err="1" smtClean="0">
                <a:solidFill>
                  <a:srgbClr val="FF0000"/>
                </a:solidFill>
                <a:latin typeface="Traditional Arabic" pitchFamily="18" charset="-78"/>
                <a:cs typeface="Traditional Arabic" pitchFamily="18" charset="-78"/>
              </a:rPr>
              <a:t>vf</a:t>
            </a:r>
            <a:endParaRPr lang="fr-FR" sz="3200" b="1" dirty="0" smtClean="0">
              <a:solidFill>
                <a:srgbClr val="FF0000"/>
              </a:solidFill>
              <a:latin typeface="Traditional Arabic" pitchFamily="18" charset="-78"/>
              <a:cs typeface="Traditional Arabic" pitchFamily="18" charset="-78"/>
            </a:endParaRPr>
          </a:p>
          <a:p>
            <a:pPr algn="r" rtl="1">
              <a:buNone/>
            </a:pPr>
            <a:r>
              <a:rPr lang="ar-DZ" sz="3200" b="1" dirty="0" smtClean="0">
                <a:solidFill>
                  <a:srgbClr val="FF0000"/>
                </a:solidFill>
                <a:latin typeface="Traditional Arabic" pitchFamily="18" charset="-78"/>
                <a:cs typeface="Traditional Arabic" pitchFamily="18" charset="-78"/>
              </a:rPr>
              <a:t>تع : التسارع </a:t>
            </a:r>
            <a:r>
              <a:rPr lang="fr-FR" sz="3200" b="1" dirty="0" smtClean="0">
                <a:solidFill>
                  <a:srgbClr val="FF0000"/>
                </a:solidFill>
                <a:latin typeface="Traditional Arabic" pitchFamily="18" charset="-78"/>
                <a:cs typeface="Traditional Arabic" pitchFamily="18" charset="-78"/>
              </a:rPr>
              <a:t>a </a:t>
            </a:r>
            <a:endParaRPr lang="ar-DZ" sz="3200" b="1" dirty="0" smtClean="0">
              <a:solidFill>
                <a:srgbClr val="FF0000"/>
              </a:solidFill>
              <a:latin typeface="Traditional Arabic" pitchFamily="18" charset="-78"/>
              <a:cs typeface="Traditional Arabic" pitchFamily="18" charset="-78"/>
            </a:endParaRPr>
          </a:p>
          <a:p>
            <a:pPr algn="r" rtl="1">
              <a:buNone/>
            </a:pPr>
            <a:r>
              <a:rPr lang="ar-DZ" sz="2400" b="1" dirty="0" smtClean="0">
                <a:latin typeface="Traditional Arabic" pitchFamily="18" charset="-78"/>
                <a:cs typeface="Traditional Arabic" pitchFamily="18" charset="-78"/>
              </a:rPr>
              <a:t>ومن خلال المعطيات في المثال السابق فإنه:</a:t>
            </a:r>
            <a:endParaRPr lang="fr-FR" sz="2400" b="1" dirty="0" smtClean="0">
              <a:latin typeface="Traditional Arabic" pitchFamily="18" charset="-78"/>
              <a:cs typeface="Traditional Arabic" pitchFamily="18" charset="-78"/>
            </a:endParaRPr>
          </a:p>
          <a:p>
            <a:pPr algn="r" rtl="1">
              <a:buNone/>
            </a:pPr>
            <a:r>
              <a:rPr lang="fr-FR" sz="3200" b="1" dirty="0" err="1" smtClean="0">
                <a:latin typeface="Traditional Arabic" pitchFamily="18" charset="-78"/>
                <a:cs typeface="Traditional Arabic" pitchFamily="18" charset="-78"/>
              </a:rPr>
              <a:t>at</a:t>
            </a:r>
            <a:r>
              <a:rPr lang="fr-FR" sz="3200" b="1" dirty="0" smtClean="0">
                <a:latin typeface="Traditional Arabic" pitchFamily="18" charset="-78"/>
                <a:cs typeface="Traditional Arabic" pitchFamily="18" charset="-78"/>
              </a:rPr>
              <a:t> = </a:t>
            </a:r>
            <a:r>
              <a:rPr lang="fr-FR" sz="3200" b="1" dirty="0" err="1" smtClean="0">
                <a:latin typeface="Traditional Arabic" pitchFamily="18" charset="-78"/>
                <a:cs typeface="Traditional Arabic" pitchFamily="18" charset="-78"/>
              </a:rPr>
              <a:t>vf</a:t>
            </a:r>
            <a:r>
              <a:rPr lang="fr-FR" sz="3200" b="1" dirty="0" smtClean="0">
                <a:latin typeface="Traditional Arabic" pitchFamily="18" charset="-78"/>
                <a:cs typeface="Traditional Arabic" pitchFamily="18" charset="-78"/>
              </a:rPr>
              <a:t> - v</a:t>
            </a:r>
            <a:r>
              <a:rPr lang="fr-FR" sz="2400" b="1" dirty="0" smtClean="0">
                <a:latin typeface="Traditional Arabic" pitchFamily="18" charset="-78"/>
                <a:cs typeface="Traditional Arabic" pitchFamily="18" charset="-78"/>
              </a:rPr>
              <a:t>0</a:t>
            </a:r>
          </a:p>
          <a:p>
            <a:pPr algn="r" rtl="1">
              <a:buNone/>
            </a:pPr>
            <a:r>
              <a:rPr lang="fr-FR" sz="3200" b="1" dirty="0" smtClean="0">
                <a:latin typeface="Traditional Arabic" pitchFamily="18" charset="-78"/>
                <a:cs typeface="Traditional Arabic" pitchFamily="18" charset="-78"/>
              </a:rPr>
              <a:t>v0= 0</a:t>
            </a:r>
          </a:p>
          <a:p>
            <a:pPr algn="r" rtl="1">
              <a:buNone/>
            </a:pPr>
            <a:r>
              <a:rPr lang="fr-FR" sz="3200" b="1" dirty="0" smtClean="0">
                <a:latin typeface="Traditional Arabic" pitchFamily="18" charset="-78"/>
                <a:cs typeface="Traditional Arabic" pitchFamily="18" charset="-78"/>
              </a:rPr>
              <a:t>a= vf-v0/t</a:t>
            </a:r>
          </a:p>
          <a:p>
            <a:pPr algn="r" rtl="1">
              <a:buNone/>
            </a:pPr>
            <a:r>
              <a:rPr lang="fr-FR" sz="3200" b="1" dirty="0" smtClean="0">
                <a:latin typeface="Traditional Arabic" pitchFamily="18" charset="-78"/>
                <a:cs typeface="Traditional Arabic" pitchFamily="18" charset="-78"/>
              </a:rPr>
              <a:t>a=v/t=15/12=1.25m/s²</a:t>
            </a:r>
            <a:endParaRPr lang="fr-FR" dirty="0" smtClean="0">
              <a:latin typeface="Traditional Arabic" pitchFamily="18" charset="-78"/>
              <a:cs typeface="Traditional Arabic" pitchFamily="18" charset="-78"/>
            </a:endParaRPr>
          </a:p>
          <a:p>
            <a:pPr algn="r" rtl="1">
              <a:buNone/>
            </a:pPr>
            <a:endParaRPr lang="fr-FR" sz="3200" dirty="0" smtClean="0">
              <a:latin typeface="Traditional Arabic" pitchFamily="18" charset="-78"/>
              <a:cs typeface="Traditional Arabic"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643998" cy="6286544"/>
          </a:xfrm>
        </p:spPr>
        <p:txBody>
          <a:bodyPr>
            <a:noAutofit/>
          </a:bodyPr>
          <a:lstStyle/>
          <a:p>
            <a:pPr algn="r" rtl="1">
              <a:buNone/>
            </a:pPr>
            <a:r>
              <a:rPr lang="ar-DZ" sz="3200" b="1" dirty="0" smtClean="0">
                <a:latin typeface="Traditional Arabic" pitchFamily="18" charset="-78"/>
                <a:cs typeface="Traditional Arabic" pitchFamily="18" charset="-78"/>
              </a:rPr>
              <a:t>وبتطبيق نفس المبادئ والمعادلات الرياضية يمكن استخراج كل قيم وأنواع التسارع والتي تتمثل في:</a:t>
            </a:r>
          </a:p>
          <a:p>
            <a:pPr algn="r" rtl="1">
              <a:buNone/>
            </a:pPr>
            <a:r>
              <a:rPr lang="ar-DZ" sz="3200" b="1" dirty="0" smtClean="0">
                <a:solidFill>
                  <a:srgbClr val="FF0000"/>
                </a:solidFill>
                <a:latin typeface="Traditional Arabic" pitchFamily="18" charset="-78"/>
                <a:cs typeface="Traditional Arabic" pitchFamily="18" charset="-78"/>
              </a:rPr>
              <a:t>التسارع المنتظم</a:t>
            </a:r>
            <a:r>
              <a:rPr lang="ar-DZ" sz="3200" b="1" dirty="0" smtClean="0">
                <a:latin typeface="Traditional Arabic" pitchFamily="18" charset="-78"/>
                <a:cs typeface="Traditional Arabic" pitchFamily="18" charset="-78"/>
              </a:rPr>
              <a:t>: تغير السرعة بمعدل منتظم خلال زمن معين .</a:t>
            </a:r>
          </a:p>
          <a:p>
            <a:pPr algn="r" rtl="1">
              <a:buNone/>
            </a:pPr>
            <a:r>
              <a:rPr lang="ar-DZ" sz="3200" b="1" dirty="0" smtClean="0">
                <a:solidFill>
                  <a:srgbClr val="FF0000"/>
                </a:solidFill>
                <a:latin typeface="Traditional Arabic" pitchFamily="18" charset="-78"/>
                <a:cs typeface="Traditional Arabic" pitchFamily="18" charset="-78"/>
              </a:rPr>
              <a:t>التسارع المتوسط: </a:t>
            </a:r>
            <a:r>
              <a:rPr lang="ar-DZ" sz="3200" b="1" dirty="0" smtClean="0">
                <a:latin typeface="Traditional Arabic" pitchFamily="18" charset="-78"/>
                <a:cs typeface="Traditional Arabic" pitchFamily="18" charset="-78"/>
              </a:rPr>
              <a:t>هو تغير السرعة خلال فترة زمنية مقسوما على هذه الفترة الزمنية .</a:t>
            </a:r>
          </a:p>
          <a:p>
            <a:pPr algn="r" rtl="1">
              <a:buNone/>
            </a:pPr>
            <a:r>
              <a:rPr lang="ar-DZ" sz="3200" b="1" dirty="0" smtClean="0">
                <a:solidFill>
                  <a:srgbClr val="FF0000"/>
                </a:solidFill>
                <a:latin typeface="Traditional Arabic" pitchFamily="18" charset="-78"/>
                <a:cs typeface="Traditional Arabic" pitchFamily="18" charset="-78"/>
              </a:rPr>
              <a:t>التسارع اللحظي</a:t>
            </a:r>
            <a:r>
              <a:rPr lang="ar-DZ" sz="3200" b="1" dirty="0" smtClean="0">
                <a:latin typeface="Traditional Arabic" pitchFamily="18" charset="-78"/>
                <a:cs typeface="Traditional Arabic" pitchFamily="18" charset="-78"/>
              </a:rPr>
              <a:t>: هو تسارع الجسم في لحظة معينة.</a:t>
            </a:r>
          </a:p>
          <a:p>
            <a:pPr algn="r" rtl="1">
              <a:buNone/>
            </a:pPr>
            <a:r>
              <a:rPr lang="ar-DZ" sz="3200" b="1" dirty="0" smtClean="0">
                <a:latin typeface="Traditional Arabic" pitchFamily="18" charset="-78"/>
                <a:cs typeface="Traditional Arabic" pitchFamily="18" charset="-78"/>
              </a:rPr>
              <a:t>-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يجب الإشارة إلا أن التعرف على هذه المتغيرات يمكننا من تحديد التغيير في حركة الأجسام سواء كانوا لاعبين أو أدوات</a:t>
            </a:r>
            <a:r>
              <a:rPr lang="fr-FR" sz="3200" b="1" dirty="0" smtClean="0">
                <a:latin typeface="Traditional Arabic" pitchFamily="18" charset="-78"/>
                <a:cs typeface="Traditional Arabic" pitchFamily="18" charset="-78"/>
              </a:rPr>
              <a:t> ) </a:t>
            </a:r>
            <a:r>
              <a:rPr lang="ar-DZ" sz="3200" b="1" dirty="0" smtClean="0">
                <a:latin typeface="Traditional Arabic" pitchFamily="18" charset="-78"/>
                <a:cs typeface="Traditional Arabic" pitchFamily="18" charset="-78"/>
              </a:rPr>
              <a:t>الجلة, الرمح...</a:t>
            </a:r>
            <a:r>
              <a:rPr lang="fr-FR" sz="3200" b="1" dirty="0" smtClean="0">
                <a:latin typeface="Traditional Arabic" pitchFamily="18" charset="-78"/>
                <a:cs typeface="Traditional Arabic" pitchFamily="18" charset="-78"/>
              </a:rPr>
              <a:t>(</a:t>
            </a:r>
            <a:r>
              <a:rPr lang="ar-DZ" sz="3200" b="1" dirty="0" smtClean="0">
                <a:latin typeface="Traditional Arabic" pitchFamily="18" charset="-78"/>
                <a:cs typeface="Traditional Arabic" pitchFamily="18" charset="-78"/>
              </a:rPr>
              <a:t> و التي تسمح لنا بالتحديد العوامل الأساسية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المؤثرات في المنحنيات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المسارات الحركية سواء كانت عوامل</a:t>
            </a:r>
            <a:r>
              <a:rPr lang="fr-FR"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مساعدة أو معيقة للحركة </a:t>
            </a:r>
            <a:r>
              <a:rPr lang="fr-FR" sz="3200" b="1" dirty="0" smtClean="0">
                <a:latin typeface="Traditional Arabic" pitchFamily="18" charset="-78"/>
                <a:cs typeface="Traditional Arabic" pitchFamily="18" charset="-78"/>
              </a:rPr>
              <a:t>)</a:t>
            </a:r>
            <a:r>
              <a:rPr lang="ar-DZ" sz="3200" b="1" dirty="0" smtClean="0">
                <a:latin typeface="Traditional Arabic" pitchFamily="18" charset="-78"/>
                <a:cs typeface="Traditional Arabic" pitchFamily="18" charset="-78"/>
              </a:rPr>
              <a:t>القوى</a:t>
            </a:r>
            <a:r>
              <a:rPr lang="fr-FR" sz="3200" b="1" dirty="0" smtClean="0">
                <a:latin typeface="Traditional Arabic" pitchFamily="18" charset="-78"/>
                <a:cs typeface="Traditional Arabic" pitchFamily="18" charset="-78"/>
              </a:rPr>
              <a:t>(</a:t>
            </a:r>
            <a:r>
              <a:rPr lang="ar-DZ" sz="3200" b="1" dirty="0" smtClean="0">
                <a:latin typeface="Traditional Arabic" pitchFamily="18" charset="-78"/>
                <a:cs typeface="Traditional Arabic" pitchFamily="18" charset="-78"/>
              </a:rPr>
              <a:t> و ذلك وفقا للهدف المرجو من الأداء الحركي .</a:t>
            </a:r>
            <a:endParaRPr lang="fr-FR" sz="3200" b="1" dirty="0">
              <a:latin typeface="Traditional Arabic" pitchFamily="18" charset="-78"/>
              <a:cs typeface="Traditional Arabic" pitchFamily="18"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428868"/>
            <a:ext cx="8229600" cy="2257428"/>
          </a:xfrm>
        </p:spPr>
        <p:txBody>
          <a:bodyPr>
            <a:normAutofit/>
          </a:bodyPr>
          <a:lstStyle/>
          <a:p>
            <a:pPr algn="ctr" rtl="1">
              <a:buNone/>
            </a:pPr>
            <a:r>
              <a:rPr lang="ar-DZ"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التصنيف الهندسي للحركات</a:t>
            </a:r>
            <a:endParaRPr lang="fr-F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Autofit/>
          </a:bodyPr>
          <a:lstStyle/>
          <a:p>
            <a:pPr algn="ctr" rtl="1">
              <a:buNone/>
            </a:pPr>
            <a:r>
              <a:rPr lang="ar-DZ" sz="4800" b="1" dirty="0">
                <a:solidFill>
                  <a:srgbClr val="FF0000"/>
                </a:solidFill>
                <a:latin typeface="Traditional Arabic" pitchFamily="18" charset="-78"/>
                <a:cs typeface="Traditional Arabic" pitchFamily="18" charset="-78"/>
              </a:rPr>
              <a:t>الحركة الانتقالية</a:t>
            </a:r>
            <a:endParaRPr lang="fr-FR" sz="4800" b="1" dirty="0" smtClean="0">
              <a:latin typeface="Traditional Arabic" pitchFamily="18" charset="-78"/>
              <a:cs typeface="Traditional Arabic" pitchFamily="18" charset="-78"/>
            </a:endParaRPr>
          </a:p>
          <a:p>
            <a:pPr algn="ctr" rtl="1">
              <a:buNone/>
            </a:pPr>
            <a:r>
              <a:rPr lang="ar-DZ" sz="3600" b="1" dirty="0" smtClean="0">
                <a:latin typeface="Traditional Arabic" pitchFamily="18" charset="-78"/>
                <a:cs typeface="Traditional Arabic" pitchFamily="18" charset="-78"/>
              </a:rPr>
              <a:t>يحدث هذا النوع من الحركة عندما ينتقل الجسم بكامل أجزائه من مكان لأخر بحيث ترسم الأجزاء المكونة لذلك الجسم مسارات متوازية مع بعضها في أي لحظة من لحظات حدوث الحركة وتقطع مسافات متساوية أثناء حدوثها , وقد تكون هذه المسارات متوازية مع بعضها بشكل أفقي كما في حركة التزحلق على الجليد أو بشكل منحني كما يحدث في الهبوط بالمظلات.</a:t>
            </a:r>
          </a:p>
          <a:p>
            <a:pPr algn="ctr" rtl="1">
              <a:buNone/>
            </a:pPr>
            <a:r>
              <a:rPr lang="ar-DZ" sz="3600" b="1" dirty="0" smtClean="0">
                <a:latin typeface="Traditional Arabic" pitchFamily="18" charset="-78"/>
                <a:cs typeface="Traditional Arabic" pitchFamily="18" charset="-78"/>
              </a:rPr>
              <a:t>-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يمكن الاستدلال عليها عندما تتحرك جميع نقاط الجسم نفس المسافة وفي نفس الاتجاه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بنفس الزمن المستغرق عادة ما تسمى هذه الحركة بالحركة الخطية ويمكن حدوث هذا الانطلاق بطريقتين تتمثلان:</a:t>
            </a:r>
            <a:endParaRPr lang="fr-FR" sz="3600" b="1" dirty="0">
              <a:latin typeface="Traditional Arabic" pitchFamily="18" charset="-78"/>
              <a:cs typeface="Traditional Arabic" pitchFamily="18"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055380" cy="960058"/>
          </a:xfrm>
        </p:spPr>
        <p:txBody>
          <a:bodyPr>
            <a:normAutofit fontScale="90000"/>
          </a:bodyPr>
          <a:lstStyle/>
          <a:p>
            <a:pPr algn="ctr"/>
            <a:r>
              <a:rPr lang="ar-DZ" sz="6600" b="1" dirty="0" smtClean="0">
                <a:solidFill>
                  <a:srgbClr val="FF0000"/>
                </a:solidFill>
                <a:latin typeface="Traditional Arabic" pitchFamily="18" charset="-78"/>
                <a:cs typeface="Traditional Arabic" pitchFamily="18" charset="-78"/>
              </a:rPr>
              <a:t>الحركة الانتقالية المستقيمة</a:t>
            </a:r>
            <a:endParaRPr lang="fr-FR" sz="6600" dirty="0">
              <a:solidFill>
                <a:srgbClr val="FF0000"/>
              </a:solidFill>
            </a:endParaRPr>
          </a:p>
        </p:txBody>
      </p:sp>
      <p:sp>
        <p:nvSpPr>
          <p:cNvPr id="3" name="Espace réservé du contenu 2"/>
          <p:cNvSpPr>
            <a:spLocks noGrp="1"/>
          </p:cNvSpPr>
          <p:nvPr>
            <p:ph idx="1"/>
          </p:nvPr>
        </p:nvSpPr>
        <p:spPr>
          <a:xfrm>
            <a:off x="395536" y="1268760"/>
            <a:ext cx="8533456" cy="4525963"/>
          </a:xfrm>
        </p:spPr>
        <p:txBody>
          <a:bodyPr>
            <a:normAutofit/>
          </a:bodyPr>
          <a:lstStyle/>
          <a:p>
            <a:pPr algn="ctr" rtl="1">
              <a:buNone/>
            </a:pPr>
            <a:r>
              <a:rPr lang="ar-DZ" sz="4400" b="1" dirty="0" smtClean="0">
                <a:latin typeface="Traditional Arabic" pitchFamily="18" charset="-78"/>
                <a:cs typeface="Traditional Arabic" pitchFamily="18" charset="-78"/>
              </a:rPr>
              <a:t> و تتمثل في حركة جميع أجزاء الجسم في نفس الاتجاه على خط مستقيم ومن الأمثلة هذه الحركة:</a:t>
            </a:r>
          </a:p>
          <a:p>
            <a:pPr algn="ctr" rtl="1">
              <a:buNone/>
            </a:pPr>
            <a:r>
              <a:rPr lang="ar-DZ" sz="4400" b="1" dirty="0" smtClean="0">
                <a:latin typeface="Traditional Arabic" pitchFamily="18" charset="-78"/>
                <a:cs typeface="Traditional Arabic" pitchFamily="18" charset="-78"/>
              </a:rPr>
              <a:t>حركة التسديد في كرة اليد من الثبات ، حركة الكرة في خط مستقيم.</a:t>
            </a:r>
            <a:r>
              <a:rPr lang="fr-FR" sz="4400" b="1" dirty="0" smtClean="0">
                <a:latin typeface="Traditional Arabic" pitchFamily="18" charset="-78"/>
                <a:cs typeface="Traditional Arabic" pitchFamily="18" charset="-78"/>
              </a:rPr>
              <a:t> </a:t>
            </a:r>
            <a:r>
              <a:rPr lang="ar-DZ" sz="4400" b="1" dirty="0" smtClean="0">
                <a:latin typeface="Traditional Arabic" pitchFamily="18" charset="-78"/>
                <a:cs typeface="Traditional Arabic" pitchFamily="18" charset="-78"/>
              </a:rPr>
              <a:t>حركة الانزلاق على الجليد.</a:t>
            </a:r>
            <a:r>
              <a:rPr lang="fr-FR" sz="4400" b="1" dirty="0" smtClean="0">
                <a:latin typeface="Traditional Arabic" pitchFamily="18" charset="-78"/>
                <a:cs typeface="Traditional Arabic" pitchFamily="18" charset="-78"/>
              </a:rPr>
              <a:t> </a:t>
            </a:r>
            <a:r>
              <a:rPr lang="ar-DZ" sz="4400" b="1" dirty="0" smtClean="0">
                <a:latin typeface="Traditional Arabic" pitchFamily="18" charset="-78"/>
                <a:cs typeface="Traditional Arabic" pitchFamily="18" charset="-78"/>
              </a:rPr>
              <a:t>حركة كرة البولينغ . الركض في ألعاب الساحة </a:t>
            </a:r>
            <a:r>
              <a:rPr lang="ar-DZ" sz="4400" b="1" dirty="0" err="1" smtClean="0">
                <a:latin typeface="Traditional Arabic" pitchFamily="18" charset="-78"/>
                <a:cs typeface="Traditional Arabic" pitchFamily="18" charset="-78"/>
              </a:rPr>
              <a:t>و</a:t>
            </a:r>
            <a:r>
              <a:rPr lang="ar-DZ" sz="4400" b="1" dirty="0" smtClean="0">
                <a:latin typeface="Traditional Arabic" pitchFamily="18" charset="-78"/>
                <a:cs typeface="Traditional Arabic" pitchFamily="18" charset="-78"/>
              </a:rPr>
              <a:t> الميدان ...</a:t>
            </a:r>
          </a:p>
          <a:p>
            <a:pPr algn="ctr" rtl="1"/>
            <a:endParaRPr lang="fr-FR" sz="4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43012" y="714356"/>
            <a:ext cx="6657975" cy="3710800"/>
          </a:xfrm>
          <a:prstGeom prst="rect">
            <a:avLst/>
          </a:prstGeom>
          <a:noFill/>
          <a:ln w="9525">
            <a:noFill/>
            <a:miter lim="800000"/>
            <a:headEnd/>
            <a:tailEnd/>
          </a:ln>
          <a:effectLst/>
        </p:spPr>
      </p:pic>
      <p:sp>
        <p:nvSpPr>
          <p:cNvPr id="5" name="Rectangle 4"/>
          <p:cNvSpPr/>
          <p:nvPr/>
        </p:nvSpPr>
        <p:spPr>
          <a:xfrm>
            <a:off x="1428728" y="5143512"/>
            <a:ext cx="6724918" cy="830997"/>
          </a:xfrm>
          <a:prstGeom prst="rect">
            <a:avLst/>
          </a:prstGeom>
        </p:spPr>
        <p:txBody>
          <a:bodyPr wrap="none">
            <a:spAutoFit/>
          </a:bodyPr>
          <a:lstStyle/>
          <a:p>
            <a:pPr algn="ctr" rtl="1"/>
            <a:r>
              <a:rPr lang="ar-DZ" sz="4800" b="1" dirty="0" smtClean="0">
                <a:solidFill>
                  <a:srgbClr val="FF0000"/>
                </a:solidFill>
                <a:latin typeface="Traditional Arabic" pitchFamily="18" charset="-78"/>
                <a:cs typeface="Traditional Arabic" pitchFamily="18" charset="-78"/>
              </a:rPr>
              <a:t>أحد أنواع الحركات الانتقالية المستقيمة</a:t>
            </a:r>
            <a:endParaRPr lang="fr-FR" sz="4800" dirty="0">
              <a:solidFill>
                <a:srgbClr val="FF0000"/>
              </a:solidFill>
              <a:latin typeface="Traditional Arabic" pitchFamily="18" charset="-78"/>
              <a:cs typeface="Traditional Arabic" pitchFamily="18"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7055380" cy="888050"/>
          </a:xfrm>
        </p:spPr>
        <p:txBody>
          <a:bodyPr>
            <a:normAutofit fontScale="90000"/>
          </a:bodyPr>
          <a:lstStyle/>
          <a:p>
            <a:pPr algn="ctr"/>
            <a:r>
              <a:rPr lang="ar-DZ" sz="6600" b="1" dirty="0" smtClean="0">
                <a:solidFill>
                  <a:srgbClr val="FF0000"/>
                </a:solidFill>
                <a:latin typeface="Traditional Arabic" pitchFamily="18" charset="-78"/>
                <a:cs typeface="Traditional Arabic" pitchFamily="18" charset="-78"/>
              </a:rPr>
              <a:t>الحركات الانتقالية المنحنية</a:t>
            </a:r>
            <a:endParaRPr lang="fr-FR" sz="66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1004682"/>
            <a:ext cx="8859452" cy="5448654"/>
          </a:xfrm>
        </p:spPr>
        <p:txBody>
          <a:bodyPr>
            <a:noAutofit/>
          </a:bodyPr>
          <a:lstStyle/>
          <a:p>
            <a:pPr algn="r" rtl="1">
              <a:buNone/>
            </a:pPr>
            <a:r>
              <a:rPr lang="ar-DZ" sz="3600" b="1" dirty="0" smtClean="0">
                <a:latin typeface="Traditional Arabic" pitchFamily="18" charset="-78"/>
                <a:cs typeface="Traditional Arabic" pitchFamily="18" charset="-78"/>
              </a:rPr>
              <a:t>وهى الحركات التي تتم في الزاوية:أثناء انتقال الجسم وهى تختلف عن الحركة الدائرية حيث إن الحركة الدائرية يكون محور دورانها داخل أو خارج الجسم ؛ أما الحركة الانتقالية المنحنية فيكون محور دورانها خارج الجسم والحركة الانتقالية المنحنية هي حركة انتقالية ولكن في خط منحنى </a:t>
            </a:r>
            <a:r>
              <a:rPr lang="ar-DZ" sz="3600" b="1" dirty="0" err="1" smtClean="0">
                <a:latin typeface="Traditional Arabic" pitchFamily="18" charset="-78"/>
                <a:cs typeface="Traditional Arabic" pitchFamily="18" charset="-78"/>
              </a:rPr>
              <a:t>و</a:t>
            </a:r>
            <a:r>
              <a:rPr lang="ar-DZ" sz="3600" b="1" dirty="0" smtClean="0">
                <a:latin typeface="Traditional Arabic" pitchFamily="18" charset="-78"/>
                <a:cs typeface="Traditional Arabic" pitchFamily="18" charset="-78"/>
              </a:rPr>
              <a:t> مثال ذلك : </a:t>
            </a:r>
          </a:p>
          <a:p>
            <a:pPr algn="r" rtl="1">
              <a:buNone/>
            </a:pPr>
            <a:r>
              <a:rPr lang="ar-DZ" sz="3600" b="1" dirty="0" smtClean="0">
                <a:latin typeface="Traditional Arabic" pitchFamily="18" charset="-78"/>
                <a:cs typeface="Traditional Arabic" pitchFamily="18" charset="-78"/>
              </a:rPr>
              <a:t>حركة الرمي في الجلة هي حركة في خط منحني (</a:t>
            </a:r>
            <a:r>
              <a:rPr lang="ar-DZ" sz="3600" b="1" dirty="0" smtClean="0">
                <a:solidFill>
                  <a:srgbClr val="FF0000"/>
                </a:solidFill>
                <a:latin typeface="Traditional Arabic" pitchFamily="18" charset="-78"/>
                <a:cs typeface="Traditional Arabic" pitchFamily="18" charset="-78"/>
              </a:rPr>
              <a:t>حركة الجلة</a:t>
            </a:r>
            <a:r>
              <a:rPr lang="ar-DZ" sz="3600" b="1" dirty="0" smtClean="0">
                <a:latin typeface="Traditional Arabic" pitchFamily="18" charset="-78"/>
                <a:cs typeface="Traditional Arabic" pitchFamily="18" charset="-78"/>
              </a:rPr>
              <a:t>)</a:t>
            </a:r>
          </a:p>
          <a:p>
            <a:pPr algn="r" rtl="1">
              <a:buNone/>
            </a:pPr>
            <a:r>
              <a:rPr lang="ar-DZ" sz="3600" b="1" dirty="0" smtClean="0">
                <a:latin typeface="Traditional Arabic" pitchFamily="18" charset="-78"/>
                <a:cs typeface="Traditional Arabic" pitchFamily="18" charset="-78"/>
              </a:rPr>
              <a:t>حركة اللاعب في القفز الطويل . </a:t>
            </a:r>
          </a:p>
          <a:p>
            <a:pPr algn="r" rtl="1">
              <a:buNone/>
            </a:pPr>
            <a:r>
              <a:rPr lang="ar-DZ" sz="3600" b="1" dirty="0" smtClean="0">
                <a:latin typeface="Traditional Arabic" pitchFamily="18" charset="-78"/>
                <a:cs typeface="Traditional Arabic" pitchFamily="18" charset="-78"/>
              </a:rPr>
              <a:t>حركة رجل المظلات بالنسبة للجذع.</a:t>
            </a:r>
            <a:endParaRPr lang="fr-FR" sz="3600" b="1" dirty="0">
              <a:latin typeface="Traditional Arabic" pitchFamily="18" charset="-78"/>
              <a:cs typeface="Traditional Arabic" pitchFamily="18"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785918" y="1000108"/>
            <a:ext cx="5214973" cy="3444093"/>
          </a:xfrm>
          <a:prstGeom prst="rect">
            <a:avLst/>
          </a:prstGeom>
          <a:noFill/>
          <a:ln w="9525">
            <a:noFill/>
            <a:miter lim="800000"/>
            <a:headEnd/>
            <a:tailEnd/>
          </a:ln>
          <a:effectLst/>
        </p:spPr>
      </p:pic>
      <p:sp>
        <p:nvSpPr>
          <p:cNvPr id="5" name="Rectangle 4"/>
          <p:cNvSpPr/>
          <p:nvPr/>
        </p:nvSpPr>
        <p:spPr>
          <a:xfrm>
            <a:off x="1428728" y="5072074"/>
            <a:ext cx="6417142" cy="830997"/>
          </a:xfrm>
          <a:prstGeom prst="rect">
            <a:avLst/>
          </a:prstGeom>
        </p:spPr>
        <p:txBody>
          <a:bodyPr wrap="none">
            <a:spAutoFit/>
          </a:bodyPr>
          <a:lstStyle/>
          <a:p>
            <a:pPr algn="ctr"/>
            <a:r>
              <a:rPr lang="ar-DZ" sz="4800" b="1" dirty="0" smtClean="0">
                <a:solidFill>
                  <a:srgbClr val="FF0000"/>
                </a:solidFill>
                <a:latin typeface="Traditional Arabic" pitchFamily="18" charset="-78"/>
                <a:cs typeface="Traditional Arabic" pitchFamily="18" charset="-78"/>
              </a:rPr>
              <a:t>أحد أنواع الحركات الانتقالية المنحنية</a:t>
            </a:r>
            <a:endParaRPr lang="fr-FR" sz="4800" dirty="0">
              <a:solidFill>
                <a:srgbClr val="FF0000"/>
              </a:solidFill>
              <a:latin typeface="Traditional Arabic" pitchFamily="18" charset="-78"/>
              <a:cs typeface="Traditional Arabic"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7055380" cy="792088"/>
          </a:xfrm>
        </p:spPr>
        <p:txBody>
          <a:bodyPr>
            <a:noAutofit/>
          </a:bodyPr>
          <a:lstStyle/>
          <a:p>
            <a:pPr algn="ctr"/>
            <a:r>
              <a:rPr lang="ar-DZ" sz="5400" b="1" dirty="0" smtClean="0">
                <a:solidFill>
                  <a:srgbClr val="FF0000"/>
                </a:solidFill>
                <a:latin typeface="Traditional Arabic" pitchFamily="18" charset="-78"/>
                <a:cs typeface="Traditional Arabic" pitchFamily="18" charset="-78"/>
              </a:rPr>
              <a:t>الحركة الدائرية</a:t>
            </a:r>
            <a:endParaRPr lang="fr-FR" sz="54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1124744"/>
            <a:ext cx="8928992" cy="5400600"/>
          </a:xfrm>
        </p:spPr>
        <p:txBody>
          <a:bodyPr>
            <a:noAutofit/>
          </a:bodyPr>
          <a:lstStyle/>
          <a:p>
            <a:pPr algn="ctr" rtl="1">
              <a:buNone/>
            </a:pPr>
            <a:r>
              <a:rPr lang="ar-DZ" sz="4000" b="1" dirty="0" smtClean="0">
                <a:latin typeface="Traditional Arabic" pitchFamily="18" charset="-78"/>
                <a:cs typeface="Traditional Arabic" pitchFamily="18" charset="-78"/>
              </a:rPr>
              <a:t>تعرف الحركة الدائرية على أنها حركة الجسم على محيط دائرة ، بحيث يقطع أقواسا تقابلها زوايا .</a:t>
            </a:r>
          </a:p>
          <a:p>
            <a:pPr algn="ctr" rtl="1">
              <a:buNone/>
            </a:pPr>
            <a:r>
              <a:rPr lang="ar-DZ" sz="4000" b="1" dirty="0" smtClean="0">
                <a:latin typeface="Traditional Arabic" pitchFamily="18" charset="-78"/>
                <a:cs typeface="Traditional Arabic" pitchFamily="18" charset="-78"/>
              </a:rPr>
              <a:t>و يحدث هذا النوع من الحركة عندما تدور النقطة أو الجسم حول محور ثابت </a:t>
            </a:r>
            <a:r>
              <a:rPr lang="ar-DZ" sz="4000" b="1" dirty="0" err="1" smtClean="0">
                <a:latin typeface="Traditional Arabic" pitchFamily="18" charset="-78"/>
                <a:cs typeface="Traditional Arabic" pitchFamily="18" charset="-78"/>
              </a:rPr>
              <a:t>و</a:t>
            </a:r>
            <a:r>
              <a:rPr lang="ar-DZ" sz="4000" b="1" dirty="0" smtClean="0">
                <a:latin typeface="Traditional Arabic" pitchFamily="18" charset="-78"/>
                <a:cs typeface="Traditional Arabic" pitchFamily="18" charset="-78"/>
              </a:rPr>
              <a:t> تسمى غالبا الحركة الدورانية</a:t>
            </a:r>
          </a:p>
          <a:p>
            <a:pPr algn="ctr" rtl="1">
              <a:buNone/>
            </a:pPr>
            <a:r>
              <a:rPr lang="ar-DZ" sz="4000" b="1" dirty="0" smtClean="0">
                <a:latin typeface="Traditional Arabic" pitchFamily="18" charset="-78"/>
                <a:cs typeface="Traditional Arabic" pitchFamily="18" charset="-78"/>
              </a:rPr>
              <a:t> </a:t>
            </a:r>
            <a:r>
              <a:rPr lang="fr-FR" sz="4000" b="1" dirty="0" smtClean="0">
                <a:solidFill>
                  <a:srgbClr val="FF0000"/>
                </a:solidFill>
                <a:latin typeface="Traditional Arabic" pitchFamily="18" charset="-78"/>
                <a:cs typeface="Traditional Arabic" pitchFamily="18" charset="-78"/>
              </a:rPr>
              <a:t>angular motion ، </a:t>
            </a:r>
            <a:r>
              <a:rPr lang="ar-DZ" sz="4000" b="1" dirty="0" smtClean="0">
                <a:latin typeface="Traditional Arabic" pitchFamily="18" charset="-78"/>
                <a:cs typeface="Traditional Arabic" pitchFamily="18" charset="-78"/>
              </a:rPr>
              <a:t>و قد يكون محور الدوران خارج الجسم ، كما هو الحال في جميع المهارات العقلة مثلا ، وقد يكون داخله كدوران الأطراف حول مفصلها .</a:t>
            </a:r>
            <a:endParaRPr lang="fr-FR" sz="4000" b="1" dirty="0">
              <a:latin typeface="Traditional Arabic" pitchFamily="18" charset="-78"/>
              <a:cs typeface="Traditional Arabic" pitchFamily="18"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محاضرات البيوميكانيك\téléchargement.jpg"/>
          <p:cNvPicPr>
            <a:picLocks noChangeAspect="1" noChangeArrowheads="1"/>
          </p:cNvPicPr>
          <p:nvPr/>
        </p:nvPicPr>
        <p:blipFill>
          <a:blip r:embed="rId2"/>
          <a:srcRect/>
          <a:stretch>
            <a:fillRect/>
          </a:stretch>
        </p:blipFill>
        <p:spPr bwMode="auto">
          <a:xfrm>
            <a:off x="4786314" y="0"/>
            <a:ext cx="4357686" cy="6858000"/>
          </a:xfrm>
          <a:prstGeom prst="rect">
            <a:avLst/>
          </a:prstGeom>
          <a:noFill/>
        </p:spPr>
      </p:pic>
      <p:pic>
        <p:nvPicPr>
          <p:cNvPr id="1029" name="Picture 5" descr="C:\Users\hp\Desktop\محاضرات البيوميكانيك\t-6-11-2-2019.jpg"/>
          <p:cNvPicPr>
            <a:picLocks noChangeAspect="1" noChangeArrowheads="1"/>
          </p:cNvPicPr>
          <p:nvPr/>
        </p:nvPicPr>
        <p:blipFill>
          <a:blip r:embed="rId3"/>
          <a:srcRect/>
          <a:stretch>
            <a:fillRect/>
          </a:stretch>
        </p:blipFill>
        <p:spPr bwMode="auto">
          <a:xfrm>
            <a:off x="0" y="0"/>
            <a:ext cx="4884737"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54608" cy="6624736"/>
          </a:xfrm>
        </p:spPr>
        <p:txBody>
          <a:bodyPr>
            <a:noAutofit/>
          </a:bodyPr>
          <a:lstStyle/>
          <a:p>
            <a:pPr algn="ctr" rtl="1">
              <a:buNone/>
            </a:pPr>
            <a:r>
              <a:rPr lang="ar-DZ" sz="6000" b="1" dirty="0" smtClean="0">
                <a:solidFill>
                  <a:srgbClr val="FF0000"/>
                </a:solidFill>
                <a:latin typeface="Traditional Arabic" pitchFamily="18" charset="-78"/>
                <a:cs typeface="Traditional Arabic" pitchFamily="18" charset="-78"/>
              </a:rPr>
              <a:t>مفهوم </a:t>
            </a:r>
            <a:r>
              <a:rPr lang="ar-DZ" sz="6000" b="1" dirty="0">
                <a:solidFill>
                  <a:srgbClr val="FF0000"/>
                </a:solidFill>
                <a:latin typeface="Traditional Arabic" pitchFamily="18" charset="-78"/>
                <a:cs typeface="Traditional Arabic" pitchFamily="18" charset="-78"/>
              </a:rPr>
              <a:t>الحركة</a:t>
            </a:r>
            <a:endParaRPr lang="ar-DZ" sz="4800" b="1" dirty="0" smtClean="0">
              <a:latin typeface="Traditional Arabic" pitchFamily="18" charset="-78"/>
              <a:cs typeface="Traditional Arabic" pitchFamily="18" charset="-78"/>
            </a:endParaRPr>
          </a:p>
          <a:p>
            <a:pPr algn="ctr" rtl="1">
              <a:buNone/>
            </a:pPr>
            <a:r>
              <a:rPr lang="ar-DZ" sz="4800" b="1" dirty="0" smtClean="0">
                <a:latin typeface="Traditional Arabic" pitchFamily="18" charset="-78"/>
                <a:cs typeface="Traditional Arabic" pitchFamily="18" charset="-78"/>
              </a:rPr>
              <a:t>- تعرف الحركة </a:t>
            </a:r>
            <a:r>
              <a:rPr lang="ar-DZ" sz="4800" b="1" dirty="0">
                <a:latin typeface="Traditional Arabic" pitchFamily="18" charset="-78"/>
                <a:cs typeface="Traditional Arabic" pitchFamily="18" charset="-78"/>
              </a:rPr>
              <a:t>بأنها "انتقال الجسم أو أحد أجزائه من مكان لأخر في اتجاه معين وبسرعة </a:t>
            </a:r>
            <a:r>
              <a:rPr lang="ar-DZ" sz="4800" b="1" dirty="0" smtClean="0">
                <a:latin typeface="Traditional Arabic" pitchFamily="18" charset="-78"/>
                <a:cs typeface="Traditional Arabic" pitchFamily="18" charset="-78"/>
              </a:rPr>
              <a:t>معينة.</a:t>
            </a:r>
          </a:p>
          <a:p>
            <a:pPr algn="ctr" rtl="1">
              <a:buNone/>
            </a:pPr>
            <a:r>
              <a:rPr lang="ar-DZ" sz="4800" b="1" dirty="0" smtClean="0">
                <a:latin typeface="Traditional Arabic" pitchFamily="18" charset="-78"/>
                <a:cs typeface="Traditional Arabic" pitchFamily="18" charset="-78"/>
              </a:rPr>
              <a:t>- الحركة </a:t>
            </a:r>
            <a:r>
              <a:rPr lang="ar-DZ" sz="4800" b="1" dirty="0">
                <a:latin typeface="Traditional Arabic" pitchFamily="18" charset="-78"/>
                <a:cs typeface="Traditional Arabic" pitchFamily="18" charset="-78"/>
              </a:rPr>
              <a:t>هي "انتقال أو ودوران الجسم أو أحد أجزائه في اتجاه </a:t>
            </a:r>
            <a:r>
              <a:rPr lang="ar-DZ" sz="4800" b="1" dirty="0" smtClean="0">
                <a:latin typeface="Traditional Arabic" pitchFamily="18" charset="-78"/>
                <a:cs typeface="Traditional Arabic" pitchFamily="18" charset="-78"/>
              </a:rPr>
              <a:t>وبسرعة </a:t>
            </a:r>
            <a:r>
              <a:rPr lang="ar-DZ" sz="4800" b="1" dirty="0">
                <a:latin typeface="Traditional Arabic" pitchFamily="18" charset="-78"/>
                <a:cs typeface="Traditional Arabic" pitchFamily="18" charset="-78"/>
              </a:rPr>
              <a:t>معينة ، وباستخدام أداة أو بدونها وتحدث </a:t>
            </a:r>
            <a:r>
              <a:rPr lang="ar-DZ" sz="4800" b="1" dirty="0" smtClean="0">
                <a:latin typeface="Traditional Arabic" pitchFamily="18" charset="-78"/>
                <a:cs typeface="Traditional Arabic" pitchFamily="18" charset="-78"/>
              </a:rPr>
              <a:t>نتيجة</a:t>
            </a:r>
            <a:r>
              <a:rPr lang="fr-FR" sz="4800" b="1" dirty="0" smtClean="0">
                <a:latin typeface="Traditional Arabic" pitchFamily="18" charset="-78"/>
                <a:cs typeface="Traditional Arabic" pitchFamily="18" charset="-78"/>
              </a:rPr>
              <a:t> </a:t>
            </a:r>
            <a:r>
              <a:rPr lang="ar-DZ" sz="4800" b="1" dirty="0" smtClean="0">
                <a:latin typeface="Traditional Arabic" pitchFamily="18" charset="-78"/>
                <a:cs typeface="Traditional Arabic" pitchFamily="18" charset="-78"/>
              </a:rPr>
              <a:t>لانقباض العضلات، </a:t>
            </a:r>
            <a:r>
              <a:rPr lang="ar-DZ" sz="4800" b="1" dirty="0">
                <a:latin typeface="Traditional Arabic" pitchFamily="18" charset="-78"/>
                <a:cs typeface="Traditional Arabic" pitchFamily="18" charset="-78"/>
              </a:rPr>
              <a:t>والذي ينتج </a:t>
            </a:r>
            <a:r>
              <a:rPr lang="ar-DZ" sz="4800" b="1" dirty="0" smtClean="0">
                <a:latin typeface="Traditional Arabic" pitchFamily="18" charset="-78"/>
                <a:cs typeface="Traditional Arabic" pitchFamily="18" charset="-78"/>
              </a:rPr>
              <a:t>عنها حركة الجسم كلية </a:t>
            </a:r>
            <a:r>
              <a:rPr lang="ar-DZ" sz="4800" b="1" dirty="0">
                <a:latin typeface="Traditional Arabic" pitchFamily="18" charset="-78"/>
                <a:cs typeface="Traditional Arabic" pitchFamily="18" charset="-78"/>
              </a:rPr>
              <a:t>أو أحد </a:t>
            </a:r>
            <a:r>
              <a:rPr lang="ar-DZ" sz="4800" b="1" dirty="0" smtClean="0">
                <a:latin typeface="Traditional Arabic" pitchFamily="18" charset="-78"/>
                <a:cs typeface="Traditional Arabic" pitchFamily="18" charset="-78"/>
              </a:rPr>
              <a:t>أجزائه.</a:t>
            </a:r>
            <a:endParaRPr lang="fr-FR" sz="48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7055380" cy="888050"/>
          </a:xfrm>
        </p:spPr>
        <p:txBody>
          <a:bodyPr>
            <a:noAutofit/>
          </a:bodyPr>
          <a:lstStyle/>
          <a:p>
            <a:pPr algn="ctr"/>
            <a:r>
              <a:rPr lang="ar-DZ" sz="5400" b="1" dirty="0" smtClean="0">
                <a:solidFill>
                  <a:srgbClr val="FF0000"/>
                </a:solidFill>
                <a:latin typeface="Traditional Arabic" pitchFamily="18" charset="-78"/>
                <a:cs typeface="Traditional Arabic" pitchFamily="18" charset="-78"/>
              </a:rPr>
              <a:t>الحركة الدائرية المنتظمة</a:t>
            </a:r>
            <a:endParaRPr lang="fr-FR" sz="54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79512" y="1095054"/>
            <a:ext cx="8856984" cy="5286274"/>
          </a:xfrm>
        </p:spPr>
        <p:txBody>
          <a:bodyPr>
            <a:normAutofit/>
          </a:bodyPr>
          <a:lstStyle/>
          <a:p>
            <a:pPr algn="ctr" rtl="1">
              <a:buNone/>
            </a:pPr>
            <a:r>
              <a:rPr lang="ar-DZ" sz="4800" b="1" dirty="0" smtClean="0">
                <a:latin typeface="Traditional Arabic" pitchFamily="18" charset="-78"/>
                <a:cs typeface="Traditional Arabic" pitchFamily="18" charset="-78"/>
              </a:rPr>
              <a:t>تحصل هذه الحركة عندما يقطع الجسم أقواس متساوية في أزمنة متساوية ويتحقق ذلك إذا كان </a:t>
            </a:r>
            <a:r>
              <a:rPr lang="ar-DZ" sz="5400" b="1" dirty="0" smtClean="0">
                <a:latin typeface="Traditional Arabic" pitchFamily="18" charset="-78"/>
                <a:cs typeface="Traditional Arabic" pitchFamily="18" charset="-78"/>
              </a:rPr>
              <a:t>نصف</a:t>
            </a:r>
            <a:r>
              <a:rPr lang="ar-DZ" sz="4800" b="1" dirty="0" smtClean="0">
                <a:latin typeface="Traditional Arabic" pitchFamily="18" charset="-78"/>
                <a:cs typeface="Traditional Arabic" pitchFamily="18" charset="-78"/>
              </a:rPr>
              <a:t> قطر الدوران ثابت والانطلاق ثابت . وحتى يتحرك جسم حركة دائرية منتظمة، يستلزم ذلك التأثير فيه بقوة ثابتة المقدار، وباتجاه متعامد مع اتجاه حركة الجسم؛ أي باتجاه مركز الدائرة التي يدور فيها الجسم.</a:t>
            </a:r>
            <a:endParaRPr lang="fr-FR" sz="4800" b="1" dirty="0">
              <a:latin typeface="Traditional Arabic" pitchFamily="18" charset="-78"/>
              <a:cs typeface="Traditional Arabic" pitchFamily="18"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055380" cy="960058"/>
          </a:xfrm>
        </p:spPr>
        <p:txBody>
          <a:bodyPr>
            <a:normAutofit/>
          </a:bodyPr>
          <a:lstStyle/>
          <a:p>
            <a:pPr algn="ctr"/>
            <a:r>
              <a:rPr lang="ar-DZ" sz="5400" b="1" dirty="0" smtClean="0">
                <a:solidFill>
                  <a:srgbClr val="FF0000"/>
                </a:solidFill>
                <a:latin typeface="Traditional Arabic" pitchFamily="18" charset="-78"/>
                <a:cs typeface="Traditional Arabic" pitchFamily="18" charset="-78"/>
              </a:rPr>
              <a:t>الحركة الدائرية الغير منتظمة</a:t>
            </a:r>
            <a:endParaRPr lang="fr-FR" sz="54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79512" y="1148216"/>
            <a:ext cx="8784976" cy="5112568"/>
          </a:xfrm>
        </p:spPr>
        <p:txBody>
          <a:bodyPr>
            <a:noAutofit/>
          </a:bodyPr>
          <a:lstStyle/>
          <a:p>
            <a:pPr algn="r" rtl="1">
              <a:buNone/>
            </a:pPr>
            <a:r>
              <a:rPr lang="ar-DZ" sz="5400" b="1" dirty="0" smtClean="0">
                <a:latin typeface="Traditional Arabic" pitchFamily="18" charset="-78"/>
                <a:cs typeface="Traditional Arabic" pitchFamily="18" charset="-78"/>
              </a:rPr>
              <a:t>وتحصل هذه الحركة عندما يقطع الجسم أقواس غير متساوية في أزمنة متساوية ويتحقق ذلك إذا كان نصف قطر الدوران غير ثابت أو الانطلاق غير ثابت أو كليهما غير ثابت . ويكون للجسم تعجيل مركزي وتعجيل مماسي وعزم القوة هو الذي يسبب الحركة الدورانية.</a:t>
            </a:r>
            <a:endParaRPr lang="fr-FR" sz="5400" b="1" dirty="0">
              <a:latin typeface="Traditional Arabic" pitchFamily="18" charset="-78"/>
              <a:cs typeface="Traditional Arabic"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2851"/>
            <a:ext cx="8678198" cy="1917997"/>
          </a:xfrm>
        </p:spPr>
        <p:txBody>
          <a:bodyPr>
            <a:noAutofit/>
          </a:bodyPr>
          <a:lstStyle/>
          <a:p>
            <a:pPr algn="ctr" rtl="1"/>
            <a:r>
              <a:rPr lang="ar-DZ" sz="4800" b="1" dirty="0" smtClean="0">
                <a:solidFill>
                  <a:srgbClr val="FF0000"/>
                </a:solidFill>
                <a:latin typeface="Traditional Arabic" pitchFamily="18" charset="-78"/>
                <a:cs typeface="Traditional Arabic" pitchFamily="18" charset="-78"/>
              </a:rPr>
              <a:t>أنواع الحركات الدائرية للجسم </a:t>
            </a:r>
            <a:r>
              <a:rPr lang="ar-DZ" sz="3600" b="1" dirty="0" smtClean="0">
                <a:solidFill>
                  <a:srgbClr val="FF0000"/>
                </a:solidFill>
                <a:latin typeface="Traditional Arabic" pitchFamily="18" charset="-78"/>
                <a:cs typeface="Traditional Arabic" pitchFamily="18" charset="-78"/>
              </a:rPr>
              <a:t/>
            </a:r>
            <a:br>
              <a:rPr lang="ar-DZ" sz="3600" b="1" dirty="0" smtClean="0">
                <a:solidFill>
                  <a:srgbClr val="FF0000"/>
                </a:solidFill>
                <a:latin typeface="Traditional Arabic" pitchFamily="18" charset="-78"/>
                <a:cs typeface="Traditional Arabic" pitchFamily="18" charset="-78"/>
              </a:rPr>
            </a:br>
            <a:r>
              <a:rPr lang="ar-DZ" sz="4000" b="1" dirty="0" smtClean="0">
                <a:solidFill>
                  <a:srgbClr val="00B0F0"/>
                </a:solidFill>
                <a:latin typeface="Traditional Arabic" pitchFamily="18" charset="-78"/>
                <a:cs typeface="Traditional Arabic" pitchFamily="18" charset="-78"/>
              </a:rPr>
              <a:t>-</a:t>
            </a:r>
            <a:r>
              <a:rPr lang="ar-DZ" sz="4000" b="1" dirty="0" smtClean="0">
                <a:solidFill>
                  <a:srgbClr val="FF0000"/>
                </a:solidFill>
                <a:latin typeface="Traditional Arabic" pitchFamily="18" charset="-78"/>
                <a:cs typeface="Traditional Arabic" pitchFamily="18" charset="-78"/>
              </a:rPr>
              <a:t> </a:t>
            </a:r>
            <a:r>
              <a:rPr lang="ar-DZ" sz="4000" b="1" dirty="0" smtClean="0">
                <a:solidFill>
                  <a:srgbClr val="00B0F0"/>
                </a:solidFill>
                <a:latin typeface="Traditional Arabic" pitchFamily="18" charset="-78"/>
                <a:cs typeface="Traditional Arabic" pitchFamily="18" charset="-78"/>
              </a:rPr>
              <a:t>حول محور داخلي( دوران الساق) </a:t>
            </a:r>
            <a:r>
              <a:rPr lang="ar-DZ" sz="3600" dirty="0" smtClean="0">
                <a:solidFill>
                  <a:srgbClr val="FF0000"/>
                </a:solidFill>
                <a:latin typeface="Traditional Arabic" pitchFamily="18" charset="-78"/>
                <a:cs typeface="Traditional Arabic" pitchFamily="18" charset="-78"/>
              </a:rPr>
              <a:t/>
            </a:r>
            <a:br>
              <a:rPr lang="ar-DZ" sz="3600" dirty="0" smtClean="0">
                <a:solidFill>
                  <a:srgbClr val="FF0000"/>
                </a:solidFill>
                <a:latin typeface="Traditional Arabic" pitchFamily="18" charset="-78"/>
                <a:cs typeface="Traditional Arabic" pitchFamily="18" charset="-78"/>
              </a:rPr>
            </a:br>
            <a:r>
              <a:rPr lang="ar-DZ" sz="4000" b="1" dirty="0" smtClean="0">
                <a:solidFill>
                  <a:srgbClr val="00B0F0"/>
                </a:solidFill>
                <a:latin typeface="Traditional Arabic" pitchFamily="18" charset="-78"/>
                <a:cs typeface="Traditional Arabic" pitchFamily="18" charset="-78"/>
              </a:rPr>
              <a:t>- حول محور خارجي (دوران الجسم حول العمود الثابت)</a:t>
            </a:r>
            <a:endParaRPr lang="fr-FR" sz="3600" dirty="0">
              <a:solidFill>
                <a:srgbClr val="00B0F0"/>
              </a:solidFill>
              <a:latin typeface="Traditional Arabic" pitchFamily="18" charset="-78"/>
              <a:cs typeface="Traditional Arabic" pitchFamily="18" charset="-78"/>
            </a:endParaRPr>
          </a:p>
        </p:txBody>
      </p:sp>
      <p:pic>
        <p:nvPicPr>
          <p:cNvPr id="4098" name="Picture 2"/>
          <p:cNvPicPr>
            <a:picLocks noGrp="1" noChangeAspect="1" noChangeArrowheads="1"/>
          </p:cNvPicPr>
          <p:nvPr>
            <p:ph idx="1"/>
          </p:nvPr>
        </p:nvPicPr>
        <p:blipFill>
          <a:blip r:embed="rId2"/>
          <a:stretch>
            <a:fillRect/>
          </a:stretch>
        </p:blipFill>
        <p:spPr bwMode="auto">
          <a:xfrm>
            <a:off x="251520" y="4581128"/>
            <a:ext cx="8678197" cy="1747846"/>
          </a:xfrm>
          <a:prstGeom prst="rect">
            <a:avLst/>
          </a:prstGeom>
          <a:noFill/>
          <a:ln w="9525">
            <a:noFill/>
            <a:miter lim="800000"/>
            <a:headEnd/>
            <a:tailEnd/>
          </a:ln>
          <a:effectLst/>
        </p:spPr>
      </p:pic>
      <p:sp>
        <p:nvSpPr>
          <p:cNvPr id="5" name="Rectangle 4"/>
          <p:cNvSpPr/>
          <p:nvPr/>
        </p:nvSpPr>
        <p:spPr>
          <a:xfrm>
            <a:off x="5292080" y="3068960"/>
            <a:ext cx="3286148" cy="1077218"/>
          </a:xfrm>
          <a:prstGeom prst="rect">
            <a:avLst/>
          </a:prstGeom>
        </p:spPr>
        <p:txBody>
          <a:bodyPr wrap="square">
            <a:spAutoFit/>
          </a:bodyPr>
          <a:lstStyle/>
          <a:p>
            <a:pPr algn="ctr" rtl="1"/>
            <a:r>
              <a:rPr lang="ar-DZ" sz="3200" b="1" dirty="0" smtClean="0">
                <a:latin typeface="Traditional Arabic" pitchFamily="18" charset="-78"/>
                <a:cs typeface="Traditional Arabic" pitchFamily="18" charset="-78"/>
              </a:rPr>
              <a:t>دوران الطرف حول المفصل </a:t>
            </a:r>
          </a:p>
          <a:p>
            <a:pPr algn="ctr" rtl="1"/>
            <a:r>
              <a:rPr lang="ar-DZ" sz="3200" b="1" dirty="0" smtClean="0">
                <a:latin typeface="Traditional Arabic" pitchFamily="18" charset="-78"/>
                <a:cs typeface="Traditional Arabic" pitchFamily="18" charset="-78"/>
              </a:rPr>
              <a:t>حول محور داخلي </a:t>
            </a:r>
          </a:p>
        </p:txBody>
      </p:sp>
      <p:sp>
        <p:nvSpPr>
          <p:cNvPr id="6" name="Rectangle 5"/>
          <p:cNvSpPr/>
          <p:nvPr/>
        </p:nvSpPr>
        <p:spPr>
          <a:xfrm>
            <a:off x="395536" y="2928934"/>
            <a:ext cx="3609609" cy="1077218"/>
          </a:xfrm>
          <a:prstGeom prst="rect">
            <a:avLst/>
          </a:prstGeom>
        </p:spPr>
        <p:txBody>
          <a:bodyPr wrap="square">
            <a:spAutoFit/>
          </a:bodyPr>
          <a:lstStyle/>
          <a:p>
            <a:pPr algn="ctr"/>
            <a:r>
              <a:rPr lang="ar-DZ" sz="3200" b="1" dirty="0" smtClean="0">
                <a:latin typeface="Traditional Arabic" pitchFamily="18" charset="-78"/>
                <a:cs typeface="Traditional Arabic" pitchFamily="18" charset="-78"/>
              </a:rPr>
              <a:t>دوران اللاعب حول العقلة</a:t>
            </a:r>
          </a:p>
          <a:p>
            <a:pPr algn="ctr"/>
            <a:r>
              <a:rPr lang="ar-DZ" sz="3200" b="1" dirty="0" smtClean="0">
                <a:latin typeface="Traditional Arabic" pitchFamily="18" charset="-78"/>
                <a:cs typeface="Traditional Arabic" pitchFamily="18" charset="-78"/>
              </a:rPr>
              <a:t>حول محور خارجي.</a:t>
            </a:r>
            <a:endParaRPr lang="fr-FR" sz="3200" dirty="0">
              <a:latin typeface="Traditional Arabic" pitchFamily="18" charset="-78"/>
              <a:cs typeface="Traditional Arabic" pitchFamily="18"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644568" cy="6048672"/>
          </a:xfrm>
        </p:spPr>
        <p:txBody>
          <a:bodyPr>
            <a:normAutofit/>
          </a:bodyPr>
          <a:lstStyle/>
          <a:p>
            <a:pPr algn="ctr" rtl="1">
              <a:buNone/>
            </a:pPr>
            <a:r>
              <a:rPr lang="ar-DZ" sz="4800" b="1" dirty="0" smtClean="0">
                <a:latin typeface="Traditional Arabic" pitchFamily="18" charset="-78"/>
                <a:cs typeface="Traditional Arabic" pitchFamily="18" charset="-78"/>
              </a:rPr>
              <a:t>تتشابه معادلات تفسير الحركة الدائرية و الحركة الانتقالية ، فعندما يتحرك جسم ما في حركة دورانية يلاحظ أن جميع النقاط الواقعة على هذا الجسم تتحرك حركة ترسم مساراتها أقواس مختلفة الأطوال باختلاف موقع النقطة بالنسبة إلى المحور ،إلا أن هذه النقط جميعها تحقق </a:t>
            </a:r>
            <a:r>
              <a:rPr lang="ar-DZ" sz="6000" b="1" dirty="0" smtClean="0">
                <a:solidFill>
                  <a:srgbClr val="FF0000"/>
                </a:solidFill>
                <a:latin typeface="Traditional Arabic" pitchFamily="18" charset="-78"/>
                <a:cs typeface="Traditional Arabic" pitchFamily="18" charset="-78"/>
              </a:rPr>
              <a:t>إزاحة زاوية واحدة </a:t>
            </a:r>
            <a:r>
              <a:rPr lang="ar-DZ" sz="4800" b="1" dirty="0" smtClean="0">
                <a:latin typeface="Traditional Arabic" pitchFamily="18" charset="-78"/>
                <a:cs typeface="Traditional Arabic" pitchFamily="18" charset="-7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14290"/>
            <a:ext cx="8821644" cy="6311054"/>
          </a:xfrm>
        </p:spPr>
        <p:txBody>
          <a:bodyPr>
            <a:noAutofit/>
          </a:bodyPr>
          <a:lstStyle/>
          <a:p>
            <a:pPr algn="ctr" rtl="1">
              <a:buNone/>
            </a:pPr>
            <a:r>
              <a:rPr lang="ar-DZ" sz="4400" b="1" dirty="0" smtClean="0">
                <a:latin typeface="Traditional Arabic" pitchFamily="18" charset="-78"/>
                <a:cs typeface="Traditional Arabic" pitchFamily="18" charset="-78"/>
              </a:rPr>
              <a:t>المقصود </a:t>
            </a:r>
            <a:r>
              <a:rPr lang="ar-DZ" sz="4400" b="1" dirty="0" smtClean="0">
                <a:solidFill>
                  <a:srgbClr val="FF0000"/>
                </a:solidFill>
                <a:latin typeface="Traditional Arabic" pitchFamily="18" charset="-78"/>
                <a:cs typeface="Traditional Arabic" pitchFamily="18" charset="-78"/>
              </a:rPr>
              <a:t>بالإزاحة الزاوية </a:t>
            </a:r>
          </a:p>
          <a:p>
            <a:pPr algn="ctr" rtl="1">
              <a:buNone/>
            </a:pPr>
            <a:r>
              <a:rPr lang="fr-FR" sz="3600" b="1" dirty="0" smtClean="0">
                <a:solidFill>
                  <a:srgbClr val="FF0000"/>
                </a:solidFill>
                <a:latin typeface="Traditional Arabic" pitchFamily="18" charset="-78"/>
                <a:cs typeface="Traditional Arabic" pitchFamily="18" charset="-78"/>
              </a:rPr>
              <a:t>Angular Déplacement</a:t>
            </a:r>
            <a:endParaRPr lang="ar-DZ" sz="3600" b="1" dirty="0" smtClean="0">
              <a:solidFill>
                <a:srgbClr val="FF0000"/>
              </a:solidFill>
              <a:latin typeface="Traditional Arabic" pitchFamily="18" charset="-78"/>
              <a:cs typeface="Traditional Arabic" pitchFamily="18" charset="-78"/>
            </a:endParaRPr>
          </a:p>
          <a:p>
            <a:pPr algn="ctr" rtl="1">
              <a:buNone/>
            </a:pPr>
            <a:r>
              <a:rPr lang="fr-FR" sz="4400" b="1" dirty="0" smtClean="0">
                <a:solidFill>
                  <a:srgbClr val="FF0000"/>
                </a:solidFill>
                <a:latin typeface="Traditional Arabic" pitchFamily="18" charset="-78"/>
                <a:cs typeface="Traditional Arabic" pitchFamily="18" charset="-78"/>
              </a:rPr>
              <a:t> </a:t>
            </a:r>
            <a:r>
              <a:rPr lang="ar-DZ" sz="4400" b="1" dirty="0" smtClean="0">
                <a:solidFill>
                  <a:srgbClr val="FF0000"/>
                </a:solidFill>
                <a:latin typeface="Traditional Arabic" pitchFamily="18" charset="-78"/>
                <a:cs typeface="Traditional Arabic" pitchFamily="18" charset="-78"/>
              </a:rPr>
              <a:t> </a:t>
            </a:r>
            <a:r>
              <a:rPr lang="ar-DZ" sz="4400" b="1" dirty="0" smtClean="0">
                <a:latin typeface="Traditional Arabic" pitchFamily="18" charset="-78"/>
                <a:cs typeface="Traditional Arabic" pitchFamily="18" charset="-78"/>
              </a:rPr>
              <a:t>مقدار الزاوية التي يتحركها الجسم كله من نقطة الأصل إلى الوضع النهائي ، وتقاس الإزاحة بالدرجات فنقول إن الجسم أزيح إزاحة زاوية مقدارها °25، إلا أن هذا النوع من القياس لا يعني الكثير في مجال الحركة الزاوية من الناحية التطبيقية. ويستخدم قياس أطوال الأقواس في حساب هذه الحركة، والعلاقة بين طول القوس بطول نصف قطر الدوران مهمة في حساب الحركة الزاوية.</a:t>
            </a:r>
            <a:endParaRPr lang="fr-FR" sz="4400" b="1" dirty="0">
              <a:latin typeface="Traditional Arabic" pitchFamily="18" charset="-78"/>
              <a:cs typeface="Traditional Arabic" pitchFamily="18"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86842" cy="6429396"/>
          </a:xfrm>
        </p:spPr>
        <p:txBody>
          <a:bodyPr>
            <a:noAutofit/>
          </a:bodyPr>
          <a:lstStyle/>
          <a:p>
            <a:pPr algn="ctr" rtl="1">
              <a:buNone/>
            </a:pPr>
            <a:r>
              <a:rPr lang="ar-DZ" sz="4800" b="1" dirty="0" smtClean="0">
                <a:latin typeface="Traditional Arabic" pitchFamily="18" charset="-78"/>
                <a:cs typeface="Traditional Arabic" pitchFamily="18" charset="-78"/>
              </a:rPr>
              <a:t>ويشير هورخموث إلى أن محور الدوران لا يتغير من حيث الوضع باختلاف نقطة الملاحظة النسبية ، أما باقي نقاط الجسم فإنها ترسم دوائر متداخلة حول المحور. و بشكل عام ترجع أسباب الحركة دائما إلى تتابع الحركة الانتقالية </a:t>
            </a:r>
            <a:r>
              <a:rPr lang="ar-DZ" sz="4800" b="1" dirty="0" err="1" smtClean="0">
                <a:latin typeface="Traditional Arabic" pitchFamily="18" charset="-78"/>
                <a:cs typeface="Traditional Arabic" pitchFamily="18" charset="-78"/>
              </a:rPr>
              <a:t>و</a:t>
            </a:r>
            <a:r>
              <a:rPr lang="ar-DZ" sz="4800" b="1" dirty="0" smtClean="0">
                <a:latin typeface="Traditional Arabic" pitchFamily="18" charset="-78"/>
                <a:cs typeface="Traditional Arabic" pitchFamily="18" charset="-78"/>
              </a:rPr>
              <a:t> حركة الدوران حول المحور.ومعنى ذلك أن الجسم يدور حول المحور ، بينما يتقدم المحور في مسار معين إلى الأمام مثل حركة الغطس .</a:t>
            </a:r>
            <a:endParaRPr lang="fr-FR" sz="4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815" y="188640"/>
            <a:ext cx="8229600" cy="725470"/>
          </a:xfrm>
        </p:spPr>
        <p:txBody>
          <a:bodyPr>
            <a:noAutofit/>
          </a:bodyPr>
          <a:lstStyle/>
          <a:p>
            <a:pPr algn="ctr"/>
            <a:r>
              <a:rPr lang="ar-DZ" sz="4800" b="1" dirty="0" smtClean="0">
                <a:solidFill>
                  <a:srgbClr val="FF0000"/>
                </a:solidFill>
                <a:latin typeface="Traditional Arabic" pitchFamily="18" charset="-78"/>
                <a:cs typeface="Traditional Arabic" pitchFamily="18" charset="-78"/>
              </a:rPr>
              <a:t>متغيرات الحركة الدورانية</a:t>
            </a:r>
            <a:endParaRPr lang="fr-FR" sz="48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79512" y="1124744"/>
            <a:ext cx="8750206" cy="5544616"/>
          </a:xfrm>
        </p:spPr>
        <p:txBody>
          <a:bodyPr>
            <a:noAutofit/>
          </a:bodyPr>
          <a:lstStyle/>
          <a:p>
            <a:pPr algn="ctr" rtl="1">
              <a:buNone/>
            </a:pPr>
            <a:r>
              <a:rPr lang="ar-DZ" sz="4800" b="1" dirty="0" smtClean="0">
                <a:solidFill>
                  <a:srgbClr val="FF0000"/>
                </a:solidFill>
                <a:latin typeface="Traditional Arabic" pitchFamily="18" charset="-78"/>
                <a:cs typeface="Traditional Arabic" pitchFamily="18" charset="-78"/>
              </a:rPr>
              <a:t>الإزاحة الزاوية</a:t>
            </a:r>
          </a:p>
          <a:p>
            <a:pPr algn="r" rtl="1">
              <a:buNone/>
            </a:pPr>
            <a:r>
              <a:rPr lang="ar-DZ" sz="3600" b="1" dirty="0" smtClean="0">
                <a:latin typeface="Traditional Arabic" pitchFamily="18" charset="-78"/>
                <a:cs typeface="Traditional Arabic" pitchFamily="18" charset="-78"/>
              </a:rPr>
              <a:t>    يتكون الجهاز الحركي من مجموعة من الروافع , والتي تتميز بأطراف متماسكة تدور حول محاور المفاصل , وعندما تقع تحت تأثير قوة ، وتسمى الحركة الناتجة في هذه الحالة بالحركة الدورانية أو الزاوية ، وفي محاولة لاستخدام نفس وحدات الحركة الانتقالية للإشارة إلى متغيرات الحركة الدورانية سوف نلاحظ أن هناك بعض الاختلافات ، فعندما يتحرك الجسم أو الطرف في مسار منحني تختلف الإزاحات الخطية لأجزائه ، فالأجزاء الأقرب إلى محور الدوران تزاح لمسافات محدودة جداً بمقارنتها بالأجزاء الأبعد عن المحور.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85728"/>
            <a:ext cx="8784976" cy="6383632"/>
          </a:xfrm>
        </p:spPr>
        <p:txBody>
          <a:bodyPr>
            <a:noAutofit/>
          </a:bodyPr>
          <a:lstStyle/>
          <a:p>
            <a:pPr algn="ctr" rtl="1">
              <a:buNone/>
            </a:pPr>
            <a:r>
              <a:rPr lang="ar-DZ" sz="5400" b="1" dirty="0" smtClean="0">
                <a:solidFill>
                  <a:srgbClr val="FF0000"/>
                </a:solidFill>
                <a:latin typeface="Traditional Arabic" pitchFamily="18" charset="-78"/>
                <a:cs typeface="Traditional Arabic" pitchFamily="18" charset="-78"/>
              </a:rPr>
              <a:t>مثال</a:t>
            </a:r>
            <a:r>
              <a:rPr lang="ar-DZ" sz="5400" b="1" dirty="0" smtClean="0">
                <a:solidFill>
                  <a:srgbClr val="FF0000"/>
                </a:solidFill>
              </a:rPr>
              <a:t>:</a:t>
            </a:r>
          </a:p>
          <a:p>
            <a:pPr algn="ctr" rtl="1">
              <a:buNone/>
            </a:pPr>
            <a:r>
              <a:rPr lang="ar-DZ" sz="4800" b="1" dirty="0" smtClean="0">
                <a:latin typeface="Traditional Arabic" pitchFamily="18" charset="-78"/>
                <a:cs typeface="Traditional Arabic" pitchFamily="18" charset="-78"/>
              </a:rPr>
              <a:t>في حركة الذراع من الوضع الجانبي إلى الوضع الأمامي تتحرك اليد مسافات كبيرة جداً بمقارنتها بالمسافات التي يتحركها المرفق أو أعلى العضد . كما أنه في حالة استخدام مضرب التنس في أي مهارة من مهارات هذه الرياضة يتحرك طرف المضرب أضعاف ما يتحركه المرفق من إزاحة .</a:t>
            </a:r>
          </a:p>
          <a:p>
            <a:pPr algn="ctr"/>
            <a:endParaRPr lang="fr-FR"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76672"/>
            <a:ext cx="8405536" cy="6072230"/>
          </a:xfrm>
        </p:spPr>
        <p:txBody>
          <a:bodyPr>
            <a:noAutofit/>
          </a:bodyPr>
          <a:lstStyle/>
          <a:p>
            <a:pPr marL="0" indent="0" algn="ctr" rtl="1">
              <a:buNone/>
            </a:pPr>
            <a:r>
              <a:rPr lang="ar-DZ" sz="4000" b="1" dirty="0" smtClean="0">
                <a:latin typeface="Traditional Arabic" pitchFamily="18" charset="-78"/>
                <a:cs typeface="Traditional Arabic" pitchFamily="18" charset="-78"/>
              </a:rPr>
              <a:t>و يحتاج تفسير الحركة الدورانية إلى استخدام وحدات دوران ، وهذه الوحدات لها علاقة كبيرة بوحدات قياس الدائرة ، والتي تنطلق من الحقيقة القائلة أن محيط الدائرة  </a:t>
            </a:r>
            <a:r>
              <a:rPr lang="fr-FR" sz="4000" b="1" dirty="0" smtClean="0">
                <a:latin typeface="Traditional Arabic" pitchFamily="18" charset="-78"/>
                <a:cs typeface="Traditional Arabic" pitchFamily="18" charset="-78"/>
              </a:rPr>
              <a:t>(C) </a:t>
            </a:r>
            <a:r>
              <a:rPr lang="ar-DZ" sz="4000" b="1" dirty="0" smtClean="0">
                <a:latin typeface="Traditional Arabic" pitchFamily="18" charset="-78"/>
                <a:cs typeface="Traditional Arabic" pitchFamily="18" charset="-78"/>
              </a:rPr>
              <a:t>يساوي </a:t>
            </a:r>
          </a:p>
          <a:p>
            <a:pPr marL="0" indent="0" algn="ctr" rtl="1">
              <a:buNone/>
            </a:pPr>
            <a:r>
              <a:rPr lang="ar-DZ" sz="4000" b="1" dirty="0" smtClean="0">
                <a:latin typeface="Traditional Arabic" pitchFamily="18" charset="-78"/>
                <a:cs typeface="Traditional Arabic" pitchFamily="18" charset="-78"/>
              </a:rPr>
              <a:t> (2</a:t>
            </a:r>
            <a:r>
              <a:rPr lang="fr-FR" sz="4000" b="1" dirty="0" smtClean="0">
                <a:latin typeface="Traditional Arabic" pitchFamily="18" charset="-78"/>
                <a:cs typeface="Traditional Arabic" pitchFamily="18" charset="-78"/>
              </a:rPr>
              <a:t> x </a:t>
            </a:r>
            <a:r>
              <a:rPr lang="ar-DZ" sz="4000" b="1" dirty="0" smtClean="0">
                <a:latin typeface="Traditional Arabic" pitchFamily="18" charset="-78"/>
                <a:cs typeface="Traditional Arabic" pitchFamily="18" charset="-78"/>
              </a:rPr>
              <a:t>ط</a:t>
            </a:r>
            <a:r>
              <a:rPr lang="fr-FR" sz="4000" b="1" dirty="0" smtClean="0">
                <a:latin typeface="Traditional Arabic" pitchFamily="18" charset="-78"/>
                <a:cs typeface="Traditional Arabic" pitchFamily="18" charset="-78"/>
              </a:rPr>
              <a:t>x </a:t>
            </a:r>
            <a:r>
              <a:rPr lang="ar-DZ" sz="4000" b="1" dirty="0" smtClean="0">
                <a:latin typeface="Traditional Arabic" pitchFamily="18" charset="-78"/>
                <a:cs typeface="Traditional Arabic" pitchFamily="18" charset="-78"/>
              </a:rPr>
              <a:t> نق ) </a:t>
            </a:r>
            <a:r>
              <a:rPr lang="ar-DZ" sz="4000" b="1" dirty="0" smtClean="0">
                <a:solidFill>
                  <a:srgbClr val="FF0000"/>
                </a:solidFill>
                <a:latin typeface="Traditional Arabic" pitchFamily="18" charset="-78"/>
                <a:cs typeface="Traditional Arabic" pitchFamily="18" charset="-78"/>
              </a:rPr>
              <a:t>(</a:t>
            </a:r>
            <a:r>
              <a:rPr lang="fr-FR" sz="4000" b="1" dirty="0" smtClean="0">
                <a:solidFill>
                  <a:srgbClr val="FF0000"/>
                </a:solidFill>
                <a:latin typeface="Traditional Arabic" pitchFamily="18" charset="-78"/>
                <a:cs typeface="Traditional Arabic" pitchFamily="18" charset="-78"/>
              </a:rPr>
              <a:t>2 x </a:t>
            </a:r>
            <a:r>
              <a:rPr lang="el-GR" sz="4000" b="1" dirty="0" smtClean="0">
                <a:solidFill>
                  <a:srgbClr val="FF0000"/>
                </a:solidFill>
                <a:cs typeface="Traditional Arabic" pitchFamily="18" charset="-78"/>
              </a:rPr>
              <a:t>π </a:t>
            </a:r>
            <a:r>
              <a:rPr lang="fr-FR" sz="4000" b="1" dirty="0" smtClean="0">
                <a:solidFill>
                  <a:srgbClr val="FF0000"/>
                </a:solidFill>
                <a:latin typeface="Traditional Arabic" pitchFamily="18" charset="-78"/>
                <a:cs typeface="Traditional Arabic" pitchFamily="18" charset="-78"/>
              </a:rPr>
              <a:t>x r</a:t>
            </a:r>
            <a:r>
              <a:rPr lang="ar-DZ" sz="4000" b="1" dirty="0" smtClean="0">
                <a:solidFill>
                  <a:srgbClr val="FF0000"/>
                </a:solidFill>
                <a:latin typeface="Traditional Arabic" pitchFamily="18" charset="-78"/>
                <a:cs typeface="Traditional Arabic" pitchFamily="18" charset="-78"/>
              </a:rPr>
              <a:t>)</a:t>
            </a:r>
            <a:r>
              <a:rPr lang="fr-FR" sz="4000" b="1" dirty="0" smtClean="0">
                <a:solidFill>
                  <a:srgbClr val="FF0000"/>
                </a:solidFill>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حيث ط </a:t>
            </a:r>
            <a:r>
              <a:rPr lang="el-GR" sz="4000" b="1" dirty="0" smtClean="0">
                <a:solidFill>
                  <a:srgbClr val="FF0000"/>
                </a:solidFill>
                <a:cs typeface="Traditional Arabic" pitchFamily="18" charset="-78"/>
              </a:rPr>
              <a:t>π )</a:t>
            </a:r>
            <a:r>
              <a:rPr lang="el-GR" sz="4000" b="1" dirty="0" smtClean="0">
                <a:cs typeface="Traditional Arabic" pitchFamily="18" charset="-78"/>
              </a:rPr>
              <a:t> </a:t>
            </a:r>
            <a:r>
              <a:rPr lang="ar-DZ" sz="4000" b="1" dirty="0" smtClean="0">
                <a:latin typeface="Traditional Arabic" pitchFamily="18" charset="-78"/>
                <a:cs typeface="Traditional Arabic" pitchFamily="18" charset="-78"/>
              </a:rPr>
              <a:t> </a:t>
            </a:r>
            <a:r>
              <a:rPr lang="ar-DZ" sz="4000" b="1" dirty="0" smtClean="0">
                <a:solidFill>
                  <a:srgbClr val="FF0000"/>
                </a:solidFill>
                <a:latin typeface="Traditional Arabic" pitchFamily="18" charset="-78"/>
                <a:cs typeface="Traditional Arabic" pitchFamily="18" charset="-78"/>
              </a:rPr>
              <a:t>)</a:t>
            </a:r>
            <a:r>
              <a:rPr lang="ar-DZ" sz="4000" b="1" dirty="0" smtClean="0">
                <a:latin typeface="Traditional Arabic" pitchFamily="18" charset="-78"/>
                <a:cs typeface="Traditional Arabic" pitchFamily="18" charset="-78"/>
              </a:rPr>
              <a:t> هي مقدار ثابت قيمته 3,1416</a:t>
            </a:r>
          </a:p>
          <a:p>
            <a:pPr marL="0" indent="0" algn="ctr" rtl="1">
              <a:buNone/>
            </a:pPr>
            <a:r>
              <a:rPr lang="ar-DZ" sz="4000" b="1" dirty="0" smtClean="0">
                <a:latin typeface="Traditional Arabic" pitchFamily="18" charset="-78"/>
                <a:cs typeface="Traditional Arabic" pitchFamily="18" charset="-78"/>
              </a:rPr>
              <a:t>حيث أن (</a:t>
            </a:r>
            <a:r>
              <a:rPr lang="fr-FR" sz="4000" b="1" dirty="0" smtClean="0">
                <a:latin typeface="Traditional Arabic" pitchFamily="18" charset="-78"/>
                <a:cs typeface="Traditional Arabic" pitchFamily="18" charset="-78"/>
              </a:rPr>
              <a:t>r</a:t>
            </a:r>
            <a:r>
              <a:rPr lang="ar-DZ" sz="4000" b="1" dirty="0" smtClean="0">
                <a:latin typeface="Traditional Arabic" pitchFamily="18" charset="-78"/>
                <a:cs typeface="Traditional Arabic" pitchFamily="18" charset="-78"/>
              </a:rPr>
              <a:t>)</a:t>
            </a:r>
            <a:r>
              <a:rPr lang="fr-FR"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هي طول نصف قطر الدائرة .</a:t>
            </a:r>
          </a:p>
          <a:p>
            <a:pPr marL="0" indent="0" algn="ctr" rtl="1">
              <a:buNone/>
            </a:pPr>
            <a:r>
              <a:rPr lang="ar-DZ" sz="4000" b="1" dirty="0" smtClean="0">
                <a:latin typeface="Traditional Arabic" pitchFamily="18" charset="-78"/>
                <a:cs typeface="Traditional Arabic" pitchFamily="18" charset="-78"/>
              </a:rPr>
              <a:t>محيط الدّائرة=2×نصف القطر×</a:t>
            </a:r>
            <a:r>
              <a:rPr lang="el-GR" sz="4000" b="1" dirty="0" smtClean="0">
                <a:cs typeface="Traditional Arabic" pitchFamily="18" charset="-78"/>
              </a:rPr>
              <a:t>π</a:t>
            </a:r>
            <a:br>
              <a:rPr lang="el-GR" sz="4000" b="1" dirty="0" smtClean="0">
                <a:cs typeface="Traditional Arabic" pitchFamily="18" charset="-78"/>
              </a:rPr>
            </a:br>
            <a:r>
              <a:rPr lang="ar-DZ" sz="4000" b="1" dirty="0" smtClean="0">
                <a:latin typeface="Traditional Arabic" pitchFamily="18" charset="-78"/>
                <a:cs typeface="Traditional Arabic" pitchFamily="18" charset="-78"/>
              </a:rPr>
              <a:t> أو محيط الدّائرة=القطر×</a:t>
            </a:r>
            <a:r>
              <a:rPr lang="el-GR" sz="4000" b="1" dirty="0" smtClean="0">
                <a:cs typeface="Traditional Arabic" pitchFamily="18" charset="-78"/>
              </a:rPr>
              <a:t>π</a:t>
            </a:r>
            <a:br>
              <a:rPr lang="el-GR" sz="4000" b="1" dirty="0" smtClean="0">
                <a:cs typeface="Traditional Arabic" pitchFamily="18" charset="-78"/>
              </a:rPr>
            </a:br>
            <a:endParaRPr lang="fr-FR" sz="4000" b="1" dirty="0">
              <a:latin typeface="Traditional Arabic" pitchFamily="18" charset="-78"/>
              <a:cs typeface="Traditional Arabic" pitchFamily="18"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12047"/>
            <a:ext cx="8928992" cy="1400530"/>
          </a:xfrm>
        </p:spPr>
        <p:txBody>
          <a:bodyPr>
            <a:normAutofit/>
          </a:bodyPr>
          <a:lstStyle/>
          <a:p>
            <a:pPr algn="ctr"/>
            <a:r>
              <a:rPr lang="ar-DZ" b="1" dirty="0" smtClean="0">
                <a:latin typeface="Traditional Arabic" pitchFamily="18" charset="-78"/>
                <a:cs typeface="Traditional Arabic" pitchFamily="18" charset="-78"/>
              </a:rPr>
              <a:t>الطريقة المعتمدة رياضيا في حساب مقادير الحركات الدورانية</a:t>
            </a:r>
            <a:endParaRPr lang="fr-FR" dirty="0">
              <a:latin typeface="Traditional Arabic" pitchFamily="18" charset="-78"/>
              <a:cs typeface="Traditional Arabic" pitchFamily="18" charset="-78"/>
            </a:endParaRPr>
          </a:p>
        </p:txBody>
      </p:sp>
      <p:pic>
        <p:nvPicPr>
          <p:cNvPr id="5122" name="Picture 2"/>
          <p:cNvPicPr>
            <a:picLocks noGrp="1" noChangeAspect="1" noChangeArrowheads="1"/>
          </p:cNvPicPr>
          <p:nvPr>
            <p:ph idx="1"/>
          </p:nvPr>
        </p:nvPicPr>
        <p:blipFill>
          <a:blip r:embed="rId2"/>
          <a:srcRect/>
          <a:stretch>
            <a:fillRect/>
          </a:stretch>
        </p:blipFill>
        <p:spPr bwMode="auto">
          <a:xfrm>
            <a:off x="107504" y="1484784"/>
            <a:ext cx="8424936" cy="482453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14290"/>
            <a:ext cx="8928992" cy="6286544"/>
          </a:xfrm>
        </p:spPr>
        <p:txBody>
          <a:bodyPr>
            <a:normAutofit/>
          </a:bodyPr>
          <a:lstStyle/>
          <a:p>
            <a:pPr algn="ctr" rtl="1">
              <a:buNone/>
            </a:pPr>
            <a:r>
              <a:rPr lang="ar-DZ" sz="3600" b="1" dirty="0">
                <a:latin typeface="Traditional Arabic" pitchFamily="18" charset="-78"/>
                <a:cs typeface="Traditional Arabic" pitchFamily="18" charset="-78"/>
              </a:rPr>
              <a:t>و حتى نبقى في إطار دراستنا للحركات من الناحية البيوميكانيكية فإن "الحركة في المفهوم الميكانيكي هي أن </a:t>
            </a:r>
            <a:r>
              <a:rPr lang="ar-DZ" sz="3600" b="1" dirty="0">
                <a:solidFill>
                  <a:srgbClr val="FF0000"/>
                </a:solidFill>
                <a:latin typeface="Traditional Arabic" pitchFamily="18" charset="-78"/>
                <a:cs typeface="Traditional Arabic" pitchFamily="18" charset="-78"/>
              </a:rPr>
              <a:t>يغير الجسم </a:t>
            </a:r>
            <a:r>
              <a:rPr lang="ar-DZ" sz="3600" b="1" dirty="0" smtClean="0">
                <a:solidFill>
                  <a:srgbClr val="FF0000"/>
                </a:solidFill>
                <a:latin typeface="Traditional Arabic" pitchFamily="18" charset="-78"/>
                <a:cs typeface="Traditional Arabic" pitchFamily="18" charset="-78"/>
              </a:rPr>
              <a:t>مكانه في </a:t>
            </a:r>
            <a:r>
              <a:rPr lang="ar-DZ" sz="3600" b="1" dirty="0">
                <a:solidFill>
                  <a:srgbClr val="FF0000"/>
                </a:solidFill>
                <a:latin typeface="Traditional Arabic" pitchFamily="18" charset="-78"/>
                <a:cs typeface="Traditional Arabic" pitchFamily="18" charset="-78"/>
              </a:rPr>
              <a:t>مساره </a:t>
            </a:r>
            <a:r>
              <a:rPr lang="ar-DZ" sz="3600" b="1" dirty="0" smtClean="0">
                <a:solidFill>
                  <a:srgbClr val="FF0000"/>
                </a:solidFill>
                <a:latin typeface="Traditional Arabic" pitchFamily="18" charset="-78"/>
                <a:cs typeface="Traditional Arabic" pitchFamily="18" charset="-78"/>
              </a:rPr>
              <a:t>الزمني.</a:t>
            </a:r>
          </a:p>
          <a:p>
            <a:pPr algn="ctr" rtl="1">
              <a:buNone/>
            </a:pPr>
            <a:r>
              <a:rPr lang="fr-FR" sz="3600" b="1" dirty="0" smtClean="0">
                <a:latin typeface="Traditional Arabic" pitchFamily="18" charset="-78"/>
                <a:cs typeface="Traditional Arabic" pitchFamily="18" charset="-78"/>
              </a:rPr>
              <a:t>(T.Blancon</a:t>
            </a:r>
            <a:r>
              <a:rPr lang="fr-FR" sz="3600" b="1" dirty="0">
                <a:latin typeface="Traditional Arabic" pitchFamily="18" charset="-78"/>
                <a:cs typeface="Traditional Arabic" pitchFamily="18" charset="-78"/>
              </a:rPr>
              <a:t>, 2006, p. 60</a:t>
            </a:r>
            <a:r>
              <a:rPr lang="fr-FR" sz="3600" b="1" dirty="0" smtClean="0">
                <a:latin typeface="Traditional Arabic" pitchFamily="18" charset="-78"/>
                <a:cs typeface="Traditional Arabic" pitchFamily="18" charset="-78"/>
              </a:rPr>
              <a:t>)</a:t>
            </a:r>
            <a:endParaRPr lang="ar-DZ" sz="3600" b="1" dirty="0" smtClean="0">
              <a:latin typeface="Traditional Arabic" pitchFamily="18" charset="-78"/>
              <a:cs typeface="Traditional Arabic" pitchFamily="18" charset="-78"/>
            </a:endParaRPr>
          </a:p>
          <a:p>
            <a:pPr algn="ctr" rtl="1">
              <a:buNone/>
            </a:pPr>
            <a:r>
              <a:rPr lang="ar-DZ" sz="3600" b="1" dirty="0">
                <a:latin typeface="Traditional Arabic" pitchFamily="18" charset="-78"/>
                <a:cs typeface="Traditional Arabic" pitchFamily="18" charset="-78"/>
              </a:rPr>
              <a:t>فالحركة تحدث </a:t>
            </a:r>
            <a:r>
              <a:rPr lang="ar-DZ" sz="3600" b="1" dirty="0" smtClean="0">
                <a:latin typeface="Traditional Arabic" pitchFamily="18" charset="-78"/>
                <a:cs typeface="Traditional Arabic" pitchFamily="18" charset="-78"/>
              </a:rPr>
              <a:t>إما </a:t>
            </a:r>
            <a:r>
              <a:rPr lang="ar-DZ" sz="3600" b="1" dirty="0">
                <a:latin typeface="Traditional Arabic" pitchFamily="18" charset="-78"/>
                <a:cs typeface="Traditional Arabic" pitchFamily="18" charset="-78"/>
              </a:rPr>
              <a:t>بتأثير جسم على جسم أخر أي قوة خارجية أو تكون داخل الجسم </a:t>
            </a:r>
            <a:r>
              <a:rPr lang="ar-DZ" sz="3600" b="1" dirty="0" smtClean="0">
                <a:latin typeface="Traditional Arabic" pitchFamily="18" charset="-78"/>
                <a:cs typeface="Traditional Arabic" pitchFamily="18" charset="-78"/>
              </a:rPr>
              <a:t>( </a:t>
            </a:r>
            <a:r>
              <a:rPr lang="ar-DZ" sz="3600" b="1" dirty="0">
                <a:latin typeface="Traditional Arabic" pitchFamily="18" charset="-78"/>
                <a:cs typeface="Traditional Arabic" pitchFamily="18" charset="-78"/>
              </a:rPr>
              <a:t>ذاتية </a:t>
            </a:r>
            <a:r>
              <a:rPr lang="ar-DZ" sz="3600" b="1" dirty="0" smtClean="0">
                <a:latin typeface="Traditional Arabic" pitchFamily="18" charset="-78"/>
                <a:cs typeface="Traditional Arabic" pitchFamily="18" charset="-78"/>
              </a:rPr>
              <a:t>) </a:t>
            </a:r>
            <a:r>
              <a:rPr lang="ar-DZ" sz="3600" b="1" dirty="0">
                <a:latin typeface="Traditional Arabic" pitchFamily="18" charset="-78"/>
                <a:cs typeface="Traditional Arabic" pitchFamily="18" charset="-78"/>
              </a:rPr>
              <a:t>بتأثير قوة العضلات</a:t>
            </a:r>
            <a:r>
              <a:rPr lang="ar-DZ" sz="3600" b="1" dirty="0" smtClean="0">
                <a:latin typeface="Traditional Arabic" pitchFamily="18" charset="-78"/>
                <a:cs typeface="Traditional Arabic" pitchFamily="18" charset="-78"/>
              </a:rPr>
              <a:t>.</a:t>
            </a:r>
          </a:p>
          <a:p>
            <a:pPr algn="ctr" rtl="1">
              <a:buNone/>
            </a:pPr>
            <a:r>
              <a:rPr lang="ar-DZ" sz="3600" b="1" dirty="0" smtClean="0">
                <a:latin typeface="Traditional Arabic" pitchFamily="18" charset="-78"/>
                <a:cs typeface="Traditional Arabic" pitchFamily="18" charset="-78"/>
              </a:rPr>
              <a:t> والحركة المقصودة </a:t>
            </a:r>
            <a:r>
              <a:rPr lang="ar-DZ" sz="3600" b="1" dirty="0">
                <a:latin typeface="Traditional Arabic" pitchFamily="18" charset="-78"/>
                <a:cs typeface="Traditional Arabic" pitchFamily="18" charset="-78"/>
              </a:rPr>
              <a:t>في مجال التربية الحركية هي </a:t>
            </a:r>
            <a:r>
              <a:rPr lang="ar-DZ" sz="3600" b="1" dirty="0">
                <a:solidFill>
                  <a:srgbClr val="FF0000"/>
                </a:solidFill>
                <a:latin typeface="Traditional Arabic" pitchFamily="18" charset="-78"/>
                <a:cs typeface="Traditional Arabic" pitchFamily="18" charset="-78"/>
              </a:rPr>
              <a:t>الحركة الهادفة </a:t>
            </a:r>
            <a:r>
              <a:rPr lang="ar-DZ" sz="3600" b="1" dirty="0">
                <a:latin typeface="Traditional Arabic" pitchFamily="18" charset="-78"/>
                <a:cs typeface="Traditional Arabic" pitchFamily="18" charset="-78"/>
              </a:rPr>
              <a:t>التي تؤدي إلى النشاط الملحوظ للعضلات الهيكلية أي </a:t>
            </a:r>
            <a:r>
              <a:rPr lang="ar-DZ" sz="3600" b="1" dirty="0">
                <a:solidFill>
                  <a:srgbClr val="FF0000"/>
                </a:solidFill>
                <a:latin typeface="Traditional Arabic" pitchFamily="18" charset="-78"/>
                <a:cs typeface="Traditional Arabic" pitchFamily="18" charset="-78"/>
              </a:rPr>
              <a:t>الحركة الإرادية</a:t>
            </a:r>
            <a:r>
              <a:rPr lang="ar-DZ" sz="3600" b="1" dirty="0">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وتكون الحركة </a:t>
            </a:r>
            <a:r>
              <a:rPr lang="ar-DZ" sz="3600" b="1" dirty="0">
                <a:latin typeface="Traditional Arabic" pitchFamily="18" charset="-78"/>
                <a:cs typeface="Traditional Arabic" pitchFamily="18" charset="-78"/>
              </a:rPr>
              <a:t>بأشكال متعددة </a:t>
            </a:r>
            <a:r>
              <a:rPr lang="ar-DZ" sz="3600" b="1" dirty="0" smtClean="0">
                <a:latin typeface="Traditional Arabic" pitchFamily="18" charset="-78"/>
                <a:cs typeface="Traditional Arabic" pitchFamily="18" charset="-78"/>
              </a:rPr>
              <a:t>( دورانية </a:t>
            </a:r>
            <a:r>
              <a:rPr lang="ar-DZ" sz="3600" b="1" dirty="0">
                <a:latin typeface="Traditional Arabic" pitchFamily="18" charset="-78"/>
                <a:cs typeface="Traditional Arabic" pitchFamily="18" charset="-78"/>
              </a:rPr>
              <a:t>، انتقالية ، منتظمة وغير منتظمة ذات مرجحات أو بدون </a:t>
            </a:r>
            <a:r>
              <a:rPr lang="ar-DZ" sz="3600" b="1" dirty="0" smtClean="0">
                <a:latin typeface="Traditional Arabic" pitchFamily="18" charset="-78"/>
                <a:cs typeface="Traditional Arabic" pitchFamily="18" charset="-78"/>
              </a:rPr>
              <a:t>توقفات).</a:t>
            </a:r>
            <a:endParaRPr lang="fr-FR" sz="36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552728"/>
          </a:xfrm>
        </p:spPr>
        <p:txBody>
          <a:bodyPr>
            <a:noAutofit/>
          </a:bodyPr>
          <a:lstStyle/>
          <a:p>
            <a:pPr algn="r" rtl="1">
              <a:buNone/>
            </a:pPr>
            <a:r>
              <a:rPr lang="ar-DZ" sz="4400" b="1" dirty="0" smtClean="0">
                <a:latin typeface="Traditional Arabic" pitchFamily="18" charset="-78"/>
                <a:cs typeface="Traditional Arabic" pitchFamily="18" charset="-78"/>
              </a:rPr>
              <a:t>وهناك ثلاثة وحدات تتداخل لحساب الإزاحة الزاوية هي : </a:t>
            </a:r>
          </a:p>
          <a:p>
            <a:pPr algn="ctr" rtl="1">
              <a:buNone/>
            </a:pPr>
            <a:r>
              <a:rPr lang="ar-DZ" sz="4400" b="1" dirty="0" smtClean="0">
                <a:solidFill>
                  <a:srgbClr val="FF0000"/>
                </a:solidFill>
                <a:latin typeface="Traditional Arabic" pitchFamily="18" charset="-78"/>
                <a:cs typeface="Traditional Arabic" pitchFamily="18" charset="-78"/>
              </a:rPr>
              <a:t> الدرجة</a:t>
            </a:r>
            <a:r>
              <a:rPr lang="ar-DZ" sz="4400" b="1" dirty="0" smtClean="0">
                <a:latin typeface="Traditional Arabic" pitchFamily="18" charset="-78"/>
                <a:cs typeface="Traditional Arabic" pitchFamily="18" charset="-78"/>
              </a:rPr>
              <a:t> ، </a:t>
            </a:r>
            <a:r>
              <a:rPr lang="ar-DZ" sz="4400" b="1" dirty="0" smtClean="0">
                <a:solidFill>
                  <a:srgbClr val="FF0000"/>
                </a:solidFill>
                <a:latin typeface="Traditional Arabic" pitchFamily="18" charset="-78"/>
                <a:cs typeface="Traditional Arabic" pitchFamily="18" charset="-78"/>
              </a:rPr>
              <a:t>اللفة أو الدورة </a:t>
            </a:r>
            <a:r>
              <a:rPr lang="ar-DZ" sz="4400" b="1" dirty="0" err="1" smtClean="0">
                <a:latin typeface="Traditional Arabic" pitchFamily="18" charset="-78"/>
                <a:cs typeface="Traditional Arabic" pitchFamily="18" charset="-78"/>
              </a:rPr>
              <a:t>و</a:t>
            </a:r>
            <a:r>
              <a:rPr lang="ar-DZ" sz="4400" b="1" dirty="0" smtClean="0">
                <a:latin typeface="Traditional Arabic" pitchFamily="18" charset="-78"/>
                <a:cs typeface="Traditional Arabic" pitchFamily="18" charset="-78"/>
              </a:rPr>
              <a:t> </a:t>
            </a:r>
            <a:r>
              <a:rPr lang="ar-DZ" sz="4400" b="1" dirty="0" smtClean="0">
                <a:solidFill>
                  <a:srgbClr val="FF0000"/>
                </a:solidFill>
                <a:latin typeface="Traditional Arabic" pitchFamily="18" charset="-78"/>
                <a:cs typeface="Traditional Arabic" pitchFamily="18" charset="-78"/>
              </a:rPr>
              <a:t>نصف القطر </a:t>
            </a:r>
            <a:r>
              <a:rPr lang="ar-DZ" sz="4400" b="1" dirty="0" smtClean="0">
                <a:latin typeface="Traditional Arabic" pitchFamily="18" charset="-78"/>
                <a:cs typeface="Traditional Arabic" pitchFamily="18" charset="-78"/>
              </a:rPr>
              <a:t>. </a:t>
            </a:r>
          </a:p>
          <a:p>
            <a:pPr algn="r" rtl="1">
              <a:buNone/>
            </a:pPr>
            <a:r>
              <a:rPr lang="ar-DZ" sz="4400" b="1" dirty="0" smtClean="0">
                <a:latin typeface="Traditional Arabic" pitchFamily="18" charset="-78"/>
                <a:cs typeface="Traditional Arabic" pitchFamily="18" charset="-78"/>
              </a:rPr>
              <a:t>فالوحدة النصف قطرية تعادل 57.3 درجة بالتقدير الستيني ، واللفة الكاملة أو الدورة الكاملة يمكن تحديدها أو التعرف عليها من خلال نماذج توضح ذلك، كأن نقول أن لاعب الغطس أدى دورة ونصف هوائية مكورة أو دورتين ونصف منحنية وبالتالي فالدورة أو اللفة الكاملة تعادل 360 درجة بالتقدير الستيني ، أو 2 ط زاوية نصف قطرية.</a:t>
            </a:r>
            <a:endParaRPr lang="fr-FR" sz="4400" b="1" dirty="0">
              <a:latin typeface="Traditional Arabic" pitchFamily="18" charset="-78"/>
              <a:cs typeface="Traditional Arabic" pitchFamily="18"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919" y="188640"/>
            <a:ext cx="8229600" cy="714380"/>
          </a:xfrm>
        </p:spPr>
        <p:txBody>
          <a:bodyPr>
            <a:noAutofit/>
          </a:bodyPr>
          <a:lstStyle/>
          <a:p>
            <a:pPr algn="ctr"/>
            <a:r>
              <a:rPr lang="ar-DZ" sz="5400" b="1" dirty="0" smtClean="0">
                <a:solidFill>
                  <a:srgbClr val="FF0000"/>
                </a:solidFill>
                <a:latin typeface="Traditional Arabic" pitchFamily="18" charset="-78"/>
                <a:cs typeface="Traditional Arabic" pitchFamily="18" charset="-78"/>
              </a:rPr>
              <a:t>السرعة الزاوية</a:t>
            </a:r>
            <a:endParaRPr lang="fr-FR" sz="54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214282" y="1071546"/>
            <a:ext cx="8786874" cy="5429288"/>
          </a:xfrm>
        </p:spPr>
        <p:txBody>
          <a:bodyPr>
            <a:normAutofit/>
          </a:bodyPr>
          <a:lstStyle/>
          <a:p>
            <a:pPr algn="r" rtl="1">
              <a:buNone/>
            </a:pPr>
            <a:r>
              <a:rPr lang="ar-DZ" sz="3200" b="1" dirty="0" smtClean="0">
                <a:latin typeface="Traditional Arabic" pitchFamily="18" charset="-78"/>
                <a:cs typeface="Traditional Arabic" pitchFamily="18" charset="-78"/>
              </a:rPr>
              <a:t>   يسمى معدل الإزاحة الزاوية أو الدورانية بالسرعة الزاوية أو الدورانية ويرمز له بالرمز (</a:t>
            </a:r>
            <a:r>
              <a:rPr lang="el-GR" sz="3200" b="1" dirty="0" smtClean="0">
                <a:cs typeface="Traditional Arabic" pitchFamily="18" charset="-78"/>
              </a:rPr>
              <a:t>ω </a:t>
            </a:r>
            <a:r>
              <a:rPr lang="ar-DZ" sz="3200" b="1" dirty="0" smtClean="0">
                <a:latin typeface="Traditional Arabic" pitchFamily="18" charset="-78"/>
                <a:cs typeface="Traditional Arabic" pitchFamily="18" charset="-78"/>
              </a:rPr>
              <a:t>)</a:t>
            </a:r>
            <a:r>
              <a:rPr lang="el-GR" sz="3200" b="1" dirty="0" smtClean="0">
                <a:cs typeface="Traditional Arabic" pitchFamily="18" charset="-78"/>
              </a:rPr>
              <a:t>،</a:t>
            </a:r>
            <a:r>
              <a:rPr lang="ar-DZ" sz="3200" b="1" dirty="0" smtClean="0">
                <a:latin typeface="Traditional Arabic" pitchFamily="18" charset="-78"/>
                <a:cs typeface="Traditional Arabic" pitchFamily="18" charset="-78"/>
              </a:rPr>
              <a:t>والسرعة الزاوية هي مقدار الزاوية التي يتحركها نصف القطر مقسوماً على الزمن المستغرق، .وتستخدم وحدات ( درجة / </a:t>
            </a:r>
            <a:r>
              <a:rPr lang="ar-DZ" sz="3200" b="1" dirty="0" err="1" smtClean="0">
                <a:latin typeface="Traditional Arabic" pitchFamily="18" charset="-78"/>
                <a:cs typeface="Traditional Arabic" pitchFamily="18" charset="-78"/>
              </a:rPr>
              <a:t>ثا</a:t>
            </a:r>
            <a:r>
              <a:rPr lang="ar-DZ" sz="3200" b="1" dirty="0" smtClean="0">
                <a:latin typeface="Traditional Arabic" pitchFamily="18" charset="-78"/>
                <a:cs typeface="Traditional Arabic" pitchFamily="18" charset="-78"/>
              </a:rPr>
              <a:t> ) لتمييز السرعة الزاوية , أو وحدات( الدرجة النصف قطرية / </a:t>
            </a:r>
            <a:r>
              <a:rPr lang="ar-DZ" sz="3200" b="1" dirty="0" err="1" smtClean="0">
                <a:latin typeface="Traditional Arabic" pitchFamily="18" charset="-78"/>
                <a:cs typeface="Traditional Arabic" pitchFamily="18" charset="-78"/>
              </a:rPr>
              <a:t>ثا</a:t>
            </a:r>
            <a:r>
              <a:rPr lang="ar-DZ" sz="3200" b="1" dirty="0" smtClean="0">
                <a:latin typeface="Traditional Arabic" pitchFamily="18" charset="-78"/>
                <a:cs typeface="Traditional Arabic" pitchFamily="18" charset="-78"/>
              </a:rPr>
              <a:t>) . والتي تتأثر مقاديرها بالعوامل التالية : </a:t>
            </a:r>
            <a:r>
              <a:rPr lang="ar-DZ" sz="3200" b="1" dirty="0" smtClean="0">
                <a:solidFill>
                  <a:srgbClr val="FF0000"/>
                </a:solidFill>
                <a:latin typeface="Traditional Arabic" pitchFamily="18" charset="-78"/>
                <a:cs typeface="Traditional Arabic" pitchFamily="18" charset="-78"/>
              </a:rPr>
              <a:t>مقدار القوة</a:t>
            </a:r>
            <a:r>
              <a:rPr lang="ar-DZ" sz="3200" b="1" dirty="0" smtClean="0">
                <a:latin typeface="Traditional Arabic" pitchFamily="18" charset="-78"/>
                <a:cs typeface="Traditional Arabic" pitchFamily="18" charset="-78"/>
              </a:rPr>
              <a:t>، </a:t>
            </a:r>
            <a:r>
              <a:rPr lang="ar-DZ" sz="3200" b="1" dirty="0" smtClean="0">
                <a:solidFill>
                  <a:srgbClr val="FF0000"/>
                </a:solidFill>
                <a:latin typeface="Traditional Arabic" pitchFamily="18" charset="-78"/>
                <a:cs typeface="Traditional Arabic" pitchFamily="18" charset="-78"/>
              </a:rPr>
              <a:t>اتجاه القوة</a:t>
            </a:r>
            <a:r>
              <a:rPr lang="ar-DZ" sz="3200" b="1" dirty="0" smtClean="0">
                <a:latin typeface="Traditional Arabic" pitchFamily="18" charset="-78"/>
                <a:cs typeface="Traditional Arabic" pitchFamily="18" charset="-78"/>
              </a:rPr>
              <a:t>، </a:t>
            </a:r>
            <a:r>
              <a:rPr lang="ar-DZ" sz="3200" b="1" dirty="0" smtClean="0">
                <a:solidFill>
                  <a:srgbClr val="FF0000"/>
                </a:solidFill>
                <a:latin typeface="Traditional Arabic" pitchFamily="18" charset="-78"/>
                <a:cs typeface="Traditional Arabic" pitchFamily="18" charset="-78"/>
              </a:rPr>
              <a:t>ذراع القوة</a:t>
            </a:r>
            <a:r>
              <a:rPr lang="ar-DZ" sz="3200" b="1" dirty="0" smtClean="0">
                <a:latin typeface="Traditional Arabic" pitchFamily="18" charset="-78"/>
                <a:cs typeface="Traditional Arabic" pitchFamily="18" charset="-78"/>
              </a:rPr>
              <a:t>.</a:t>
            </a:r>
          </a:p>
          <a:p>
            <a:pPr algn="r" rtl="1">
              <a:buNone/>
            </a:pPr>
            <a:r>
              <a:rPr lang="ar-DZ" sz="3200" b="1" dirty="0" smtClean="0">
                <a:latin typeface="Traditional Arabic" pitchFamily="18" charset="-78"/>
                <a:cs typeface="Traditional Arabic" pitchFamily="18" charset="-78"/>
              </a:rPr>
              <a:t>   إن ذراع القوة هو المسافة العمودية بين محور الدوران وأي نقطة تأثير قوة، حيث أن التغير في السرعة الزاوية المتجهة يعتمد على ذراع القوة إضافة إلى مقدار هذه القوة والذي يصطلح عليه بالعزم </a:t>
            </a:r>
            <a:r>
              <a:rPr lang="fr-FR" sz="3200" b="1" dirty="0" smtClean="0">
                <a:latin typeface="Traditional Arabic" pitchFamily="18" charset="-78"/>
                <a:cs typeface="Traditional Arabic" pitchFamily="18" charset="-78"/>
              </a:rPr>
              <a:t>Le Moment ) . </a:t>
            </a:r>
            <a:r>
              <a:rPr lang="ar-DZ" sz="3200" b="1" dirty="0" smtClean="0">
                <a:latin typeface="Traditional Arabic" pitchFamily="18" charset="-78"/>
                <a:cs typeface="Traditional Arabic" pitchFamily="18" charset="-78"/>
              </a:rPr>
              <a:t>) و الذي يعرف بأنه مقياس لمقدرة القوة على إحداث الدوران والذي يمكن حسابه رياضيا من ضرب القوة في طول ذراعها.</a:t>
            </a:r>
          </a:p>
          <a:p>
            <a:pPr algn="r" rtl="1"/>
            <a:endParaRPr lang="ar-DZ" sz="3200" b="1" dirty="0" smtClean="0">
              <a:latin typeface="Traditional Arabic" pitchFamily="18" charset="-78"/>
              <a:cs typeface="Traditional Arabic" pitchFamily="18" charset="-78"/>
            </a:endParaRPr>
          </a:p>
          <a:p>
            <a:pPr algn="r" rtl="1"/>
            <a:endParaRPr lang="fr-FR" sz="3200" b="1" dirty="0">
              <a:latin typeface="Traditional Arabic" pitchFamily="18" charset="-78"/>
              <a:cs typeface="Traditional Arabic"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t>Mf</a:t>
            </a:r>
            <a:r>
              <a:rPr lang="fr-FR" b="1" dirty="0" smtClean="0"/>
              <a:t> = F ×rn/°</a:t>
            </a:r>
            <a:r>
              <a:rPr lang="fr-FR" dirty="0" smtClean="0"/>
              <a:t/>
            </a:r>
            <a:br>
              <a:rPr lang="fr-FR" dirty="0" smtClean="0"/>
            </a:b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857224" y="1571612"/>
            <a:ext cx="7429551" cy="3643338"/>
          </a:xfrm>
          <a:prstGeom prst="rect">
            <a:avLst/>
          </a:prstGeom>
          <a:noFill/>
          <a:ln w="9525">
            <a:noFill/>
            <a:miter lim="800000"/>
            <a:headEnd/>
            <a:tailEnd/>
          </a:ln>
          <a:effectLst/>
        </p:spPr>
      </p:pic>
      <p:sp>
        <p:nvSpPr>
          <p:cNvPr id="5" name="Rectangle 4"/>
          <p:cNvSpPr/>
          <p:nvPr/>
        </p:nvSpPr>
        <p:spPr>
          <a:xfrm>
            <a:off x="1071538" y="5715016"/>
            <a:ext cx="7249100" cy="707886"/>
          </a:xfrm>
          <a:prstGeom prst="rect">
            <a:avLst/>
          </a:prstGeom>
        </p:spPr>
        <p:txBody>
          <a:bodyPr wrap="none">
            <a:spAutoFit/>
          </a:bodyPr>
          <a:lstStyle/>
          <a:p>
            <a:pPr algn="ctr"/>
            <a:r>
              <a:rPr lang="ar-DZ" sz="4000" b="1" dirty="0" smtClean="0">
                <a:latin typeface="Traditional Arabic" pitchFamily="18" charset="-78"/>
                <a:cs typeface="Traditional Arabic" pitchFamily="18" charset="-78"/>
              </a:rPr>
              <a:t>العلاقة بين مقادير ذراع القوة في الحركات الدورانية</a:t>
            </a:r>
            <a:endParaRPr lang="fr-FR" sz="4000" dirty="0">
              <a:latin typeface="Traditional Arabic" pitchFamily="18" charset="-78"/>
              <a:cs typeface="Traditional Arabic" pitchFamily="18"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643998" cy="6286544"/>
          </a:xfrm>
        </p:spPr>
        <p:txBody>
          <a:bodyPr>
            <a:normAutofit/>
          </a:bodyPr>
          <a:lstStyle/>
          <a:p>
            <a:pPr algn="r" rtl="1">
              <a:buNone/>
            </a:pPr>
            <a:r>
              <a:rPr lang="ar-DZ" sz="2800" b="1" dirty="0" smtClean="0">
                <a:latin typeface="Traditional Arabic" pitchFamily="18" charset="-78"/>
                <a:cs typeface="Traditional Arabic" pitchFamily="18" charset="-78"/>
              </a:rPr>
              <a:t>إذا فرضنا أن لاعب الهوكي يحرك المضرب </a:t>
            </a:r>
            <a:r>
              <a:rPr lang="ar-DZ" sz="2800" b="1" dirty="0" err="1" smtClean="0">
                <a:latin typeface="Traditional Arabic" pitchFamily="18" charset="-78"/>
                <a:cs typeface="Traditional Arabic" pitchFamily="18" charset="-78"/>
              </a:rPr>
              <a:t>دورانياً</a:t>
            </a:r>
            <a:r>
              <a:rPr lang="ar-DZ" sz="2800" b="1" dirty="0" smtClean="0">
                <a:latin typeface="Traditional Arabic" pitchFamily="18" charset="-78"/>
                <a:cs typeface="Traditional Arabic" pitchFamily="18" charset="-78"/>
              </a:rPr>
              <a:t> لإزاحة مقدارها ( 140 درجة ) في زمن قدره ( 0,1 </a:t>
            </a:r>
            <a:r>
              <a:rPr lang="ar-DZ" sz="2800" b="1" dirty="0" err="1" smtClean="0">
                <a:latin typeface="Traditional Arabic" pitchFamily="18" charset="-78"/>
                <a:cs typeface="Traditional Arabic" pitchFamily="18" charset="-78"/>
              </a:rPr>
              <a:t>ث</a:t>
            </a:r>
            <a:r>
              <a:rPr lang="ar-DZ" sz="2800" b="1" dirty="0" smtClean="0">
                <a:latin typeface="Traditional Arabic" pitchFamily="18" charset="-78"/>
                <a:cs typeface="Traditional Arabic" pitchFamily="18" charset="-78"/>
              </a:rPr>
              <a:t>) فإن متوسط السرعة الزاوية في هذه الحالة يكون ( 1400 درجة / </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 أو ( 3.88 دورة / </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أو ( 24.43 زاوية نصف قطرية / </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 </a:t>
            </a:r>
            <a:r>
              <a:rPr lang="ar-DZ" sz="2800" b="1" dirty="0" err="1" smtClean="0">
                <a:latin typeface="Traditional Arabic" pitchFamily="18" charset="-78"/>
                <a:cs typeface="Traditional Arabic" pitchFamily="18" charset="-78"/>
              </a:rPr>
              <a:t>و</a:t>
            </a:r>
            <a:r>
              <a:rPr lang="ar-DZ" sz="2800" b="1" dirty="0" smtClean="0">
                <a:latin typeface="Traditional Arabic" pitchFamily="18" charset="-78"/>
                <a:cs typeface="Traditional Arabic" pitchFamily="18" charset="-78"/>
              </a:rPr>
              <a:t> السرعة في هذه الحالة تسمى بالسرعة المتوسطة , حيث أظهرت التحليلات التي استخدمت التحليل المرئي أن سرعة المضرب خلال لحظات الأداء المتناهية في الصغر متفاوتة</a:t>
            </a:r>
          </a:p>
          <a:p>
            <a:pPr algn="r" rtl="1">
              <a:buNone/>
            </a:pPr>
            <a:r>
              <a:rPr lang="ar-DZ" sz="4400" b="1" dirty="0" smtClean="0">
                <a:solidFill>
                  <a:srgbClr val="FF0000"/>
                </a:solidFill>
                <a:latin typeface="Traditional Arabic" pitchFamily="18" charset="-78"/>
                <a:cs typeface="Traditional Arabic" pitchFamily="18" charset="-78"/>
              </a:rPr>
              <a:t>مثال: </a:t>
            </a:r>
            <a:r>
              <a:rPr lang="ar-DZ" sz="2800" b="1" dirty="0" smtClean="0">
                <a:latin typeface="Traditional Arabic" pitchFamily="18" charset="-78"/>
                <a:cs typeface="Traditional Arabic" pitchFamily="18" charset="-78"/>
              </a:rPr>
              <a:t>لاعب كرة قدم أثناء ضربه للكرة كانت السرعة الزاوية للرجل 60 درجة / ثانية احسب السرعة المحيطية لكل من مفصل الركبة ومفصل القدم علما أن البعد بين محور الدوران ( مفصل الورك ) ومفصل الركبة هو 40 سم والبعد بين محور الدوران والقدم هو 80 سم ؟</a:t>
            </a:r>
          </a:p>
          <a:p>
            <a:pPr algn="r" rtl="1">
              <a:buNone/>
            </a:pPr>
            <a:r>
              <a:rPr lang="ar-DZ" sz="2800" b="1" dirty="0" smtClean="0">
                <a:latin typeface="Traditional Arabic" pitchFamily="18" charset="-78"/>
                <a:cs typeface="Traditional Arabic" pitchFamily="18" charset="-78"/>
              </a:rPr>
              <a:t>س </a:t>
            </a:r>
            <a:r>
              <a:rPr lang="ar-DZ" sz="2800" b="1" dirty="0" err="1" smtClean="0">
                <a:latin typeface="Traditional Arabic" pitchFamily="18" charset="-78"/>
                <a:cs typeface="Traditional Arabic" pitchFamily="18" charset="-78"/>
              </a:rPr>
              <a:t>م</a:t>
            </a:r>
            <a:r>
              <a:rPr lang="ar-DZ" sz="2800" b="1" dirty="0" smtClean="0">
                <a:latin typeface="Traditional Arabic" pitchFamily="18" charset="-78"/>
                <a:cs typeface="Traditional Arabic" pitchFamily="18" charset="-78"/>
              </a:rPr>
              <a:t> = </a:t>
            </a:r>
            <a:r>
              <a:rPr lang="ar-DZ" sz="2800" b="1" dirty="0" err="1" smtClean="0">
                <a:latin typeface="Traditional Arabic" pitchFamily="18" charset="-78"/>
                <a:cs typeface="Traditional Arabic" pitchFamily="18" charset="-78"/>
              </a:rPr>
              <a:t>س</a:t>
            </a:r>
            <a:r>
              <a:rPr lang="ar-DZ" sz="2800" b="1" dirty="0" smtClean="0">
                <a:latin typeface="Traditional Arabic" pitchFamily="18" charset="-78"/>
                <a:cs typeface="Traditional Arabic" pitchFamily="18" charset="-78"/>
              </a:rPr>
              <a:t> ز×نق</a:t>
            </a:r>
          </a:p>
          <a:p>
            <a:pPr algn="r" rtl="1">
              <a:buNone/>
            </a:pPr>
            <a:r>
              <a:rPr lang="ar-DZ" sz="2800" b="1" dirty="0" smtClean="0">
                <a:latin typeface="Traditional Arabic" pitchFamily="18" charset="-78"/>
                <a:cs typeface="Traditional Arabic" pitchFamily="18" charset="-78"/>
              </a:rPr>
              <a:t>س </a:t>
            </a:r>
            <a:r>
              <a:rPr lang="ar-DZ" sz="2800" b="1" dirty="0" err="1" smtClean="0">
                <a:latin typeface="Traditional Arabic" pitchFamily="18" charset="-78"/>
                <a:cs typeface="Traditional Arabic" pitchFamily="18" charset="-78"/>
              </a:rPr>
              <a:t>م</a:t>
            </a:r>
            <a:r>
              <a:rPr lang="ar-DZ" sz="2800" b="1" dirty="0" smtClean="0">
                <a:latin typeface="Traditional Arabic" pitchFamily="18" charset="-78"/>
                <a:cs typeface="Traditional Arabic" pitchFamily="18" charset="-78"/>
              </a:rPr>
              <a:t> = 60</a:t>
            </a:r>
            <a:r>
              <a:rPr lang="fr-FR" sz="2800" b="1" dirty="0" smtClean="0">
                <a:latin typeface="Traditional Arabic" pitchFamily="18" charset="-78"/>
                <a:cs typeface="Traditional Arabic" pitchFamily="18" charset="-78"/>
              </a:rPr>
              <a:t>x</a:t>
            </a:r>
            <a:r>
              <a:rPr lang="ar-DZ" sz="2800" b="1" dirty="0" smtClean="0">
                <a:latin typeface="Traditional Arabic" pitchFamily="18" charset="-78"/>
                <a:cs typeface="Traditional Arabic" pitchFamily="18" charset="-78"/>
              </a:rPr>
              <a:t> 40 = 2400 سم/</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السرعة المحيطية للركبة</a:t>
            </a:r>
          </a:p>
          <a:p>
            <a:pPr algn="r" rtl="1">
              <a:buNone/>
            </a:pPr>
            <a:r>
              <a:rPr lang="ar-DZ" sz="2800" b="1" dirty="0" smtClean="0">
                <a:latin typeface="Traditional Arabic" pitchFamily="18" charset="-78"/>
                <a:cs typeface="Traditional Arabic" pitchFamily="18" charset="-78"/>
              </a:rPr>
              <a:t>س </a:t>
            </a:r>
            <a:r>
              <a:rPr lang="ar-DZ" sz="2800" b="1" dirty="0" err="1" smtClean="0">
                <a:latin typeface="Traditional Arabic" pitchFamily="18" charset="-78"/>
                <a:cs typeface="Traditional Arabic" pitchFamily="18" charset="-78"/>
              </a:rPr>
              <a:t>م</a:t>
            </a:r>
            <a:r>
              <a:rPr lang="ar-DZ" sz="2800" b="1" dirty="0" smtClean="0">
                <a:latin typeface="Traditional Arabic" pitchFamily="18" charset="-78"/>
                <a:cs typeface="Traditional Arabic" pitchFamily="18" charset="-78"/>
              </a:rPr>
              <a:t> = 60</a:t>
            </a:r>
            <a:r>
              <a:rPr lang="fr-FR" sz="2800" b="1" dirty="0" smtClean="0">
                <a:latin typeface="Traditional Arabic" pitchFamily="18" charset="-78"/>
                <a:cs typeface="Traditional Arabic" pitchFamily="18" charset="-78"/>
              </a:rPr>
              <a:t>x</a:t>
            </a:r>
            <a:r>
              <a:rPr lang="ar-DZ" sz="2800" b="1" dirty="0" smtClean="0">
                <a:latin typeface="Traditional Arabic" pitchFamily="18" charset="-78"/>
                <a:cs typeface="Traditional Arabic" pitchFamily="18" charset="-78"/>
              </a:rPr>
              <a:t> 80= 4800 سم/</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السرعة المحيطية للقدم</a:t>
            </a:r>
          </a:p>
          <a:p>
            <a:pPr algn="r" rtl="1"/>
            <a:endParaRPr lang="ar-DZ" sz="2800" b="1" dirty="0" smtClean="0">
              <a:latin typeface="Traditional Arabic" pitchFamily="18" charset="-78"/>
              <a:cs typeface="Traditional Arabic" pitchFamily="18" charset="-78"/>
            </a:endParaRPr>
          </a:p>
          <a:p>
            <a:pPr algn="r" rtl="1"/>
            <a:endParaRPr lang="fr-FR" sz="2800" b="1" dirty="0">
              <a:latin typeface="Traditional Arabic" pitchFamily="18" charset="-78"/>
              <a:cs typeface="Traditional Arabic" pitchFamily="18"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FF0000"/>
                </a:solidFill>
                <a:latin typeface="Traditional Arabic" pitchFamily="18" charset="-78"/>
                <a:cs typeface="Traditional Arabic" pitchFamily="18" charset="-78"/>
              </a:rPr>
              <a:t>أحد أشكال الحركات الدورانية (رمي المطرقة)</a:t>
            </a:r>
            <a:endParaRPr lang="fr-FR" dirty="0">
              <a:solidFill>
                <a:srgbClr val="FF0000"/>
              </a:solidFill>
              <a:latin typeface="Traditional Arabic" pitchFamily="18" charset="-78"/>
              <a:cs typeface="Traditional Arabic" pitchFamily="18" charset="-78"/>
            </a:endParaRPr>
          </a:p>
        </p:txBody>
      </p:sp>
      <p:pic>
        <p:nvPicPr>
          <p:cNvPr id="7170" name="Picture 2"/>
          <p:cNvPicPr>
            <a:picLocks noGrp="1" noChangeAspect="1" noChangeArrowheads="1"/>
          </p:cNvPicPr>
          <p:nvPr>
            <p:ph idx="1"/>
          </p:nvPr>
        </p:nvPicPr>
        <p:blipFill>
          <a:blip r:embed="rId2"/>
          <a:srcRect/>
          <a:stretch>
            <a:fillRect/>
          </a:stretch>
        </p:blipFill>
        <p:spPr bwMode="auto">
          <a:xfrm>
            <a:off x="1428728" y="1571612"/>
            <a:ext cx="6143668" cy="4786346"/>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055380" cy="833142"/>
          </a:xfrm>
        </p:spPr>
        <p:txBody>
          <a:bodyPr>
            <a:noAutofit/>
          </a:bodyPr>
          <a:lstStyle/>
          <a:p>
            <a:pPr algn="ctr"/>
            <a:r>
              <a:rPr lang="ar-DZ" sz="4800" b="1" dirty="0" smtClean="0">
                <a:solidFill>
                  <a:srgbClr val="FF0000"/>
                </a:solidFill>
                <a:latin typeface="Traditional Arabic" pitchFamily="18" charset="-78"/>
                <a:cs typeface="Traditional Arabic" pitchFamily="18" charset="-78"/>
              </a:rPr>
              <a:t>التعجيل الزاوي</a:t>
            </a:r>
            <a:endParaRPr lang="fr-FR" sz="48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949774"/>
            <a:ext cx="8860022" cy="5719586"/>
          </a:xfrm>
        </p:spPr>
        <p:txBody>
          <a:bodyPr>
            <a:noAutofit/>
          </a:bodyPr>
          <a:lstStyle/>
          <a:p>
            <a:pPr marL="0" indent="0" algn="r" rtl="1">
              <a:buNone/>
            </a:pPr>
            <a:r>
              <a:rPr lang="ar-DZ" sz="2800" b="1" dirty="0" smtClean="0">
                <a:latin typeface="Traditional Arabic" pitchFamily="18" charset="-78"/>
                <a:cs typeface="Traditional Arabic" pitchFamily="18" charset="-78"/>
              </a:rPr>
              <a:t>هو معدل التغير في السرعة الزاوية بالنسبة للزمن . فهو مقدار الفرق بين السرعتين الزاويتين مقسوما على الزمن ، ووحدة قياسه( درجة / </a:t>
            </a:r>
            <a:r>
              <a:rPr lang="ar-DZ" sz="2800" b="1" dirty="0" err="1" smtClean="0">
                <a:latin typeface="Traditional Arabic" pitchFamily="18" charset="-78"/>
                <a:cs typeface="Traditional Arabic" pitchFamily="18" charset="-78"/>
              </a:rPr>
              <a:t>ثا</a:t>
            </a:r>
            <a:r>
              <a:rPr lang="fr-FR" sz="2800" b="1" dirty="0" smtClean="0">
                <a:latin typeface="Traditional Arabic" pitchFamily="18" charset="-78"/>
                <a:cs typeface="Traditional Arabic" pitchFamily="18" charset="-78"/>
              </a:rPr>
              <a:t>²</a:t>
            </a:r>
            <a:r>
              <a:rPr lang="ar-DZ" sz="2800" b="1" dirty="0" smtClean="0">
                <a:latin typeface="Traditional Arabic" pitchFamily="18" charset="-78"/>
                <a:cs typeface="Traditional Arabic" pitchFamily="18" charset="-78"/>
              </a:rPr>
              <a:t>).</a:t>
            </a:r>
          </a:p>
          <a:p>
            <a:pPr marL="0" indent="0" algn="r" rtl="1">
              <a:buNone/>
            </a:pPr>
            <a:r>
              <a:rPr lang="ar-DZ" sz="2800" b="1" dirty="0" smtClean="0">
                <a:latin typeface="Traditional Arabic" pitchFamily="18" charset="-78"/>
                <a:cs typeface="Traditional Arabic" pitchFamily="18" charset="-78"/>
              </a:rPr>
              <a:t>التعجيل الزاوي = السرعة الزاوية النهائية – السرعة الزاوية الابتدائية / الزمن</a:t>
            </a:r>
          </a:p>
          <a:p>
            <a:pPr marL="0" indent="0" algn="r" rtl="1">
              <a:buNone/>
            </a:pPr>
            <a:r>
              <a:rPr lang="ar-DZ" sz="2800" b="1" dirty="0" smtClean="0">
                <a:latin typeface="Traditional Arabic" pitchFamily="18" charset="-78"/>
                <a:cs typeface="Traditional Arabic" pitchFamily="18" charset="-78"/>
              </a:rPr>
              <a:t>ع </a:t>
            </a:r>
            <a:r>
              <a:rPr lang="ar-DZ" sz="2800" b="1" dirty="0" err="1" smtClean="0">
                <a:latin typeface="Traditional Arabic" pitchFamily="18" charset="-78"/>
                <a:cs typeface="Traditional Arabic" pitchFamily="18" charset="-78"/>
              </a:rPr>
              <a:t>ز</a:t>
            </a:r>
            <a:r>
              <a:rPr lang="ar-DZ" sz="2800" b="1" dirty="0" smtClean="0">
                <a:latin typeface="Traditional Arabic" pitchFamily="18" charset="-78"/>
                <a:cs typeface="Traditional Arabic" pitchFamily="18" charset="-78"/>
              </a:rPr>
              <a:t> = </a:t>
            </a:r>
            <a:r>
              <a:rPr lang="ar-DZ" sz="2800" b="1" dirty="0" err="1" smtClean="0">
                <a:latin typeface="Traditional Arabic" pitchFamily="18" charset="-78"/>
                <a:cs typeface="Traditional Arabic" pitchFamily="18" charset="-78"/>
              </a:rPr>
              <a:t>س</a:t>
            </a:r>
            <a:r>
              <a:rPr lang="ar-DZ" sz="2800" b="1" dirty="0" smtClean="0">
                <a:latin typeface="Traditional Arabic" pitchFamily="18" charset="-78"/>
                <a:cs typeface="Traditional Arabic" pitchFamily="18" charset="-78"/>
              </a:rPr>
              <a:t> 2 – </a:t>
            </a:r>
            <a:r>
              <a:rPr lang="ar-DZ" sz="2800" b="1" dirty="0" err="1" smtClean="0">
                <a:latin typeface="Traditional Arabic" pitchFamily="18" charset="-78"/>
                <a:cs typeface="Traditional Arabic" pitchFamily="18" charset="-78"/>
              </a:rPr>
              <a:t>س</a:t>
            </a:r>
            <a:r>
              <a:rPr lang="ar-DZ" sz="2800" b="1" dirty="0" smtClean="0">
                <a:latin typeface="Traditional Arabic" pitchFamily="18" charset="-78"/>
                <a:cs typeface="Traditional Arabic" pitchFamily="18" charset="-78"/>
              </a:rPr>
              <a:t> 1 / </a:t>
            </a:r>
            <a:r>
              <a:rPr lang="ar-DZ" sz="2800" b="1" dirty="0" err="1" smtClean="0">
                <a:latin typeface="Traditional Arabic" pitchFamily="18" charset="-78"/>
                <a:cs typeface="Traditional Arabic" pitchFamily="18" charset="-78"/>
              </a:rPr>
              <a:t>ن</a:t>
            </a:r>
            <a:r>
              <a:rPr lang="ar-DZ" sz="2800" b="1" dirty="0" smtClean="0">
                <a:latin typeface="Traditional Arabic" pitchFamily="18" charset="-78"/>
                <a:cs typeface="Traditional Arabic" pitchFamily="18" charset="-78"/>
              </a:rPr>
              <a:t> </a:t>
            </a:r>
            <a:r>
              <a:rPr lang="fr-FR" sz="2800" b="1"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وحدة قياسه درجة / </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a:t>
            </a:r>
            <a:r>
              <a:rPr lang="fr-FR" sz="2800" b="1" dirty="0" smtClean="0">
                <a:latin typeface="Traditional Arabic" pitchFamily="18" charset="-78"/>
                <a:cs typeface="Traditional Arabic" pitchFamily="18" charset="-78"/>
              </a:rPr>
              <a:t>²</a:t>
            </a:r>
          </a:p>
          <a:p>
            <a:pPr marL="0" indent="0" algn="r" rtl="1">
              <a:buNone/>
            </a:pPr>
            <a:r>
              <a:rPr lang="ar-DZ" sz="4400" b="1" dirty="0" smtClean="0">
                <a:solidFill>
                  <a:srgbClr val="FF0000"/>
                </a:solidFill>
                <a:latin typeface="Traditional Arabic" pitchFamily="18" charset="-78"/>
                <a:cs typeface="Traditional Arabic" pitchFamily="18" charset="-78"/>
              </a:rPr>
              <a:t>مثال</a:t>
            </a:r>
            <a:r>
              <a:rPr lang="ar-DZ" sz="2800" b="1" dirty="0" smtClean="0">
                <a:latin typeface="Traditional Arabic" pitchFamily="18" charset="-78"/>
                <a:cs typeface="Traditional Arabic" pitchFamily="18" charset="-78"/>
              </a:rPr>
              <a:t>: إذا كانت السرعة الزاوية للاعب </a:t>
            </a:r>
            <a:r>
              <a:rPr lang="ar-DZ" sz="2800" b="1" dirty="0" err="1" smtClean="0">
                <a:latin typeface="Traditional Arabic" pitchFamily="18" charset="-78"/>
                <a:cs typeface="Traditional Arabic" pitchFamily="18" charset="-78"/>
              </a:rPr>
              <a:t>جمناستك</a:t>
            </a:r>
            <a:r>
              <a:rPr lang="ar-DZ" sz="2800" b="1" dirty="0" smtClean="0">
                <a:latin typeface="Traditional Arabic" pitchFamily="18" charset="-78"/>
                <a:cs typeface="Traditional Arabic" pitchFamily="18" charset="-78"/>
              </a:rPr>
              <a:t> أثناء حركة دورانه حول العقلة في نقطة </a:t>
            </a:r>
            <a:r>
              <a:rPr lang="ar-DZ" sz="2800" b="1" dirty="0" err="1" smtClean="0">
                <a:latin typeface="Traditional Arabic" pitchFamily="18" charset="-78"/>
                <a:cs typeface="Traditional Arabic" pitchFamily="18" charset="-78"/>
              </a:rPr>
              <a:t>أ</a:t>
            </a:r>
            <a:r>
              <a:rPr lang="ar-DZ" sz="2800" b="1" dirty="0" smtClean="0">
                <a:latin typeface="Traditional Arabic" pitchFamily="18" charset="-78"/>
                <a:cs typeface="Traditional Arabic" pitchFamily="18" charset="-78"/>
              </a:rPr>
              <a:t> تساوي </a:t>
            </a:r>
            <a:r>
              <a:rPr lang="fr-FR" sz="2800" b="1" dirty="0" smtClean="0">
                <a:latin typeface="Traditional Arabic" pitchFamily="18" charset="-78"/>
                <a:cs typeface="Traditional Arabic" pitchFamily="18" charset="-78"/>
              </a:rPr>
              <a:t>180</a:t>
            </a:r>
            <a:r>
              <a:rPr lang="ar-DZ" sz="2800" b="1" dirty="0" smtClean="0">
                <a:latin typeface="Traditional Arabic" pitchFamily="18" charset="-78"/>
                <a:cs typeface="Traditional Arabic" pitchFamily="18" charset="-78"/>
              </a:rPr>
              <a:t> درجة / ثانية وفي نقطة </a:t>
            </a:r>
            <a:r>
              <a:rPr lang="ar-DZ" sz="2800" b="1" dirty="0" err="1" smtClean="0">
                <a:latin typeface="Traditional Arabic" pitchFamily="18" charset="-78"/>
                <a:cs typeface="Traditional Arabic" pitchFamily="18" charset="-78"/>
              </a:rPr>
              <a:t>ب</a:t>
            </a:r>
            <a:r>
              <a:rPr lang="ar-DZ" sz="2800" b="1" dirty="0" smtClean="0">
                <a:latin typeface="Traditional Arabic" pitchFamily="18" charset="-78"/>
                <a:cs typeface="Traditional Arabic" pitchFamily="18" charset="-78"/>
              </a:rPr>
              <a:t> </a:t>
            </a:r>
            <a:r>
              <a:rPr lang="fr-FR" sz="2800" b="1" dirty="0" smtClean="0">
                <a:latin typeface="Traditional Arabic" pitchFamily="18" charset="-78"/>
                <a:cs typeface="Traditional Arabic" pitchFamily="18" charset="-78"/>
              </a:rPr>
              <a:t>240</a:t>
            </a:r>
            <a:r>
              <a:rPr lang="ar-DZ" sz="2800" b="1" dirty="0" smtClean="0">
                <a:latin typeface="Traditional Arabic" pitchFamily="18" charset="-78"/>
                <a:cs typeface="Traditional Arabic" pitchFamily="18" charset="-78"/>
              </a:rPr>
              <a:t> درجة / ثانية وكان هذا التغير في السرعة الزاوية قد حدث في فترة زمنية قدرها ( </a:t>
            </a:r>
            <a:r>
              <a:rPr lang="fr-FR" sz="2800" b="1" dirty="0" smtClean="0">
                <a:latin typeface="Traditional Arabic" pitchFamily="18" charset="-78"/>
                <a:cs typeface="Traditional Arabic" pitchFamily="18" charset="-78"/>
              </a:rPr>
              <a:t>0.2</a:t>
            </a:r>
            <a:r>
              <a:rPr lang="ar-DZ" sz="2800" b="1" dirty="0" smtClean="0">
                <a:latin typeface="Traditional Arabic" pitchFamily="18" charset="-78"/>
                <a:cs typeface="Traditional Arabic" pitchFamily="18" charset="-78"/>
              </a:rPr>
              <a:t> </a:t>
            </a:r>
            <a:r>
              <a:rPr lang="ar-DZ" sz="2800" b="1" dirty="0" err="1" smtClean="0">
                <a:latin typeface="Traditional Arabic" pitchFamily="18" charset="-78"/>
                <a:cs typeface="Traditional Arabic" pitchFamily="18" charset="-78"/>
              </a:rPr>
              <a:t>ثا</a:t>
            </a:r>
            <a:r>
              <a:rPr lang="ar-DZ" sz="2800" b="1" dirty="0" smtClean="0">
                <a:latin typeface="Traditional Arabic" pitchFamily="18" charset="-78"/>
                <a:cs typeface="Traditional Arabic" pitchFamily="18" charset="-78"/>
              </a:rPr>
              <a:t> ) فما هو التعجيل الزاوي للاعب </a:t>
            </a:r>
            <a:r>
              <a:rPr lang="ar-DZ" sz="2800" b="1" dirty="0" err="1" smtClean="0">
                <a:latin typeface="Traditional Arabic" pitchFamily="18" charset="-78"/>
                <a:cs typeface="Traditional Arabic" pitchFamily="18" charset="-78"/>
              </a:rPr>
              <a:t>الجمناستك</a:t>
            </a:r>
            <a:r>
              <a:rPr lang="ar-DZ" sz="2800" b="1" dirty="0" smtClean="0">
                <a:latin typeface="Traditional Arabic" pitchFamily="18" charset="-78"/>
                <a:cs typeface="Traditional Arabic" pitchFamily="18" charset="-78"/>
              </a:rPr>
              <a:t> ؟</a:t>
            </a:r>
          </a:p>
          <a:p>
            <a:pPr marL="0" indent="0" algn="r" rtl="1">
              <a:buNone/>
            </a:pPr>
            <a:r>
              <a:rPr lang="ar-DZ" sz="2800" b="1" dirty="0" smtClean="0">
                <a:latin typeface="Traditional Arabic" pitchFamily="18" charset="-78"/>
                <a:cs typeface="Traditional Arabic" pitchFamily="18" charset="-78"/>
              </a:rPr>
              <a:t>ع </a:t>
            </a:r>
            <a:r>
              <a:rPr lang="ar-DZ" sz="2800" b="1" dirty="0" err="1" smtClean="0">
                <a:latin typeface="Traditional Arabic" pitchFamily="18" charset="-78"/>
                <a:cs typeface="Traditional Arabic" pitchFamily="18" charset="-78"/>
              </a:rPr>
              <a:t>ز</a:t>
            </a:r>
            <a:r>
              <a:rPr lang="ar-DZ" sz="2800" b="1" dirty="0" smtClean="0">
                <a:latin typeface="Traditional Arabic" pitchFamily="18" charset="-78"/>
                <a:cs typeface="Traditional Arabic" pitchFamily="18" charset="-78"/>
              </a:rPr>
              <a:t> = </a:t>
            </a:r>
            <a:r>
              <a:rPr lang="ar-DZ" sz="2800" b="1" dirty="0" err="1" smtClean="0">
                <a:latin typeface="Traditional Arabic" pitchFamily="18" charset="-78"/>
                <a:cs typeface="Traditional Arabic" pitchFamily="18" charset="-78"/>
              </a:rPr>
              <a:t>س</a:t>
            </a:r>
            <a:r>
              <a:rPr lang="ar-DZ" sz="2800" b="1" dirty="0" smtClean="0">
                <a:latin typeface="Traditional Arabic" pitchFamily="18" charset="-78"/>
                <a:cs typeface="Traditional Arabic" pitchFamily="18" charset="-78"/>
              </a:rPr>
              <a:t> 2 – </a:t>
            </a:r>
            <a:r>
              <a:rPr lang="ar-DZ" sz="2800" b="1" dirty="0" err="1" smtClean="0">
                <a:latin typeface="Traditional Arabic" pitchFamily="18" charset="-78"/>
                <a:cs typeface="Traditional Arabic" pitchFamily="18" charset="-78"/>
              </a:rPr>
              <a:t>س</a:t>
            </a:r>
            <a:r>
              <a:rPr lang="ar-DZ" sz="2800" b="1" dirty="0" smtClean="0">
                <a:latin typeface="Traditional Arabic" pitchFamily="18" charset="-78"/>
                <a:cs typeface="Traditional Arabic" pitchFamily="18" charset="-78"/>
              </a:rPr>
              <a:t> 1 / </a:t>
            </a:r>
            <a:r>
              <a:rPr lang="ar-DZ" sz="2800" b="1" dirty="0" err="1" smtClean="0">
                <a:latin typeface="Traditional Arabic" pitchFamily="18" charset="-78"/>
                <a:cs typeface="Traditional Arabic" pitchFamily="18" charset="-78"/>
              </a:rPr>
              <a:t>ن</a:t>
            </a:r>
            <a:r>
              <a:rPr lang="ar-DZ" sz="2800" b="1" dirty="0" smtClean="0">
                <a:latin typeface="Traditional Arabic" pitchFamily="18" charset="-78"/>
                <a:cs typeface="Traditional Arabic" pitchFamily="18" charset="-78"/>
              </a:rPr>
              <a:t> </a:t>
            </a:r>
            <a:endParaRPr lang="fr-FR" sz="2800" b="1" dirty="0" smtClean="0">
              <a:latin typeface="Traditional Arabic" pitchFamily="18" charset="-78"/>
              <a:cs typeface="Traditional Arabic" pitchFamily="18" charset="-78"/>
            </a:endParaRPr>
          </a:p>
          <a:p>
            <a:pPr marL="0" indent="0" algn="r" rtl="1">
              <a:buNone/>
            </a:pPr>
            <a:r>
              <a:rPr lang="ar-DZ" sz="2800" b="1" dirty="0" smtClean="0">
                <a:latin typeface="Traditional Arabic" pitchFamily="18" charset="-78"/>
                <a:cs typeface="Traditional Arabic" pitchFamily="18" charset="-78"/>
              </a:rPr>
              <a:t>ع </a:t>
            </a:r>
            <a:r>
              <a:rPr lang="ar-DZ" sz="2800" b="1" dirty="0" err="1" smtClean="0">
                <a:latin typeface="Traditional Arabic" pitchFamily="18" charset="-78"/>
                <a:cs typeface="Traditional Arabic" pitchFamily="18" charset="-78"/>
              </a:rPr>
              <a:t>ز</a:t>
            </a:r>
            <a:r>
              <a:rPr lang="ar-DZ" sz="2800" b="1" dirty="0" smtClean="0">
                <a:latin typeface="Traditional Arabic" pitchFamily="18" charset="-78"/>
                <a:cs typeface="Traditional Arabic" pitchFamily="18" charset="-78"/>
              </a:rPr>
              <a:t> = 240- 180/ 0,2</a:t>
            </a:r>
          </a:p>
          <a:p>
            <a:pPr marL="0" indent="0" algn="r" rtl="1">
              <a:buNone/>
            </a:pPr>
            <a:r>
              <a:rPr lang="ar-DZ" sz="2800" b="1" dirty="0" smtClean="0">
                <a:latin typeface="Traditional Arabic" pitchFamily="18" charset="-78"/>
                <a:cs typeface="Traditional Arabic" pitchFamily="18" charset="-78"/>
              </a:rPr>
              <a:t>ع </a:t>
            </a:r>
            <a:r>
              <a:rPr lang="ar-DZ" sz="2800" b="1" dirty="0" err="1" smtClean="0">
                <a:latin typeface="Traditional Arabic" pitchFamily="18" charset="-78"/>
                <a:cs typeface="Traditional Arabic" pitchFamily="18" charset="-78"/>
              </a:rPr>
              <a:t>ز</a:t>
            </a:r>
            <a:r>
              <a:rPr lang="ar-DZ" sz="2800" b="1" dirty="0" smtClean="0">
                <a:latin typeface="Traditional Arabic" pitchFamily="18" charset="-78"/>
                <a:cs typeface="Traditional Arabic" pitchFamily="18" charset="-78"/>
              </a:rPr>
              <a:t> = 300 درجة /</a:t>
            </a:r>
            <a:r>
              <a:rPr lang="ar-DZ" sz="2800" b="1" dirty="0" err="1" smtClean="0">
                <a:latin typeface="Traditional Arabic" pitchFamily="18" charset="-78"/>
                <a:cs typeface="Traditional Arabic" pitchFamily="18" charset="-78"/>
              </a:rPr>
              <a:t>ثا</a:t>
            </a:r>
            <a:r>
              <a:rPr lang="fr-FR" sz="2800" b="1" dirty="0" smtClean="0">
                <a:latin typeface="Traditional Arabic" pitchFamily="18" charset="-78"/>
                <a:cs typeface="Traditional Arabic" pitchFamily="18" charset="-78"/>
              </a:rPr>
              <a:t>²</a:t>
            </a:r>
            <a:endParaRPr lang="fr-FR" sz="2800" b="1" dirty="0">
              <a:latin typeface="Traditional Arabic" pitchFamily="18" charset="-78"/>
              <a:cs typeface="Traditional Arabic" pitchFamily="18"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604448" cy="816042"/>
          </a:xfrm>
        </p:spPr>
        <p:txBody>
          <a:bodyPr>
            <a:normAutofit fontScale="90000"/>
          </a:bodyPr>
          <a:lstStyle/>
          <a:p>
            <a:pPr algn="ctr"/>
            <a:r>
              <a:rPr lang="ar-DZ" sz="5400" b="1" dirty="0" smtClean="0">
                <a:solidFill>
                  <a:srgbClr val="00B0F0"/>
                </a:solidFill>
                <a:latin typeface="Traditional Arabic" pitchFamily="18" charset="-78"/>
                <a:cs typeface="Traditional Arabic" pitchFamily="18" charset="-78"/>
              </a:rPr>
              <a:t>ملاحظات على الحركة الانتقالية و الدورانية</a:t>
            </a:r>
            <a:endParaRPr lang="fr-FR" sz="5400" dirty="0">
              <a:solidFill>
                <a:srgbClr val="00B0F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323528" y="1004682"/>
            <a:ext cx="8678768" cy="5736686"/>
          </a:xfrm>
        </p:spPr>
        <p:txBody>
          <a:bodyPr>
            <a:noAutofit/>
          </a:bodyPr>
          <a:lstStyle/>
          <a:p>
            <a:pPr algn="ctr" rtl="1">
              <a:buNone/>
            </a:pPr>
            <a:r>
              <a:rPr lang="ar-DZ" sz="4400" b="1" dirty="0" smtClean="0">
                <a:latin typeface="Traditional Arabic" pitchFamily="18" charset="-78"/>
                <a:cs typeface="Traditional Arabic" pitchFamily="18" charset="-78"/>
              </a:rPr>
              <a:t> </a:t>
            </a:r>
            <a:r>
              <a:rPr lang="ar-DZ" sz="4400" b="1" dirty="0" smtClean="0">
                <a:solidFill>
                  <a:srgbClr val="FF0000"/>
                </a:solidFill>
                <a:latin typeface="Traditional Arabic" pitchFamily="18" charset="-78"/>
                <a:cs typeface="Traditional Arabic" pitchFamily="18" charset="-78"/>
              </a:rPr>
              <a:t>يتحرك أي جسم حركة مستقيمة أو منحنية عندما:</a:t>
            </a:r>
          </a:p>
          <a:p>
            <a:pPr algn="ctr" rtl="1">
              <a:buNone/>
            </a:pPr>
            <a:r>
              <a:rPr lang="ar-DZ" sz="4400" b="1" dirty="0" smtClean="0">
                <a:latin typeface="Traditional Arabic" pitchFamily="18" charset="-78"/>
                <a:cs typeface="Traditional Arabic" pitchFamily="18" charset="-78"/>
              </a:rPr>
              <a:t>- يكون الجسم حر الحركة (قابل للحركة).</a:t>
            </a:r>
          </a:p>
          <a:p>
            <a:pPr algn="ctr" rtl="1">
              <a:buNone/>
            </a:pPr>
            <a:r>
              <a:rPr lang="ar-DZ" sz="4400" b="1" dirty="0" smtClean="0">
                <a:latin typeface="Traditional Arabic" pitchFamily="18" charset="-78"/>
                <a:cs typeface="Traditional Arabic" pitchFamily="18" charset="-78"/>
              </a:rPr>
              <a:t>- تكون القوة المحدثة للحركة تمر بمركز ثقل الجسم المراد تحريكه.</a:t>
            </a:r>
          </a:p>
          <a:p>
            <a:pPr algn="ctr" rtl="1">
              <a:buNone/>
            </a:pPr>
            <a:r>
              <a:rPr lang="ar-DZ" sz="4400" b="1" dirty="0" smtClean="0">
                <a:latin typeface="Traditional Arabic" pitchFamily="18" charset="-78"/>
                <a:cs typeface="Traditional Arabic" pitchFamily="18" charset="-78"/>
              </a:rPr>
              <a:t>- كلما كانت القوة المحدثة للحركة بعيدة عن مركز ثقل الجسم كلما تحولت الحركة إلى منحنية مستقيمة أو حركة دائرية.</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14290"/>
            <a:ext cx="8856984" cy="6429420"/>
          </a:xfrm>
        </p:spPr>
        <p:txBody>
          <a:bodyPr>
            <a:normAutofit/>
          </a:bodyPr>
          <a:lstStyle/>
          <a:p>
            <a:pPr marL="0" indent="0" algn="ctr" rtl="1">
              <a:buNone/>
            </a:pPr>
            <a:r>
              <a:rPr lang="ar-DZ" sz="4000" b="1" dirty="0" smtClean="0">
                <a:solidFill>
                  <a:srgbClr val="FF0000"/>
                </a:solidFill>
                <a:latin typeface="Traditional Arabic" pitchFamily="18" charset="-78"/>
                <a:cs typeface="Traditional Arabic" pitchFamily="18" charset="-78"/>
              </a:rPr>
              <a:t>مثال:</a:t>
            </a:r>
          </a:p>
          <a:p>
            <a:pPr marL="0" indent="0" algn="ctr" rtl="1">
              <a:buNone/>
            </a:pPr>
            <a:r>
              <a:rPr lang="ar-DZ" sz="4000" b="1" dirty="0" smtClean="0">
                <a:latin typeface="Traditional Arabic" pitchFamily="18" charset="-78"/>
                <a:cs typeface="Traditional Arabic" pitchFamily="18" charset="-78"/>
              </a:rPr>
              <a:t>- الباب المنزلق الذي يتحرك فقط باتجاه مستقيم.</a:t>
            </a:r>
          </a:p>
          <a:p>
            <a:pPr marL="0" indent="0" algn="ctr" rtl="1">
              <a:buNone/>
            </a:pPr>
            <a:r>
              <a:rPr lang="ar-DZ" sz="4000" b="1" dirty="0" smtClean="0">
                <a:latin typeface="Traditional Arabic" pitchFamily="18" charset="-78"/>
                <a:cs typeface="Traditional Arabic" pitchFamily="18" charset="-78"/>
              </a:rPr>
              <a:t>- الحركة حول المفاصل أحادية المحور.</a:t>
            </a:r>
          </a:p>
          <a:p>
            <a:pPr marL="0" indent="0" algn="ctr" rtl="1">
              <a:buNone/>
            </a:pPr>
            <a:r>
              <a:rPr lang="ar-DZ" sz="4000" b="1" dirty="0" smtClean="0">
                <a:latin typeface="Traditional Arabic" pitchFamily="18" charset="-78"/>
                <a:cs typeface="Traditional Arabic" pitchFamily="18" charset="-78"/>
              </a:rPr>
              <a:t>- الجسم يتحرك بخط مستقيم عندما تؤثر عليه قوة خارجية سواء بالجذب أو السحب أو الدفع أو عندما ينزلق على سطح أملس مثل الجليد أو الثلج.</a:t>
            </a:r>
          </a:p>
          <a:p>
            <a:pPr marL="0" indent="0" algn="ctr" rtl="1">
              <a:buNone/>
            </a:pPr>
            <a:r>
              <a:rPr lang="ar-DZ" sz="4000" b="1" dirty="0" smtClean="0">
                <a:latin typeface="Traditional Arabic" pitchFamily="18" charset="-78"/>
                <a:cs typeface="Traditional Arabic" pitchFamily="18" charset="-78"/>
              </a:rPr>
              <a:t>في كثير من الحركات فإن الأجسام تتحرك بشكل مستقيم بسبب وجود حركة دورا نية أو دائرية في أحد أجزاء الجسم. كحركات المشي، الجري، السباحة، ركوب الدراجات.....</a:t>
            </a:r>
            <a:endParaRPr lang="fr-FR" sz="4000" b="1" dirty="0">
              <a:latin typeface="Traditional Arabic" pitchFamily="18" charset="-78"/>
              <a:cs typeface="Traditional Arabic" pitchFamily="18"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501122" cy="6408712"/>
          </a:xfrm>
        </p:spPr>
        <p:txBody>
          <a:bodyPr>
            <a:noAutofit/>
          </a:bodyPr>
          <a:lstStyle/>
          <a:p>
            <a:pPr marL="0" indent="0" algn="ctr" rtl="1">
              <a:buNone/>
            </a:pPr>
            <a:r>
              <a:rPr lang="ar-DZ" sz="3600" b="1" dirty="0" smtClean="0">
                <a:solidFill>
                  <a:srgbClr val="FF0000"/>
                </a:solidFill>
                <a:latin typeface="Traditional Arabic" pitchFamily="18" charset="-78"/>
                <a:cs typeface="Traditional Arabic" pitchFamily="18" charset="-78"/>
              </a:rPr>
              <a:t>يتحرك الجسم أو تحدث له حركة دوران في الحالات التالية:</a:t>
            </a:r>
          </a:p>
          <a:p>
            <a:pPr marL="0" indent="0" algn="ctr" rtl="1">
              <a:buNone/>
            </a:pPr>
            <a:r>
              <a:rPr lang="ar-DZ" sz="3600" b="1" dirty="0" smtClean="0">
                <a:latin typeface="Traditional Arabic" pitchFamily="18" charset="-78"/>
                <a:cs typeface="Traditional Arabic" pitchFamily="18" charset="-78"/>
              </a:rPr>
              <a:t>- إذا كان الجسم حر الحركة والقوة المحدثة للحركة تؤثر بعيدا عن مركز ثقل الجسم.</a:t>
            </a:r>
          </a:p>
          <a:p>
            <a:pPr marL="0" indent="0" algn="ctr" rtl="1">
              <a:buNone/>
            </a:pPr>
            <a:r>
              <a:rPr lang="ar-DZ" sz="3600" b="1" dirty="0" smtClean="0">
                <a:latin typeface="Traditional Arabic" pitchFamily="18" charset="-78"/>
                <a:cs typeface="Traditional Arabic" pitchFamily="18" charset="-78"/>
              </a:rPr>
              <a:t>- كلما كانت القوة المحدثة للحركة تؤثر بعيدا عن مركز ثقل الجسم كلما كانت حركة الدوران أكبر وأسرع.</a:t>
            </a:r>
          </a:p>
          <a:p>
            <a:pPr marL="0" indent="0" algn="ctr" rtl="1">
              <a:buNone/>
            </a:pPr>
            <a:r>
              <a:rPr lang="ar-DZ" sz="3600" b="1" dirty="0" smtClean="0">
                <a:latin typeface="Traditional Arabic" pitchFamily="18" charset="-78"/>
                <a:cs typeface="Traditional Arabic" pitchFamily="18" charset="-78"/>
              </a:rPr>
              <a:t>- إذا كان الجسم حر الحركة فقط بشكل دائري.</a:t>
            </a:r>
          </a:p>
          <a:p>
            <a:pPr marL="0" indent="0" algn="ctr" rtl="1">
              <a:buNone/>
            </a:pPr>
            <a:r>
              <a:rPr lang="ar-DZ" sz="3600" b="1" dirty="0" smtClean="0">
                <a:solidFill>
                  <a:srgbClr val="FF0000"/>
                </a:solidFill>
                <a:latin typeface="Traditional Arabic" pitchFamily="18" charset="-78"/>
                <a:cs typeface="Traditional Arabic" pitchFamily="18" charset="-78"/>
              </a:rPr>
              <a:t>مثال:</a:t>
            </a:r>
          </a:p>
          <a:p>
            <a:pPr marL="0" indent="0" algn="ctr" rtl="1">
              <a:buNone/>
            </a:pPr>
            <a:r>
              <a:rPr lang="ar-DZ" sz="3600" b="1" dirty="0" smtClean="0">
                <a:latin typeface="Traditional Arabic" pitchFamily="18" charset="-78"/>
                <a:cs typeface="Traditional Arabic" pitchFamily="18" charset="-78"/>
              </a:rPr>
              <a:t>-الفخذ (الساق) حول مفصل الحوض.</a:t>
            </a:r>
          </a:p>
          <a:p>
            <a:pPr marL="0" indent="0" algn="ctr" rtl="1">
              <a:buNone/>
            </a:pPr>
            <a:r>
              <a:rPr lang="ar-DZ" sz="3600" b="1" dirty="0" smtClean="0">
                <a:latin typeface="Traditional Arabic" pitchFamily="18" charset="-78"/>
                <a:cs typeface="Traditional Arabic" pitchFamily="18" charset="-78"/>
              </a:rPr>
              <a:t>- حركة الذراع حول مفصل الكتف.</a:t>
            </a:r>
            <a:endParaRPr lang="fr-FR" sz="3600" b="1" dirty="0">
              <a:latin typeface="Traditional Arabic" pitchFamily="18" charset="-78"/>
              <a:cs typeface="Traditional Arabic" pitchFamily="18"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036496" cy="6552728"/>
          </a:xfrm>
        </p:spPr>
        <p:txBody>
          <a:bodyPr>
            <a:noAutofit/>
          </a:bodyPr>
          <a:lstStyle/>
          <a:p>
            <a:pPr marL="0" indent="0" algn="ctr" rtl="1">
              <a:buNone/>
            </a:pPr>
            <a:r>
              <a:rPr lang="ar-DZ" sz="2800" b="1" dirty="0" smtClean="0">
                <a:solidFill>
                  <a:srgbClr val="FF0000"/>
                </a:solidFill>
                <a:latin typeface="Traditional Arabic" pitchFamily="18" charset="-78"/>
                <a:cs typeface="Traditional Arabic" pitchFamily="18" charset="-78"/>
              </a:rPr>
              <a:t>جسم الإنسان ككل (كوحدة واحدة) يخضع للحركة الدورانية تحت الظروف التالية:</a:t>
            </a:r>
          </a:p>
          <a:p>
            <a:pPr marL="0" indent="0" algn="ctr" rtl="1">
              <a:buNone/>
            </a:pPr>
            <a:r>
              <a:rPr lang="ar-DZ" sz="2800" b="1" dirty="0" smtClean="0">
                <a:latin typeface="Traditional Arabic" pitchFamily="18" charset="-78"/>
                <a:cs typeface="Traditional Arabic" pitchFamily="18" charset="-78"/>
              </a:rPr>
              <a:t>- عندما يكون الجسم مستند على قاعدة ارتكاز ويتحرك حول مركز ثقل الجسم.</a:t>
            </a:r>
          </a:p>
          <a:p>
            <a:pPr marL="0" indent="0" algn="ctr" rtl="1">
              <a:buNone/>
            </a:pPr>
            <a:r>
              <a:rPr lang="ar-DZ" sz="2800" b="1" dirty="0" smtClean="0">
                <a:solidFill>
                  <a:srgbClr val="FF0000"/>
                </a:solidFill>
                <a:latin typeface="Traditional Arabic" pitchFamily="18" charset="-78"/>
                <a:cs typeface="Traditional Arabic" pitchFamily="18" charset="-78"/>
              </a:rPr>
              <a:t>مثال</a:t>
            </a:r>
            <a:r>
              <a:rPr lang="ar-DZ" sz="2800" b="1" dirty="0" smtClean="0">
                <a:latin typeface="Traditional Arabic" pitchFamily="18" charset="-78"/>
                <a:cs typeface="Traditional Arabic" pitchFamily="18" charset="-78"/>
              </a:rPr>
              <a:t>: الغطس / الترامبولين بعض حركات الجمباز.</a:t>
            </a:r>
          </a:p>
          <a:p>
            <a:pPr marL="0" indent="0" algn="ctr" rtl="1">
              <a:buNone/>
            </a:pPr>
            <a:r>
              <a:rPr lang="ar-DZ" sz="2800" b="1" dirty="0" smtClean="0">
                <a:latin typeface="Traditional Arabic" pitchFamily="18" charset="-78"/>
                <a:cs typeface="Traditional Arabic" pitchFamily="18" charset="-78"/>
              </a:rPr>
              <a:t>عندما يكون الجسم مستندا على قاعدة ارتكاز ويدور حول نقطة أو مركز الاستناد.</a:t>
            </a:r>
          </a:p>
          <a:p>
            <a:pPr marL="0" indent="0" algn="ctr" rtl="1">
              <a:buNone/>
            </a:pPr>
            <a:r>
              <a:rPr lang="ar-DZ" sz="2800" b="1" dirty="0" smtClean="0">
                <a:solidFill>
                  <a:srgbClr val="FF0000"/>
                </a:solidFill>
                <a:latin typeface="Traditional Arabic" pitchFamily="18" charset="-78"/>
                <a:cs typeface="Traditional Arabic" pitchFamily="18" charset="-78"/>
              </a:rPr>
              <a:t>مثال</a:t>
            </a:r>
            <a:r>
              <a:rPr lang="ar-DZ" sz="2800" b="1" dirty="0" smtClean="0">
                <a:latin typeface="Traditional Arabic" pitchFamily="18" charset="-78"/>
                <a:cs typeface="Traditional Arabic" pitchFamily="18" charset="-78"/>
              </a:rPr>
              <a:t>:</a:t>
            </a:r>
          </a:p>
          <a:p>
            <a:pPr marL="0" indent="0" algn="ctr" rtl="1">
              <a:buNone/>
            </a:pPr>
            <a:r>
              <a:rPr lang="ar-DZ" sz="2800" b="1" dirty="0" smtClean="0">
                <a:latin typeface="Traditional Arabic" pitchFamily="18" charset="-78"/>
                <a:cs typeface="Traditional Arabic" pitchFamily="18" charset="-78"/>
              </a:rPr>
              <a:t>- حركة الشقلبة الجانبية </a:t>
            </a:r>
            <a:r>
              <a:rPr lang="fr-FR" sz="2800" b="1" dirty="0" smtClean="0">
                <a:latin typeface="Traditional Arabic" pitchFamily="18" charset="-78"/>
                <a:cs typeface="Traditional Arabic" pitchFamily="18" charset="-78"/>
              </a:rPr>
              <a:t>Cart Wheel</a:t>
            </a:r>
          </a:p>
          <a:p>
            <a:pPr marL="0" indent="0" algn="ctr" rtl="1">
              <a:buNone/>
            </a:pPr>
            <a:r>
              <a:rPr lang="ar-DZ" sz="2800" b="1" dirty="0" smtClean="0">
                <a:latin typeface="Traditional Arabic" pitchFamily="18" charset="-78"/>
                <a:cs typeface="Traditional Arabic" pitchFamily="18" charset="-78"/>
              </a:rPr>
              <a:t>- حركة الشقلبة الأمامية من وضع الاستناد على اليدين </a:t>
            </a:r>
            <a:r>
              <a:rPr lang="fr-FR" sz="2800" b="1" dirty="0" smtClean="0">
                <a:latin typeface="Traditional Arabic" pitchFamily="18" charset="-78"/>
                <a:cs typeface="Traditional Arabic" pitchFamily="18" charset="-78"/>
              </a:rPr>
              <a:t>Hand Spring</a:t>
            </a:r>
          </a:p>
          <a:p>
            <a:pPr marL="0" indent="0" algn="ctr" rtl="1">
              <a:buNone/>
            </a:pPr>
            <a:r>
              <a:rPr lang="ar-DZ" sz="2800" b="1" dirty="0" smtClean="0">
                <a:latin typeface="Traditional Arabic" pitchFamily="18" charset="-78"/>
                <a:cs typeface="Traditional Arabic" pitchFamily="18" charset="-78"/>
              </a:rPr>
              <a:t>- وتتحرك أجزاء الجسم أو تخضع لحركة دوران عندما تؤدي القوة المحدثة للحركة أن يدور هذا الجزء حول محور يمر عبر المفصل.</a:t>
            </a:r>
          </a:p>
          <a:p>
            <a:pPr marL="0" indent="0" algn="ctr" rtl="1">
              <a:buNone/>
            </a:pPr>
            <a:r>
              <a:rPr lang="ar-DZ" sz="2800" b="1" dirty="0" smtClean="0">
                <a:latin typeface="Traditional Arabic" pitchFamily="18" charset="-78"/>
                <a:cs typeface="Traditional Arabic" pitchFamily="18" charset="-78"/>
              </a:rPr>
              <a:t>-الذراع تدور حول مفصل الكتف.</a:t>
            </a:r>
          </a:p>
          <a:p>
            <a:pPr marL="0" indent="0" algn="ctr" rtl="1">
              <a:buNone/>
            </a:pPr>
            <a:r>
              <a:rPr lang="ar-DZ" sz="2800" b="1" dirty="0" smtClean="0">
                <a:latin typeface="Traditional Arabic" pitchFamily="18" charset="-78"/>
                <a:cs typeface="Traditional Arabic" pitchFamily="18" charset="-78"/>
              </a:rPr>
              <a:t>-الساق تدور حول مفصل الفخذ (الحوض).</a:t>
            </a:r>
            <a:endParaRPr lang="fr-FR" sz="2800" b="1" dirty="0">
              <a:latin typeface="Traditional Arabic" pitchFamily="18" charset="-78"/>
              <a:cs typeface="Traditional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50206" cy="6383632"/>
          </a:xfrm>
        </p:spPr>
        <p:txBody>
          <a:bodyPr>
            <a:noAutofit/>
          </a:bodyPr>
          <a:lstStyle/>
          <a:p>
            <a:pPr marL="0" indent="0" algn="ctr" rtl="1">
              <a:buNone/>
            </a:pPr>
            <a:r>
              <a:rPr lang="ar-DZ" sz="4800" b="1" dirty="0">
                <a:latin typeface="Traditional Arabic" pitchFamily="18" charset="-78"/>
                <a:cs typeface="Traditional Arabic" pitchFamily="18" charset="-78"/>
              </a:rPr>
              <a:t>وبالرغم من اختلاف وتنوع الحركات حسب مبدأ تصنيفها فإنها تقاس من خلال ثلاثة متغيرات ميكانيكية تمثل الأساس </a:t>
            </a:r>
            <a:r>
              <a:rPr lang="ar-DZ" sz="4800" b="1" dirty="0" smtClean="0">
                <a:latin typeface="Traditional Arabic" pitchFamily="18" charset="-78"/>
                <a:cs typeface="Traditional Arabic" pitchFamily="18" charset="-78"/>
              </a:rPr>
              <a:t>في دراستها </a:t>
            </a:r>
            <a:r>
              <a:rPr lang="ar-DZ" sz="4800" b="1" dirty="0">
                <a:latin typeface="Traditional Arabic" pitchFamily="18" charset="-78"/>
                <a:cs typeface="Traditional Arabic" pitchFamily="18" charset="-78"/>
              </a:rPr>
              <a:t>وتحليلها والتي تتمثل في:</a:t>
            </a:r>
          </a:p>
          <a:p>
            <a:pPr marL="0" indent="0" algn="ctr" rtl="1">
              <a:buNone/>
            </a:pPr>
            <a:r>
              <a:rPr lang="ar-DZ" sz="4800" b="1" dirty="0">
                <a:latin typeface="Traditional Arabic" pitchFamily="18" charset="-78"/>
                <a:cs typeface="Traditional Arabic" pitchFamily="18" charset="-78"/>
              </a:rPr>
              <a:t> </a:t>
            </a:r>
            <a:r>
              <a:rPr lang="ar-DZ" sz="4800" b="1" dirty="0">
                <a:solidFill>
                  <a:srgbClr val="FF0000"/>
                </a:solidFill>
                <a:latin typeface="Traditional Arabic" pitchFamily="18" charset="-78"/>
                <a:cs typeface="Traditional Arabic" pitchFamily="18" charset="-78"/>
              </a:rPr>
              <a:t>الزمن</a:t>
            </a:r>
            <a:r>
              <a:rPr lang="ar-DZ" sz="4800" b="1" dirty="0">
                <a:latin typeface="Traditional Arabic" pitchFamily="18" charset="-78"/>
                <a:cs typeface="Traditional Arabic" pitchFamily="18" charset="-78"/>
              </a:rPr>
              <a:t> وهو الوقت المستغرق بين النقطتين.</a:t>
            </a:r>
          </a:p>
          <a:p>
            <a:pPr marL="0" indent="0" algn="ctr" rtl="1">
              <a:buNone/>
            </a:pPr>
            <a:r>
              <a:rPr lang="ar-DZ" sz="4800" b="1" dirty="0">
                <a:latin typeface="Traditional Arabic" pitchFamily="18" charset="-78"/>
                <a:cs typeface="Traditional Arabic" pitchFamily="18" charset="-78"/>
              </a:rPr>
              <a:t> </a:t>
            </a:r>
            <a:r>
              <a:rPr lang="ar-DZ" sz="4800" b="1" dirty="0">
                <a:solidFill>
                  <a:srgbClr val="FF0000"/>
                </a:solidFill>
                <a:latin typeface="Traditional Arabic" pitchFamily="18" charset="-78"/>
                <a:cs typeface="Traditional Arabic" pitchFamily="18" charset="-78"/>
              </a:rPr>
              <a:t>المجال</a:t>
            </a:r>
            <a:r>
              <a:rPr lang="ar-DZ" sz="4800" b="1" dirty="0">
                <a:latin typeface="Traditional Arabic" pitchFamily="18" charset="-78"/>
                <a:cs typeface="Traditional Arabic" pitchFamily="18" charset="-78"/>
              </a:rPr>
              <a:t> هو المركز المحصور بين نقطة وأخرى .</a:t>
            </a:r>
          </a:p>
          <a:p>
            <a:pPr marL="0" indent="0" algn="ctr" rtl="1">
              <a:buNone/>
            </a:pPr>
            <a:r>
              <a:rPr lang="ar-DZ" sz="4800" b="1" dirty="0">
                <a:latin typeface="Traditional Arabic" pitchFamily="18" charset="-78"/>
                <a:cs typeface="Traditional Arabic" pitchFamily="18" charset="-78"/>
              </a:rPr>
              <a:t> </a:t>
            </a:r>
            <a:r>
              <a:rPr lang="ar-DZ" sz="4800" b="1" dirty="0">
                <a:solidFill>
                  <a:srgbClr val="FF0000"/>
                </a:solidFill>
                <a:latin typeface="Traditional Arabic" pitchFamily="18" charset="-78"/>
                <a:cs typeface="Traditional Arabic" pitchFamily="18" charset="-78"/>
              </a:rPr>
              <a:t>الدينامكية</a:t>
            </a:r>
            <a:r>
              <a:rPr lang="ar-DZ" sz="4800" b="1" dirty="0">
                <a:latin typeface="Traditional Arabic" pitchFamily="18" charset="-78"/>
                <a:cs typeface="Traditional Arabic" pitchFamily="18" charset="-78"/>
              </a:rPr>
              <a:t> وهي القوة المحركة للجسم،فالقوة هي الأساس التي تحكم الحركة.</a:t>
            </a:r>
            <a:endParaRPr lang="fr-FR" sz="48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868346"/>
          </a:xfrm>
        </p:spPr>
        <p:txBody>
          <a:bodyPr/>
          <a:lstStyle/>
          <a:p>
            <a:pPr algn="ctr"/>
            <a:r>
              <a:rPr lang="ar-DZ" b="1" dirty="0" smtClean="0">
                <a:solidFill>
                  <a:srgbClr val="FF0000"/>
                </a:solidFill>
                <a:latin typeface="Traditional Arabic" pitchFamily="18" charset="-78"/>
                <a:cs typeface="Traditional Arabic" pitchFamily="18" charset="-78"/>
              </a:rPr>
              <a:t>أسس تصنيف الحركات</a:t>
            </a:r>
            <a:endParaRPr lang="fr-FR"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59868" y="983421"/>
            <a:ext cx="8732612" cy="5429288"/>
          </a:xfrm>
        </p:spPr>
        <p:txBody>
          <a:bodyPr>
            <a:noAutofit/>
          </a:bodyPr>
          <a:lstStyle/>
          <a:p>
            <a:pPr marL="0" indent="0" algn="r" rtl="1">
              <a:buNone/>
            </a:pPr>
            <a:r>
              <a:rPr lang="ar-DZ" sz="3600" b="1" dirty="0" smtClean="0">
                <a:latin typeface="Traditional Arabic" pitchFamily="18" charset="-78"/>
                <a:cs typeface="Traditional Arabic" pitchFamily="18" charset="-78"/>
              </a:rPr>
              <a:t>حاول </a:t>
            </a:r>
            <a:r>
              <a:rPr lang="ar-DZ" sz="3600" b="1" dirty="0">
                <a:latin typeface="Traditional Arabic" pitchFamily="18" charset="-78"/>
                <a:cs typeface="Traditional Arabic" pitchFamily="18" charset="-78"/>
              </a:rPr>
              <a:t>بعض العلماء تقسيم الحركات بأساليب مختلفة و تبعا للعديد من الأسس,و بالرغم من ذلك لا يمكن اعتبار أي تقسيم </a:t>
            </a:r>
            <a:r>
              <a:rPr lang="ar-DZ" sz="3600" b="1" dirty="0" smtClean="0">
                <a:latin typeface="Traditional Arabic" pitchFamily="18" charset="-78"/>
                <a:cs typeface="Traditional Arabic" pitchFamily="18" charset="-78"/>
              </a:rPr>
              <a:t>من التقسيمات </a:t>
            </a:r>
            <a:r>
              <a:rPr lang="ar-DZ" sz="3600" b="1" dirty="0">
                <a:latin typeface="Traditional Arabic" pitchFamily="18" charset="-78"/>
                <a:cs typeface="Traditional Arabic" pitchFamily="18" charset="-78"/>
              </a:rPr>
              <a:t>التي تمت هو التقسيم الأمثل للمهارات الحركية ,فالحركة بطبيعتها متعددة الأشكال و يختلف هدفها من </a:t>
            </a:r>
            <a:r>
              <a:rPr lang="ar-DZ" sz="3600" b="1" dirty="0" smtClean="0">
                <a:latin typeface="Traditional Arabic" pitchFamily="18" charset="-78"/>
                <a:cs typeface="Traditional Arabic" pitchFamily="18" charset="-78"/>
              </a:rPr>
              <a:t>حركة لأخرى ،كذلك </a:t>
            </a:r>
            <a:r>
              <a:rPr lang="ar-DZ" sz="3600" b="1" dirty="0">
                <a:latin typeface="Traditional Arabic" pitchFamily="18" charset="-78"/>
                <a:cs typeface="Traditional Arabic" pitchFamily="18" charset="-78"/>
              </a:rPr>
              <a:t>تختلف في القوة و السرعة و المسار و بالتالي تناولها من وجهات نظر مختلفة تبعا لأسس عديدة، و تتجلى </a:t>
            </a:r>
            <a:r>
              <a:rPr lang="ar-DZ" sz="3600" b="1" dirty="0" smtClean="0">
                <a:latin typeface="Traditional Arabic" pitchFamily="18" charset="-78"/>
                <a:cs typeface="Traditional Arabic" pitchFamily="18" charset="-78"/>
              </a:rPr>
              <a:t>مدى </a:t>
            </a:r>
            <a:r>
              <a:rPr lang="ar-DZ" sz="3600" b="1" dirty="0" smtClean="0">
                <a:solidFill>
                  <a:srgbClr val="FF0000"/>
                </a:solidFill>
                <a:latin typeface="Traditional Arabic" pitchFamily="18" charset="-78"/>
                <a:cs typeface="Traditional Arabic" pitchFamily="18" charset="-78"/>
              </a:rPr>
              <a:t>أهمية </a:t>
            </a:r>
            <a:r>
              <a:rPr lang="ar-DZ" sz="3600" b="1" dirty="0">
                <a:solidFill>
                  <a:srgbClr val="FF0000"/>
                </a:solidFill>
                <a:latin typeface="Traditional Arabic" pitchFamily="18" charset="-78"/>
                <a:cs typeface="Traditional Arabic" pitchFamily="18" charset="-78"/>
              </a:rPr>
              <a:t>تقسيم الحركات</a:t>
            </a:r>
            <a:r>
              <a:rPr lang="ar-DZ" sz="3600" b="1" dirty="0">
                <a:latin typeface="Traditional Arabic" pitchFamily="18" charset="-78"/>
                <a:cs typeface="Traditional Arabic" pitchFamily="18" charset="-78"/>
              </a:rPr>
              <a:t> طبقا للعديد من الأسس </a:t>
            </a:r>
            <a:r>
              <a:rPr lang="ar-DZ" sz="3600" b="1" dirty="0" smtClean="0">
                <a:latin typeface="Traditional Arabic" pitchFamily="18" charset="-78"/>
                <a:cs typeface="Traditional Arabic" pitchFamily="18" charset="-78"/>
              </a:rPr>
              <a:t>فيما يلي</a:t>
            </a:r>
            <a:r>
              <a:rPr lang="ar-DZ" sz="3600" b="1" dirty="0">
                <a:latin typeface="Traditional Arabic" pitchFamily="18" charset="-78"/>
                <a:cs typeface="Traditional Arabic" pitchFamily="18" charset="-78"/>
              </a:rPr>
              <a:t>:</a:t>
            </a:r>
          </a:p>
          <a:p>
            <a:pPr marL="0" indent="0" algn="r" rtl="1">
              <a:buNone/>
            </a:pPr>
            <a:r>
              <a:rPr lang="ar-DZ" sz="3600" b="1" dirty="0">
                <a:latin typeface="Traditional Arabic" pitchFamily="18" charset="-78"/>
                <a:cs typeface="Traditional Arabic" pitchFamily="18" charset="-78"/>
              </a:rPr>
              <a:t> </a:t>
            </a:r>
            <a:r>
              <a:rPr lang="ar-DZ" sz="3600" b="1" dirty="0" smtClean="0">
                <a:solidFill>
                  <a:srgbClr val="FF0000"/>
                </a:solidFill>
                <a:latin typeface="Traditional Arabic" pitchFamily="18" charset="-78"/>
                <a:cs typeface="Traditional Arabic" pitchFamily="18" charset="-78"/>
              </a:rPr>
              <a:t>1-</a:t>
            </a:r>
            <a:r>
              <a:rPr lang="ar-DZ" sz="3600" b="1" dirty="0" smtClean="0">
                <a:latin typeface="Traditional Arabic" pitchFamily="18" charset="-78"/>
                <a:cs typeface="Traditional Arabic" pitchFamily="18" charset="-78"/>
              </a:rPr>
              <a:t> سهولة </a:t>
            </a:r>
            <a:r>
              <a:rPr lang="ar-DZ" sz="3600" b="1" dirty="0">
                <a:latin typeface="Traditional Arabic" pitchFamily="18" charset="-78"/>
                <a:cs typeface="Traditional Arabic" pitchFamily="18" charset="-78"/>
              </a:rPr>
              <a:t>فهم الحركة و القوانين و العوامل التي تتحكم فيها.</a:t>
            </a:r>
          </a:p>
          <a:p>
            <a:pPr marL="0" indent="0" algn="r" rtl="1">
              <a:buNone/>
            </a:pPr>
            <a:r>
              <a:rPr lang="ar-DZ" sz="3600" b="1" dirty="0" smtClean="0">
                <a:latin typeface="Traditional Arabic" pitchFamily="18" charset="-78"/>
                <a:cs typeface="Traditional Arabic" pitchFamily="18" charset="-78"/>
              </a:rPr>
              <a:t></a:t>
            </a:r>
            <a:r>
              <a:rPr lang="ar-DZ" sz="3600" b="1" dirty="0" smtClean="0">
                <a:solidFill>
                  <a:srgbClr val="FF0000"/>
                </a:solidFill>
                <a:latin typeface="Traditional Arabic" pitchFamily="18" charset="-78"/>
                <a:cs typeface="Traditional Arabic" pitchFamily="18" charset="-78"/>
              </a:rPr>
              <a:t>2-</a:t>
            </a:r>
            <a:r>
              <a:rPr lang="ar-DZ" sz="3600" b="1" dirty="0" smtClean="0">
                <a:latin typeface="Traditional Arabic" pitchFamily="18" charset="-78"/>
                <a:cs typeface="Traditional Arabic" pitchFamily="18" charset="-78"/>
              </a:rPr>
              <a:t> </a:t>
            </a:r>
            <a:r>
              <a:rPr lang="ar-DZ" sz="3600" b="1" dirty="0">
                <a:latin typeface="Traditional Arabic" pitchFamily="18" charset="-78"/>
                <a:cs typeface="Traditional Arabic" pitchFamily="18" charset="-78"/>
              </a:rPr>
              <a:t>تبسيط الحركات المركبة بسهولة </a:t>
            </a:r>
            <a:r>
              <a:rPr lang="ar-DZ" sz="3600" b="1" dirty="0" smtClean="0">
                <a:latin typeface="Traditional Arabic" pitchFamily="18" charset="-78"/>
                <a:cs typeface="Traditional Arabic" pitchFamily="18" charset="-78"/>
              </a:rPr>
              <a:t>لدراستها.</a:t>
            </a:r>
            <a:endParaRPr lang="fr-FR" sz="36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85728"/>
            <a:ext cx="8893652" cy="6286544"/>
          </a:xfrm>
        </p:spPr>
        <p:txBody>
          <a:bodyPr>
            <a:noAutofit/>
          </a:bodyPr>
          <a:lstStyle/>
          <a:p>
            <a:pPr marL="0" indent="0" algn="ctr" rtl="1">
              <a:buNone/>
            </a:pPr>
            <a:r>
              <a:rPr lang="ar-DZ" sz="3600" b="1" dirty="0">
                <a:latin typeface="Traditional Arabic" pitchFamily="18" charset="-78"/>
                <a:cs typeface="Traditional Arabic" pitchFamily="18" charset="-78"/>
              </a:rPr>
              <a:t>وقد اعتبر </a:t>
            </a:r>
            <a:r>
              <a:rPr lang="ar-DZ" sz="3600" b="1" dirty="0" smtClean="0">
                <a:latin typeface="Traditional Arabic" pitchFamily="18" charset="-78"/>
                <a:cs typeface="Traditional Arabic" pitchFamily="18" charset="-78"/>
              </a:rPr>
              <a:t>الكثير </a:t>
            </a:r>
            <a:r>
              <a:rPr lang="ar-DZ" sz="3600" b="1" dirty="0">
                <a:latin typeface="Traditional Arabic" pitchFamily="18" charset="-78"/>
                <a:cs typeface="Traditional Arabic" pitchFamily="18" charset="-78"/>
              </a:rPr>
              <a:t>من العلماء أن تقسيم الحركات مهم جدا و ذلك لتسهيل دراستها و بحثها بشكل مستفيض و حسب </a:t>
            </a:r>
            <a:r>
              <a:rPr lang="ar-DZ" sz="3600" b="1" dirty="0" smtClean="0">
                <a:latin typeface="Traditional Arabic" pitchFamily="18" charset="-78"/>
                <a:cs typeface="Traditional Arabic" pitchFamily="18" charset="-78"/>
              </a:rPr>
              <a:t>وجهات نظر </a:t>
            </a:r>
            <a:r>
              <a:rPr lang="ar-DZ" sz="3600" b="1" dirty="0">
                <a:latin typeface="Traditional Arabic" pitchFamily="18" charset="-78"/>
                <a:cs typeface="Traditional Arabic" pitchFamily="18" charset="-78"/>
              </a:rPr>
              <a:t>مختلفة لأن حركات الإنسان متعددة الأشكال و الأهداف مختلفة الاتجاهات. فالحركة يمكن تناولها من وجهات نظر </a:t>
            </a:r>
            <a:r>
              <a:rPr lang="ar-DZ" sz="3600" b="1" dirty="0" smtClean="0">
                <a:latin typeface="Traditional Arabic" pitchFamily="18" charset="-78"/>
                <a:cs typeface="Traditional Arabic" pitchFamily="18" charset="-78"/>
              </a:rPr>
              <a:t>مختلفة تبعا </a:t>
            </a:r>
            <a:r>
              <a:rPr lang="ar-DZ" sz="3600" b="1" dirty="0">
                <a:latin typeface="Traditional Arabic" pitchFamily="18" charset="-78"/>
                <a:cs typeface="Traditional Arabic" pitchFamily="18" charset="-78"/>
              </a:rPr>
              <a:t>لمصدرها أو شكلها أو هدفها لغرض الاقتصاد </a:t>
            </a:r>
            <a:r>
              <a:rPr lang="ar-DZ" sz="3600" b="1" dirty="0" smtClean="0">
                <a:latin typeface="Traditional Arabic" pitchFamily="18" charset="-78"/>
                <a:cs typeface="Traditional Arabic" pitchFamily="18" charset="-78"/>
              </a:rPr>
              <a:t>في الجهد </a:t>
            </a:r>
            <a:r>
              <a:rPr lang="ar-DZ" sz="3600" b="1" dirty="0">
                <a:latin typeface="Traditional Arabic" pitchFamily="18" charset="-78"/>
                <a:cs typeface="Traditional Arabic" pitchFamily="18" charset="-78"/>
              </a:rPr>
              <a:t>و القوة المسببة لها لمعرفة القوانين و العوامل التي تتحكم </a:t>
            </a:r>
            <a:r>
              <a:rPr lang="ar-DZ" sz="3600" b="1" dirty="0" smtClean="0">
                <a:latin typeface="Traditional Arabic" pitchFamily="18" charset="-78"/>
                <a:cs typeface="Traditional Arabic" pitchFamily="18" charset="-78"/>
              </a:rPr>
              <a:t>فيها، و تعددت الأسس  </a:t>
            </a:r>
            <a:r>
              <a:rPr lang="ar-DZ" sz="3600" b="1" dirty="0">
                <a:latin typeface="Traditional Arabic" pitchFamily="18" charset="-78"/>
                <a:cs typeface="Traditional Arabic" pitchFamily="18" charset="-78"/>
              </a:rPr>
              <a:t>في تقسيم الحركات إلى:</a:t>
            </a:r>
          </a:p>
          <a:p>
            <a:pPr marL="0" indent="0" algn="ctr" rtl="1">
              <a:buNone/>
            </a:pPr>
            <a:r>
              <a:rPr lang="ar-DZ" sz="3600" b="1" dirty="0">
                <a:latin typeface="Traditional Arabic" pitchFamily="18" charset="-78"/>
                <a:cs typeface="Traditional Arabic" pitchFamily="18" charset="-78"/>
              </a:rPr>
              <a:t>- التقسيم وفقا للأسس الفسيولوجية.</a:t>
            </a:r>
          </a:p>
          <a:p>
            <a:pPr marL="0" indent="0" algn="ctr" rtl="1">
              <a:buNone/>
            </a:pPr>
            <a:r>
              <a:rPr lang="ar-DZ" sz="3600" b="1" dirty="0">
                <a:latin typeface="Traditional Arabic" pitchFamily="18" charset="-78"/>
                <a:cs typeface="Traditional Arabic" pitchFamily="18" charset="-78"/>
              </a:rPr>
              <a:t>- التقسيم وفقا للأسس المرتبطة بمراحل </a:t>
            </a:r>
            <a:r>
              <a:rPr lang="ar-DZ" sz="3600" b="1" dirty="0" smtClean="0">
                <a:latin typeface="Traditional Arabic" pitchFamily="18" charset="-78"/>
                <a:cs typeface="Traditional Arabic" pitchFamily="18" charset="-78"/>
              </a:rPr>
              <a:t>الحركة.</a:t>
            </a:r>
            <a:endParaRPr lang="ar-DZ" sz="3600" b="1" dirty="0">
              <a:latin typeface="Traditional Arabic" pitchFamily="18" charset="-78"/>
              <a:cs typeface="Traditional Arabic" pitchFamily="18" charset="-78"/>
            </a:endParaRPr>
          </a:p>
          <a:p>
            <a:pPr marL="0" indent="0" algn="ctr" rtl="1">
              <a:buNone/>
            </a:pPr>
            <a:r>
              <a:rPr lang="ar-DZ" sz="3600" b="1" dirty="0" smtClean="0">
                <a:latin typeface="Traditional Arabic" pitchFamily="18" charset="-78"/>
                <a:cs typeface="Traditional Arabic" pitchFamily="18" charset="-78"/>
              </a:rPr>
              <a:t>- </a:t>
            </a:r>
            <a:r>
              <a:rPr lang="ar-DZ" sz="3600" b="1" dirty="0">
                <a:latin typeface="Traditional Arabic" pitchFamily="18" charset="-78"/>
                <a:cs typeface="Traditional Arabic" pitchFamily="18" charset="-78"/>
              </a:rPr>
              <a:t>التقسيم وفقا للأسس </a:t>
            </a:r>
            <a:r>
              <a:rPr lang="ar-DZ" sz="3600" b="1" dirty="0" smtClean="0">
                <a:latin typeface="Traditional Arabic" pitchFamily="18" charset="-78"/>
                <a:cs typeface="Traditional Arabic" pitchFamily="18" charset="-78"/>
              </a:rPr>
              <a:t>الميكانيكية.</a:t>
            </a:r>
            <a:endParaRPr lang="fr-FR" sz="36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357554" y="2000240"/>
            <a:ext cx="2428892" cy="121444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3200" b="1" dirty="0"/>
              <a:t>الميكانيكية</a:t>
            </a:r>
            <a:endParaRPr lang="fr-FR" sz="3200" dirty="0"/>
          </a:p>
        </p:txBody>
      </p:sp>
      <p:sp>
        <p:nvSpPr>
          <p:cNvPr id="6" name="Ellipse 5"/>
          <p:cNvSpPr/>
          <p:nvPr/>
        </p:nvSpPr>
        <p:spPr>
          <a:xfrm>
            <a:off x="6500826" y="2143116"/>
            <a:ext cx="2357454" cy="107157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2800" b="1" dirty="0"/>
              <a:t>الفسيولوجية</a:t>
            </a:r>
            <a:endParaRPr lang="fr-FR" sz="2800" dirty="0"/>
          </a:p>
        </p:txBody>
      </p:sp>
      <p:sp>
        <p:nvSpPr>
          <p:cNvPr id="7" name="Ellipse 6"/>
          <p:cNvSpPr/>
          <p:nvPr/>
        </p:nvSpPr>
        <p:spPr>
          <a:xfrm>
            <a:off x="428596" y="2071678"/>
            <a:ext cx="2128846" cy="107157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3200" b="1" dirty="0"/>
              <a:t>التشكيلية</a:t>
            </a:r>
            <a:endParaRPr lang="fr-FR" sz="3200" dirty="0"/>
          </a:p>
        </p:txBody>
      </p:sp>
      <p:sp>
        <p:nvSpPr>
          <p:cNvPr id="8" name="Rectangle à coins arrondis 7"/>
          <p:cNvSpPr/>
          <p:nvPr/>
        </p:nvSpPr>
        <p:spPr>
          <a:xfrm>
            <a:off x="1500166" y="428604"/>
            <a:ext cx="6000792" cy="7858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800" b="1" dirty="0"/>
              <a:t>أسس تصنيف الحركات الرياضية للنواحي</a:t>
            </a:r>
            <a:endParaRPr lang="fr-FR" sz="2800" dirty="0"/>
          </a:p>
        </p:txBody>
      </p:sp>
      <p:cxnSp>
        <p:nvCxnSpPr>
          <p:cNvPr id="10" name="Connecteur droit avec flèche 9"/>
          <p:cNvCxnSpPr>
            <a:stCxn id="8" idx="2"/>
            <a:endCxn id="6" idx="0"/>
          </p:cNvCxnSpPr>
          <p:nvPr/>
        </p:nvCxnSpPr>
        <p:spPr>
          <a:xfrm rot="16200000" flipH="1">
            <a:off x="5625710" y="89273"/>
            <a:ext cx="928694" cy="31789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8" idx="2"/>
            <a:endCxn id="4" idx="0"/>
          </p:cNvCxnSpPr>
          <p:nvPr/>
        </p:nvCxnSpPr>
        <p:spPr>
          <a:xfrm rot="16200000" flipH="1">
            <a:off x="4143372" y="1571612"/>
            <a:ext cx="785818"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a:stCxn id="8" idx="2"/>
            <a:endCxn id="7" idx="0"/>
          </p:cNvCxnSpPr>
          <p:nvPr/>
        </p:nvCxnSpPr>
        <p:spPr>
          <a:xfrm rot="5400000">
            <a:off x="2568163" y="139279"/>
            <a:ext cx="857256" cy="30075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cteur droit 29"/>
          <p:cNvCxnSpPr>
            <a:stCxn id="7" idx="4"/>
          </p:cNvCxnSpPr>
          <p:nvPr/>
        </p:nvCxnSpPr>
        <p:spPr>
          <a:xfrm rot="16200000" flipH="1">
            <a:off x="1246559" y="3389708"/>
            <a:ext cx="571504" cy="78584"/>
          </a:xfrm>
          <a:prstGeom prst="line">
            <a:avLst/>
          </a:prstGeom>
        </p:spPr>
        <p:style>
          <a:lnRef idx="3">
            <a:schemeClr val="dk1"/>
          </a:lnRef>
          <a:fillRef idx="0">
            <a:schemeClr val="dk1"/>
          </a:fillRef>
          <a:effectRef idx="2">
            <a:schemeClr val="dk1"/>
          </a:effectRef>
          <a:fontRef idx="minor">
            <a:schemeClr val="tx1"/>
          </a:fontRef>
        </p:style>
      </p:cxnSp>
      <p:cxnSp>
        <p:nvCxnSpPr>
          <p:cNvPr id="31" name="Connecteur droit 30"/>
          <p:cNvCxnSpPr/>
          <p:nvPr/>
        </p:nvCxnSpPr>
        <p:spPr>
          <a:xfrm rot="5400000">
            <a:off x="4229096" y="3629028"/>
            <a:ext cx="714380" cy="28572"/>
          </a:xfrm>
          <a:prstGeom prst="line">
            <a:avLst/>
          </a:prstGeom>
        </p:spPr>
        <p:style>
          <a:lnRef idx="3">
            <a:schemeClr val="dk1"/>
          </a:lnRef>
          <a:fillRef idx="0">
            <a:schemeClr val="dk1"/>
          </a:fillRef>
          <a:effectRef idx="2">
            <a:schemeClr val="dk1"/>
          </a:effectRef>
          <a:fontRef idx="minor">
            <a:schemeClr val="tx1"/>
          </a:fontRef>
        </p:style>
      </p:cxnSp>
      <p:cxnSp>
        <p:nvCxnSpPr>
          <p:cNvPr id="35" name="Connecteur droit 34"/>
          <p:cNvCxnSpPr>
            <a:stCxn id="6" idx="4"/>
          </p:cNvCxnSpPr>
          <p:nvPr/>
        </p:nvCxnSpPr>
        <p:spPr>
          <a:xfrm rot="16200000" flipH="1">
            <a:off x="7483098" y="3411140"/>
            <a:ext cx="428628" cy="35719"/>
          </a:xfrm>
          <a:prstGeom prst="line">
            <a:avLst/>
          </a:prstGeom>
        </p:spPr>
        <p:style>
          <a:lnRef idx="3">
            <a:schemeClr val="dk1"/>
          </a:lnRef>
          <a:fillRef idx="0">
            <a:schemeClr val="dk1"/>
          </a:fillRef>
          <a:effectRef idx="2">
            <a:schemeClr val="dk1"/>
          </a:effectRef>
          <a:fontRef idx="minor">
            <a:schemeClr val="tx1"/>
          </a:fontRef>
        </p:style>
      </p:cxnSp>
      <p:cxnSp>
        <p:nvCxnSpPr>
          <p:cNvPr id="37" name="Connecteur droit 36"/>
          <p:cNvCxnSpPr/>
          <p:nvPr/>
        </p:nvCxnSpPr>
        <p:spPr>
          <a:xfrm rot="10800000">
            <a:off x="6500826" y="3643314"/>
            <a:ext cx="2071702" cy="1588"/>
          </a:xfrm>
          <a:prstGeom prst="line">
            <a:avLst/>
          </a:prstGeom>
        </p:spPr>
        <p:style>
          <a:lnRef idx="3">
            <a:schemeClr val="dk1"/>
          </a:lnRef>
          <a:fillRef idx="0">
            <a:schemeClr val="dk1"/>
          </a:fillRef>
          <a:effectRef idx="2">
            <a:schemeClr val="dk1"/>
          </a:effectRef>
          <a:fontRef idx="minor">
            <a:schemeClr val="tx1"/>
          </a:fontRef>
        </p:style>
      </p:cxnSp>
      <p:cxnSp>
        <p:nvCxnSpPr>
          <p:cNvPr id="42" name="Connecteur droit 41"/>
          <p:cNvCxnSpPr/>
          <p:nvPr/>
        </p:nvCxnSpPr>
        <p:spPr>
          <a:xfrm rot="10800000">
            <a:off x="500034" y="3714752"/>
            <a:ext cx="2357454" cy="1588"/>
          </a:xfrm>
          <a:prstGeom prst="line">
            <a:avLst/>
          </a:prstGeom>
        </p:spPr>
        <p:style>
          <a:lnRef idx="3">
            <a:schemeClr val="dk1"/>
          </a:lnRef>
          <a:fillRef idx="0">
            <a:schemeClr val="dk1"/>
          </a:fillRef>
          <a:effectRef idx="2">
            <a:schemeClr val="dk1"/>
          </a:effectRef>
          <a:fontRef idx="minor">
            <a:schemeClr val="tx1"/>
          </a:fontRef>
        </p:style>
      </p:cxnSp>
      <p:cxnSp>
        <p:nvCxnSpPr>
          <p:cNvPr id="44" name="Connecteur droit 43"/>
          <p:cNvCxnSpPr/>
          <p:nvPr/>
        </p:nvCxnSpPr>
        <p:spPr>
          <a:xfrm rot="10800000">
            <a:off x="3714744" y="4000504"/>
            <a:ext cx="1857388" cy="1588"/>
          </a:xfrm>
          <a:prstGeom prst="line">
            <a:avLst/>
          </a:prstGeom>
        </p:spPr>
        <p:style>
          <a:lnRef idx="3">
            <a:schemeClr val="dk1"/>
          </a:lnRef>
          <a:fillRef idx="0">
            <a:schemeClr val="dk1"/>
          </a:fillRef>
          <a:effectRef idx="2">
            <a:schemeClr val="dk1"/>
          </a:effectRef>
          <a:fontRef idx="minor">
            <a:schemeClr val="tx1"/>
          </a:fontRef>
        </p:style>
      </p:cxnSp>
      <p:cxnSp>
        <p:nvCxnSpPr>
          <p:cNvPr id="49" name="Connecteur droit avec flèche 48"/>
          <p:cNvCxnSpPr/>
          <p:nvPr/>
        </p:nvCxnSpPr>
        <p:spPr>
          <a:xfrm rot="5400000">
            <a:off x="2643968" y="3928272"/>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Connecteur droit avec flèche 50"/>
          <p:cNvCxnSpPr/>
          <p:nvPr/>
        </p:nvCxnSpPr>
        <p:spPr>
          <a:xfrm rot="5400000">
            <a:off x="250795" y="3963991"/>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Connecteur droit avec flèche 52"/>
          <p:cNvCxnSpPr/>
          <p:nvPr/>
        </p:nvCxnSpPr>
        <p:spPr>
          <a:xfrm rot="5400000">
            <a:off x="3499636" y="4214024"/>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Connecteur droit avec flèche 54"/>
          <p:cNvCxnSpPr/>
          <p:nvPr/>
        </p:nvCxnSpPr>
        <p:spPr>
          <a:xfrm rot="5400000">
            <a:off x="5357818" y="4214818"/>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7" name="Connecteur droit avec flèche 56"/>
          <p:cNvCxnSpPr/>
          <p:nvPr/>
        </p:nvCxnSpPr>
        <p:spPr>
          <a:xfrm rot="5400000">
            <a:off x="6251587" y="3893347"/>
            <a:ext cx="499272"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Connecteur droit avec flèche 58"/>
          <p:cNvCxnSpPr/>
          <p:nvPr/>
        </p:nvCxnSpPr>
        <p:spPr>
          <a:xfrm rot="5400000">
            <a:off x="8323289" y="3892553"/>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Connecteur droit avec flèche 60"/>
          <p:cNvCxnSpPr/>
          <p:nvPr/>
        </p:nvCxnSpPr>
        <p:spPr>
          <a:xfrm rot="5400000">
            <a:off x="1358084" y="3928272"/>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2" name="Rectangle 81"/>
          <p:cNvSpPr/>
          <p:nvPr/>
        </p:nvSpPr>
        <p:spPr>
          <a:xfrm>
            <a:off x="8000230" y="4214818"/>
            <a:ext cx="858034"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ar-DZ" b="1" dirty="0"/>
              <a:t>حركات</a:t>
            </a:r>
          </a:p>
          <a:p>
            <a:pPr algn="ctr"/>
            <a:r>
              <a:rPr lang="ar-DZ" b="1" dirty="0"/>
              <a:t>إرادية</a:t>
            </a:r>
            <a:endParaRPr lang="fr-FR" b="1" dirty="0"/>
          </a:p>
        </p:txBody>
      </p:sp>
      <p:sp>
        <p:nvSpPr>
          <p:cNvPr id="83" name="Espace réservé du contenu 82"/>
          <p:cNvSpPr>
            <a:spLocks noGrp="1"/>
          </p:cNvSpPr>
          <p:nvPr>
            <p:ph idx="1"/>
          </p:nvPr>
        </p:nvSpPr>
        <p:spPr>
          <a:xfrm>
            <a:off x="6215074" y="4214818"/>
            <a:ext cx="1143008" cy="836126"/>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indent="0" algn="ctr">
              <a:buNone/>
            </a:pPr>
            <a:r>
              <a:rPr lang="ar-DZ" dirty="0"/>
              <a:t>حركات</a:t>
            </a:r>
          </a:p>
          <a:p>
            <a:pPr marL="0" indent="0" algn="ctr">
              <a:buNone/>
            </a:pPr>
            <a:r>
              <a:rPr lang="ar-DZ" dirty="0"/>
              <a:t>غير إرادية</a:t>
            </a:r>
            <a:endParaRPr lang="fr-FR" dirty="0"/>
          </a:p>
        </p:txBody>
      </p:sp>
      <p:sp>
        <p:nvSpPr>
          <p:cNvPr id="84" name="Espace réservé du contenu 82"/>
          <p:cNvSpPr txBox="1">
            <a:spLocks/>
          </p:cNvSpPr>
          <p:nvPr/>
        </p:nvSpPr>
        <p:spPr>
          <a:xfrm>
            <a:off x="4929190" y="4429132"/>
            <a:ext cx="1143008" cy="646331"/>
          </a:xfrm>
          <a:prstGeom prst="rect">
            <a:avLst/>
          </a:prstGeom>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ar-DZ" b="1" dirty="0"/>
              <a:t>المسار الزمني</a:t>
            </a:r>
            <a:endParaRPr lang="fr-FR" b="1" dirty="0"/>
          </a:p>
        </p:txBody>
      </p:sp>
      <p:sp>
        <p:nvSpPr>
          <p:cNvPr id="85" name="Espace réservé du contenu 82"/>
          <p:cNvSpPr txBox="1">
            <a:spLocks/>
          </p:cNvSpPr>
          <p:nvPr/>
        </p:nvSpPr>
        <p:spPr>
          <a:xfrm>
            <a:off x="3428992" y="4429132"/>
            <a:ext cx="1214446" cy="646331"/>
          </a:xfrm>
          <a:prstGeom prst="rect">
            <a:avLst/>
          </a:prstGeom>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ar-DZ" b="1" dirty="0"/>
              <a:t> المسار الهندسي</a:t>
            </a:r>
            <a:endParaRPr lang="fr-FR" b="1" dirty="0"/>
          </a:p>
        </p:txBody>
      </p:sp>
      <p:sp>
        <p:nvSpPr>
          <p:cNvPr id="86" name="Espace réservé du contenu 82"/>
          <p:cNvSpPr txBox="1">
            <a:spLocks/>
          </p:cNvSpPr>
          <p:nvPr/>
        </p:nvSpPr>
        <p:spPr>
          <a:xfrm>
            <a:off x="2143108" y="4214818"/>
            <a:ext cx="1143008" cy="646331"/>
          </a:xfrm>
          <a:prstGeom prst="rect">
            <a:avLst/>
          </a:prstGeom>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spAutoFit/>
          </a:bodyPr>
          <a:lstStyle/>
          <a:p>
            <a:pPr algn="ctr"/>
            <a:r>
              <a:rPr lang="ar-DZ" b="1" dirty="0"/>
              <a:t>حركة ثلاثية</a:t>
            </a:r>
          </a:p>
          <a:p>
            <a:pPr algn="ctr"/>
            <a:r>
              <a:rPr lang="ar-DZ" b="1" dirty="0"/>
              <a:t>وحيدة</a:t>
            </a:r>
            <a:endParaRPr lang="fr-FR" b="1" dirty="0"/>
          </a:p>
        </p:txBody>
      </p:sp>
      <p:sp>
        <p:nvSpPr>
          <p:cNvPr id="87" name="Espace réservé du contenu 82"/>
          <p:cNvSpPr txBox="1">
            <a:spLocks/>
          </p:cNvSpPr>
          <p:nvPr/>
        </p:nvSpPr>
        <p:spPr>
          <a:xfrm>
            <a:off x="928662" y="4214818"/>
            <a:ext cx="1143008" cy="464743"/>
          </a:xfrm>
          <a:prstGeom prst="rect">
            <a:avLst/>
          </a:prstGeom>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DZ"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1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8" name="Espace réservé du contenu 82"/>
          <p:cNvSpPr txBox="1">
            <a:spLocks/>
          </p:cNvSpPr>
          <p:nvPr/>
        </p:nvSpPr>
        <p:spPr>
          <a:xfrm>
            <a:off x="0" y="4214818"/>
            <a:ext cx="1143008" cy="464743"/>
          </a:xfrm>
          <a:prstGeom prst="rect">
            <a:avLst/>
          </a:prstGeom>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DZ"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1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9" name="Rectangle 88"/>
          <p:cNvSpPr/>
          <p:nvPr/>
        </p:nvSpPr>
        <p:spPr>
          <a:xfrm>
            <a:off x="1071538" y="4143380"/>
            <a:ext cx="85724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ar-DZ" b="1" dirty="0"/>
              <a:t>حركة </a:t>
            </a:r>
            <a:r>
              <a:rPr lang="ar-DZ" b="1" dirty="0" smtClean="0"/>
              <a:t>ثنائية</a:t>
            </a:r>
            <a:endParaRPr lang="ar-DZ" b="1" dirty="0"/>
          </a:p>
          <a:p>
            <a:pPr algn="ctr"/>
            <a:r>
              <a:rPr lang="ar-DZ" b="1" dirty="0"/>
              <a:t>متكررة</a:t>
            </a:r>
            <a:endParaRPr lang="fr-FR" b="1" dirty="0"/>
          </a:p>
        </p:txBody>
      </p:sp>
      <p:sp>
        <p:nvSpPr>
          <p:cNvPr id="90" name="Rectangle 89"/>
          <p:cNvSpPr/>
          <p:nvPr/>
        </p:nvSpPr>
        <p:spPr>
          <a:xfrm>
            <a:off x="142844" y="4214818"/>
            <a:ext cx="85724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ar-DZ" b="1" dirty="0"/>
              <a:t>حركة</a:t>
            </a:r>
          </a:p>
          <a:p>
            <a:pPr algn="ctr"/>
            <a:r>
              <a:rPr lang="ar-DZ" b="1" dirty="0"/>
              <a:t>مركبة</a:t>
            </a:r>
            <a:endParaRPr lang="fr-FR" b="1" dirty="0"/>
          </a:p>
        </p:txBody>
      </p:sp>
      <p:sp>
        <p:nvSpPr>
          <p:cNvPr id="45" name="Rectangle 44"/>
          <p:cNvSpPr/>
          <p:nvPr/>
        </p:nvSpPr>
        <p:spPr>
          <a:xfrm>
            <a:off x="1643042" y="5643578"/>
            <a:ext cx="6460907"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ar-DZ" sz="3200" b="1" dirty="0" smtClean="0">
                <a:solidFill>
                  <a:srgbClr val="FF0000"/>
                </a:solidFill>
              </a:rPr>
              <a:t>الأسس المعتمدة في تصنيف الحركات</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buNone/>
            </a:pPr>
            <a:r>
              <a:rPr lang="ar-DZ" sz="3600" b="1" dirty="0" smtClean="0">
                <a:solidFill>
                  <a:srgbClr val="FF0000"/>
                </a:solidFill>
                <a:latin typeface="Traditional Arabic" panose="02020603050405020304" pitchFamily="18" charset="-78"/>
                <a:cs typeface="Traditional Arabic" panose="02020603050405020304" pitchFamily="18" charset="-78"/>
              </a:rPr>
              <a:t>أنواع الحركات من الناحية الميكانيكية (طبقا للمسار الزمني والهندسي)</a:t>
            </a:r>
            <a:endParaRPr lang="fr-FR" sz="3600" dirty="0">
              <a:solidFill>
                <a:srgbClr val="FF0000"/>
              </a:solidFill>
              <a:latin typeface="Traditional Arabic" panose="02020603050405020304" pitchFamily="18" charset="-78"/>
              <a:cs typeface="Traditional Arabic" panose="02020603050405020304" pitchFamily="18" charset="-78"/>
            </a:endParaRPr>
          </a:p>
        </p:txBody>
      </p:sp>
      <p:sp>
        <p:nvSpPr>
          <p:cNvPr id="5" name="Rectangle 4"/>
          <p:cNvSpPr/>
          <p:nvPr/>
        </p:nvSpPr>
        <p:spPr>
          <a:xfrm>
            <a:off x="2643174" y="642918"/>
            <a:ext cx="350046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smtClean="0"/>
              <a:t>الحركة</a:t>
            </a:r>
            <a:endParaRPr lang="fr-FR" sz="3200" dirty="0"/>
          </a:p>
        </p:txBody>
      </p:sp>
      <p:sp>
        <p:nvSpPr>
          <p:cNvPr id="7" name="Rectangle 6"/>
          <p:cNvSpPr/>
          <p:nvPr/>
        </p:nvSpPr>
        <p:spPr>
          <a:xfrm>
            <a:off x="357158" y="1857364"/>
            <a:ext cx="250033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dirty="0" smtClean="0"/>
              <a:t>ا</a:t>
            </a:r>
            <a:r>
              <a:rPr lang="ar-DZ" sz="2800" b="1" dirty="0" smtClean="0"/>
              <a:t>لمسار الهندسي</a:t>
            </a:r>
            <a:endParaRPr lang="fr-FR" sz="2800" dirty="0"/>
          </a:p>
        </p:txBody>
      </p:sp>
      <p:sp>
        <p:nvSpPr>
          <p:cNvPr id="8" name="Rectangle 7"/>
          <p:cNvSpPr/>
          <p:nvPr/>
        </p:nvSpPr>
        <p:spPr>
          <a:xfrm>
            <a:off x="285720" y="3357562"/>
            <a:ext cx="121444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الحركات الدورانية</a:t>
            </a:r>
            <a:endParaRPr lang="fr-FR" sz="2800" dirty="0"/>
          </a:p>
        </p:txBody>
      </p:sp>
      <p:sp>
        <p:nvSpPr>
          <p:cNvPr id="9" name="Rectangle 8"/>
          <p:cNvSpPr/>
          <p:nvPr/>
        </p:nvSpPr>
        <p:spPr>
          <a:xfrm>
            <a:off x="6000760" y="1857364"/>
            <a:ext cx="264320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المسار الزمني</a:t>
            </a:r>
            <a:endParaRPr lang="fr-FR" sz="2800" dirty="0"/>
          </a:p>
        </p:txBody>
      </p:sp>
      <p:sp>
        <p:nvSpPr>
          <p:cNvPr id="10" name="Rectangle 9"/>
          <p:cNvSpPr/>
          <p:nvPr/>
        </p:nvSpPr>
        <p:spPr>
          <a:xfrm>
            <a:off x="1857356" y="3357562"/>
            <a:ext cx="128588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الحركات الانتقالية</a:t>
            </a:r>
            <a:endParaRPr lang="fr-FR" sz="2800" dirty="0"/>
          </a:p>
        </p:txBody>
      </p:sp>
      <p:sp>
        <p:nvSpPr>
          <p:cNvPr id="11" name="Rectangle 10"/>
          <p:cNvSpPr/>
          <p:nvPr/>
        </p:nvSpPr>
        <p:spPr>
          <a:xfrm>
            <a:off x="7715272" y="3214686"/>
            <a:ext cx="120015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الحركات المنتظمة</a:t>
            </a:r>
            <a:endParaRPr lang="fr-FR" sz="2800" dirty="0"/>
          </a:p>
        </p:txBody>
      </p:sp>
      <p:sp>
        <p:nvSpPr>
          <p:cNvPr id="12" name="Rectangle 11"/>
          <p:cNvSpPr/>
          <p:nvPr/>
        </p:nvSpPr>
        <p:spPr>
          <a:xfrm>
            <a:off x="5786446" y="3286124"/>
            <a:ext cx="121444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الحركات المتغيرة</a:t>
            </a:r>
            <a:endParaRPr lang="fr-FR" sz="2800" dirty="0"/>
          </a:p>
        </p:txBody>
      </p:sp>
      <p:sp>
        <p:nvSpPr>
          <p:cNvPr id="13" name="Rectangle 12"/>
          <p:cNvSpPr/>
          <p:nvPr/>
        </p:nvSpPr>
        <p:spPr>
          <a:xfrm>
            <a:off x="6715140" y="5143512"/>
            <a:ext cx="150019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الحركات الثابتة</a:t>
            </a:r>
            <a:endParaRPr lang="fr-FR" sz="2800" dirty="0"/>
          </a:p>
        </p:txBody>
      </p:sp>
      <p:sp>
        <p:nvSpPr>
          <p:cNvPr id="14" name="Rectangle 13"/>
          <p:cNvSpPr/>
          <p:nvPr/>
        </p:nvSpPr>
        <p:spPr>
          <a:xfrm>
            <a:off x="4286248" y="5286388"/>
            <a:ext cx="148590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dirty="0" smtClean="0"/>
              <a:t>ا</a:t>
            </a:r>
            <a:r>
              <a:rPr lang="ar-DZ" sz="2800" b="1" dirty="0" smtClean="0"/>
              <a:t>لحركة المتغيرة</a:t>
            </a:r>
            <a:endParaRPr lang="fr-FR" sz="2800" dirty="0"/>
          </a:p>
        </p:txBody>
      </p:sp>
      <p:sp>
        <p:nvSpPr>
          <p:cNvPr id="15" name="Rectangle 14"/>
          <p:cNvSpPr/>
          <p:nvPr/>
        </p:nvSpPr>
        <p:spPr>
          <a:xfrm>
            <a:off x="642910" y="5143512"/>
            <a:ext cx="185738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t>الحركات المركبة</a:t>
            </a:r>
          </a:p>
          <a:p>
            <a:pPr algn="ctr"/>
            <a:r>
              <a:rPr lang="ar-DZ" sz="2400" b="1" dirty="0" smtClean="0"/>
              <a:t>(العامة)</a:t>
            </a:r>
            <a:endParaRPr lang="fr-FR" sz="2400" dirty="0"/>
          </a:p>
        </p:txBody>
      </p:sp>
      <p:cxnSp>
        <p:nvCxnSpPr>
          <p:cNvPr id="17" name="Connecteur droit avec flèche 16"/>
          <p:cNvCxnSpPr>
            <a:stCxn id="5" idx="3"/>
            <a:endCxn id="9" idx="0"/>
          </p:cNvCxnSpPr>
          <p:nvPr/>
        </p:nvCxnSpPr>
        <p:spPr>
          <a:xfrm>
            <a:off x="6143636" y="1100118"/>
            <a:ext cx="1178727" cy="757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a:stCxn id="5" idx="1"/>
            <a:endCxn id="7" idx="0"/>
          </p:cNvCxnSpPr>
          <p:nvPr/>
        </p:nvCxnSpPr>
        <p:spPr>
          <a:xfrm rot="10800000" flipV="1">
            <a:off x="1607324" y="1100118"/>
            <a:ext cx="1035851" cy="757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Connecteur droit avec flèche 20"/>
          <p:cNvCxnSpPr>
            <a:stCxn id="7" idx="2"/>
            <a:endCxn id="10" idx="0"/>
          </p:cNvCxnSpPr>
          <p:nvPr/>
        </p:nvCxnSpPr>
        <p:spPr>
          <a:xfrm rot="16200000" flipH="1">
            <a:off x="1760911" y="2618175"/>
            <a:ext cx="585798" cy="8929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Connecteur droit avec flèche 22"/>
          <p:cNvCxnSpPr>
            <a:stCxn id="7" idx="2"/>
            <a:endCxn id="8" idx="0"/>
          </p:cNvCxnSpPr>
          <p:nvPr/>
        </p:nvCxnSpPr>
        <p:spPr>
          <a:xfrm rot="5400000">
            <a:off x="957234" y="2707473"/>
            <a:ext cx="58579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Connecteur droit avec flèche 24"/>
          <p:cNvCxnSpPr>
            <a:stCxn id="9" idx="2"/>
            <a:endCxn id="11" idx="0"/>
          </p:cNvCxnSpPr>
          <p:nvPr/>
        </p:nvCxnSpPr>
        <p:spPr>
          <a:xfrm rot="16200000" flipH="1">
            <a:off x="7597394" y="2496732"/>
            <a:ext cx="442922" cy="9929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Connecteur droit avec flèche 26"/>
          <p:cNvCxnSpPr>
            <a:stCxn id="9" idx="2"/>
            <a:endCxn id="12" idx="0"/>
          </p:cNvCxnSpPr>
          <p:nvPr/>
        </p:nvCxnSpPr>
        <p:spPr>
          <a:xfrm rot="5400000">
            <a:off x="6600836" y="2564597"/>
            <a:ext cx="514360"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necteur droit avec flèche 28"/>
          <p:cNvCxnSpPr>
            <a:stCxn id="10" idx="2"/>
          </p:cNvCxnSpPr>
          <p:nvPr/>
        </p:nvCxnSpPr>
        <p:spPr>
          <a:xfrm rot="5400000">
            <a:off x="1778771" y="4421985"/>
            <a:ext cx="871550"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Connecteur droit avec flèche 30"/>
          <p:cNvCxnSpPr>
            <a:stCxn id="8" idx="2"/>
          </p:cNvCxnSpPr>
          <p:nvPr/>
        </p:nvCxnSpPr>
        <p:spPr>
          <a:xfrm rot="16200000" flipH="1">
            <a:off x="653622" y="4511282"/>
            <a:ext cx="871552" cy="39291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Connecteur droit avec flèche 33"/>
          <p:cNvCxnSpPr>
            <a:stCxn id="12" idx="2"/>
            <a:endCxn id="13" idx="0"/>
          </p:cNvCxnSpPr>
          <p:nvPr/>
        </p:nvCxnSpPr>
        <p:spPr>
          <a:xfrm rot="16200000" flipH="1">
            <a:off x="6457960" y="4136233"/>
            <a:ext cx="942988"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Connecteur droit avec flèche 35"/>
          <p:cNvCxnSpPr>
            <a:stCxn id="12" idx="2"/>
            <a:endCxn id="14" idx="0"/>
          </p:cNvCxnSpPr>
          <p:nvPr/>
        </p:nvCxnSpPr>
        <p:spPr>
          <a:xfrm rot="5400000">
            <a:off x="5168503" y="4061222"/>
            <a:ext cx="1085864" cy="13644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718</TotalTime>
  <Words>2962</Words>
  <Application>Microsoft Office PowerPoint</Application>
  <PresentationFormat>Affichage à l'écran (4:3)</PresentationFormat>
  <Paragraphs>190</Paragraphs>
  <Slides>49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Calibri</vt:lpstr>
      <vt:lpstr>Century Gothic</vt:lpstr>
      <vt:lpstr>Times New Roman</vt:lpstr>
      <vt:lpstr>Traditional Arabic</vt:lpstr>
      <vt:lpstr>Wingdings 3</vt:lpstr>
      <vt:lpstr>Ion</vt:lpstr>
      <vt:lpstr>المحاضرة الخامسة</vt:lpstr>
      <vt:lpstr>Présentation PowerPoint</vt:lpstr>
      <vt:lpstr>Présentation PowerPoint</vt:lpstr>
      <vt:lpstr>Présentation PowerPoint</vt:lpstr>
      <vt:lpstr>Présentation PowerPoint</vt:lpstr>
      <vt:lpstr>أسس تصنيف الحركات</vt:lpstr>
      <vt:lpstr>Présentation PowerPoint</vt:lpstr>
      <vt:lpstr>Présentation PowerPoint</vt:lpstr>
      <vt:lpstr>Présentation PowerPoint</vt:lpstr>
      <vt:lpstr>أنواع الحركات</vt:lpstr>
      <vt:lpstr>Présentation PowerPoint</vt:lpstr>
      <vt:lpstr>Présentation PowerPoint</vt:lpstr>
      <vt:lpstr>Présentation PowerPoint</vt:lpstr>
      <vt:lpstr>Présentation PowerPoint</vt:lpstr>
      <vt:lpstr>قانون التسارع</vt:lpstr>
      <vt:lpstr>مقارنة بين السرعة المتجهة و التسارع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الحركة الانتقالية المستقيمة</vt:lpstr>
      <vt:lpstr>Présentation PowerPoint</vt:lpstr>
      <vt:lpstr>الحركات الانتقالية المنحنية</vt:lpstr>
      <vt:lpstr>Présentation PowerPoint</vt:lpstr>
      <vt:lpstr>الحركة الدائرية</vt:lpstr>
      <vt:lpstr>Présentation PowerPoint</vt:lpstr>
      <vt:lpstr>الحركة الدائرية المنتظمة</vt:lpstr>
      <vt:lpstr>الحركة الدائرية الغير منتظمة</vt:lpstr>
      <vt:lpstr>أنواع الحركات الدائرية للجسم  - حول محور داخلي( دوران الساق)  - حول محور خارجي (دوران الجسم حول العمود الثابت)</vt:lpstr>
      <vt:lpstr>Présentation PowerPoint</vt:lpstr>
      <vt:lpstr>Présentation PowerPoint</vt:lpstr>
      <vt:lpstr>Présentation PowerPoint</vt:lpstr>
      <vt:lpstr>متغيرات الحركة الدورانية</vt:lpstr>
      <vt:lpstr>Présentation PowerPoint</vt:lpstr>
      <vt:lpstr>Présentation PowerPoint</vt:lpstr>
      <vt:lpstr>الطريقة المعتمدة رياضيا في حساب مقادير الحركات الدورانية</vt:lpstr>
      <vt:lpstr>Présentation PowerPoint</vt:lpstr>
      <vt:lpstr>السرعة الزاوية</vt:lpstr>
      <vt:lpstr>Mf = F ×rn/° </vt:lpstr>
      <vt:lpstr>Présentation PowerPoint</vt:lpstr>
      <vt:lpstr>أحد أشكال الحركات الدورانية (رمي المطرقة)</vt:lpstr>
      <vt:lpstr>التعجيل الزاوي</vt:lpstr>
      <vt:lpstr>ملاحظات على الحركة الانتقالية و الدورانية</vt:lpstr>
      <vt:lpstr>Présentation PowerPoint</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السادسة</dc:title>
  <dc:creator>hp</dc:creator>
  <cp:lastModifiedBy>hp</cp:lastModifiedBy>
  <cp:revision>91</cp:revision>
  <dcterms:created xsi:type="dcterms:W3CDTF">2019-12-29T13:58:02Z</dcterms:created>
  <dcterms:modified xsi:type="dcterms:W3CDTF">2021-01-26T09:04:50Z</dcterms:modified>
</cp:coreProperties>
</file>