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1" r:id="rId8"/>
    <p:sldId id="262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3F32E4F-7E91-41F0-902C-4FD428D18998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8008387-807D-47BE-A61A-C4E4AD4BFDD7}">
      <dgm:prSet phldrT="[Texte]"/>
      <dgm:spPr>
        <a:solidFill>
          <a:schemeClr val="accent2">
            <a:lumMod val="40000"/>
            <a:lumOff val="6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ar-SA" b="1" dirty="0">
              <a:solidFill>
                <a:sysClr val="windowText" lastClr="000000"/>
              </a:solidFill>
              <a:latin typeface="Sakkal Majalla" pitchFamily="2" charset="-78"/>
              <a:cs typeface="Sakkal Majalla" pitchFamily="2" charset="-78"/>
            </a:rPr>
            <a:t>أنواع التكوين قبل الالتحاق بالخدمة</a:t>
          </a:r>
          <a:endParaRPr lang="en-US" dirty="0">
            <a:solidFill>
              <a:sysClr val="windowText" lastClr="000000"/>
            </a:solidFill>
            <a:latin typeface="Sakkal Majalla" pitchFamily="2" charset="-78"/>
            <a:cs typeface="Sakkal Majalla" pitchFamily="2" charset="-78"/>
          </a:endParaRPr>
        </a:p>
      </dgm:t>
    </dgm:pt>
    <dgm:pt modelId="{14907AFA-21DC-4238-B73B-9452BB4F869A}" type="parTrans" cxnId="{54902FB7-2CEF-4D1F-8A06-3153C5007696}">
      <dgm:prSet/>
      <dgm:spPr/>
      <dgm:t>
        <a:bodyPr/>
        <a:lstStyle/>
        <a:p>
          <a:endParaRPr lang="en-US"/>
        </a:p>
      </dgm:t>
    </dgm:pt>
    <dgm:pt modelId="{CFE5A64E-029B-42DF-96DB-B446B8395D1C}" type="sibTrans" cxnId="{54902FB7-2CEF-4D1F-8A06-3153C5007696}">
      <dgm:prSet/>
      <dgm:spPr/>
      <dgm:t>
        <a:bodyPr/>
        <a:lstStyle/>
        <a:p>
          <a:endParaRPr lang="en-US"/>
        </a:p>
      </dgm:t>
    </dgm:pt>
    <dgm:pt modelId="{EB621AEC-4C68-4776-B004-81BF63C718CA}">
      <dgm:prSet phldrT="[Texte]"/>
      <dgm:spPr>
        <a:solidFill>
          <a:schemeClr val="accent6">
            <a:lumMod val="20000"/>
            <a:lumOff val="8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pPr rtl="1"/>
          <a:r>
            <a:rPr lang="ar-SA" b="1" dirty="0">
              <a:solidFill>
                <a:srgbClr val="FF0000"/>
              </a:solidFill>
              <a:latin typeface="Sakkal Majalla" pitchFamily="2" charset="-78"/>
              <a:cs typeface="Sakkal Majalla" pitchFamily="2" charset="-78"/>
            </a:rPr>
            <a:t>التكوين الأكاديمي</a:t>
          </a:r>
          <a:r>
            <a:rPr lang="en-US" dirty="0">
              <a:solidFill>
                <a:sysClr val="windowText" lastClr="000000"/>
              </a:solidFill>
              <a:latin typeface="Sakkal Majalla" pitchFamily="2" charset="-78"/>
              <a:cs typeface="Sakkal Majalla" pitchFamily="2" charset="-78"/>
            </a:rPr>
            <a:t>: </a:t>
          </a:r>
          <a:r>
            <a:rPr lang="ar-SA" b="1" dirty="0">
              <a:solidFill>
                <a:sysClr val="windowText" lastClr="000000"/>
              </a:solidFill>
              <a:latin typeface="Sakkal Majalla" pitchFamily="2" charset="-78"/>
              <a:cs typeface="Sakkal Majalla" pitchFamily="2" charset="-78"/>
            </a:rPr>
            <a:t>يشمل الدورات النظرية التي تساعد المتدربين على فهم المبادئ الأساسية في مجال عملهم، مثل أساسيات الهندسة أو العلوم التطبيقية</a:t>
          </a:r>
          <a:r>
            <a:rPr lang="en-US" dirty="0">
              <a:solidFill>
                <a:sysClr val="windowText" lastClr="000000"/>
              </a:solidFill>
              <a:latin typeface="Sakkal Majalla" pitchFamily="2" charset="-78"/>
              <a:cs typeface="Sakkal Majalla" pitchFamily="2" charset="-78"/>
            </a:rPr>
            <a:t>.</a:t>
          </a:r>
          <a:endParaRPr lang="ar-DZ" dirty="0">
            <a:solidFill>
              <a:sysClr val="windowText" lastClr="000000"/>
            </a:solidFill>
            <a:latin typeface="Sakkal Majalla" pitchFamily="2" charset="-78"/>
            <a:cs typeface="Sakkal Majalla" pitchFamily="2" charset="-78"/>
          </a:endParaRPr>
        </a:p>
      </dgm:t>
    </dgm:pt>
    <dgm:pt modelId="{1C8B216C-6352-403B-8A3B-55D6474426A2}" type="parTrans" cxnId="{710451A8-576D-4F72-9E36-4209F26D6233}">
      <dgm:prSet/>
      <dgm:spPr/>
      <dgm:t>
        <a:bodyPr/>
        <a:lstStyle/>
        <a:p>
          <a:endParaRPr lang="en-US"/>
        </a:p>
      </dgm:t>
    </dgm:pt>
    <dgm:pt modelId="{787A32E0-644E-41B9-8A0C-27FB2534D36E}" type="sibTrans" cxnId="{710451A8-576D-4F72-9E36-4209F26D6233}">
      <dgm:prSet/>
      <dgm:spPr/>
      <dgm:t>
        <a:bodyPr/>
        <a:lstStyle/>
        <a:p>
          <a:endParaRPr lang="en-US"/>
        </a:p>
      </dgm:t>
    </dgm:pt>
    <dgm:pt modelId="{0DDB4638-71E8-4899-ABFF-C3E7349064D9}">
      <dgm:prSet phldrT="[Texte]"/>
      <dgm:spPr>
        <a:solidFill>
          <a:schemeClr val="accent1">
            <a:lumMod val="40000"/>
            <a:lumOff val="6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pPr rtl="1"/>
          <a:r>
            <a:rPr lang="ar-SA" b="1" dirty="0">
              <a:solidFill>
                <a:srgbClr val="FF0000"/>
              </a:solidFill>
              <a:latin typeface="Sakkal Majalla" pitchFamily="2" charset="-78"/>
              <a:cs typeface="Sakkal Majalla" pitchFamily="2" charset="-78"/>
            </a:rPr>
            <a:t>التكوين المهني المتخصص</a:t>
          </a:r>
          <a:r>
            <a:rPr lang="en-US" b="1" dirty="0">
              <a:solidFill>
                <a:sysClr val="windowText" lastClr="000000"/>
              </a:solidFill>
              <a:latin typeface="Sakkal Majalla" pitchFamily="2" charset="-78"/>
              <a:cs typeface="Sakkal Majalla" pitchFamily="2" charset="-78"/>
            </a:rPr>
            <a:t>: </a:t>
          </a:r>
          <a:r>
            <a:rPr lang="ar-SA" b="1" dirty="0">
              <a:solidFill>
                <a:sysClr val="windowText" lastClr="000000"/>
              </a:solidFill>
              <a:latin typeface="Sakkal Majalla" pitchFamily="2" charset="-78"/>
              <a:cs typeface="Sakkal Majalla" pitchFamily="2" charset="-78"/>
            </a:rPr>
            <a:t>موجه لتأهيل المتدربين لوظائف محددة، ويشمل برامج مكثفة تتناول جوانب محددة من الوظيفة، مما يساعد في الاستعداد لمتطلبات العمل المتخصصة</a:t>
          </a:r>
          <a:r>
            <a:rPr lang="en-US" b="1" dirty="0"/>
            <a:t>.</a:t>
          </a:r>
        </a:p>
      </dgm:t>
    </dgm:pt>
    <dgm:pt modelId="{F92A75B6-DD84-4C38-B532-40FDC94DB95F}" type="parTrans" cxnId="{5CFD225C-979C-445E-A4DC-14AECBB483E5}">
      <dgm:prSet/>
      <dgm:spPr/>
      <dgm:t>
        <a:bodyPr/>
        <a:lstStyle/>
        <a:p>
          <a:endParaRPr lang="en-US"/>
        </a:p>
      </dgm:t>
    </dgm:pt>
    <dgm:pt modelId="{267CBAAF-A5FB-4C4A-892E-1A5B110B83F8}" type="sibTrans" cxnId="{5CFD225C-979C-445E-A4DC-14AECBB483E5}">
      <dgm:prSet/>
      <dgm:spPr/>
      <dgm:t>
        <a:bodyPr/>
        <a:lstStyle/>
        <a:p>
          <a:endParaRPr lang="en-US"/>
        </a:p>
      </dgm:t>
    </dgm:pt>
    <dgm:pt modelId="{365A361A-5071-4DF1-B95E-E0FF2B0D5AA8}">
      <dgm:prSet phldrT="[Texte]"/>
      <dgm:spPr>
        <a:solidFill>
          <a:schemeClr val="accent2">
            <a:lumMod val="40000"/>
            <a:lumOff val="6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pPr rtl="1"/>
          <a:r>
            <a:rPr lang="ar-SA" b="1" dirty="0">
              <a:solidFill>
                <a:srgbClr val="FF0000"/>
              </a:solidFill>
              <a:latin typeface="Sakkal Majalla" pitchFamily="2" charset="-78"/>
              <a:cs typeface="Sakkal Majalla" pitchFamily="2" charset="-78"/>
            </a:rPr>
            <a:t>التكوين التطبيقي</a:t>
          </a:r>
          <a:r>
            <a:rPr lang="en-US" dirty="0">
              <a:solidFill>
                <a:sysClr val="windowText" lastClr="000000"/>
              </a:solidFill>
              <a:latin typeface="Sakkal Majalla" pitchFamily="2" charset="-78"/>
              <a:cs typeface="Sakkal Majalla" pitchFamily="2" charset="-78"/>
            </a:rPr>
            <a:t>: </a:t>
          </a:r>
          <a:r>
            <a:rPr lang="ar-SA" b="1" dirty="0">
              <a:solidFill>
                <a:sysClr val="windowText" lastClr="000000"/>
              </a:solidFill>
              <a:latin typeface="Sakkal Majalla" pitchFamily="2" charset="-78"/>
              <a:cs typeface="Sakkal Majalla" pitchFamily="2" charset="-78"/>
            </a:rPr>
            <a:t>يعتمد على تعلم المتدرب من خلال ممارسة مهامه المستقبلية بإشراف موجه أو مدرب، مما يعزز من قدرته على تطبيق المهارات المكتسبة في بيئة العمل</a:t>
          </a:r>
          <a:r>
            <a:rPr lang="en-US" dirty="0"/>
            <a:t>.</a:t>
          </a:r>
        </a:p>
      </dgm:t>
    </dgm:pt>
    <dgm:pt modelId="{E6C3B347-AD40-490E-BD04-4FA4FBC1A447}" type="parTrans" cxnId="{8EE4B5A7-2A0F-4B32-B292-34DCD99E82F2}">
      <dgm:prSet/>
      <dgm:spPr/>
      <dgm:t>
        <a:bodyPr/>
        <a:lstStyle/>
        <a:p>
          <a:endParaRPr lang="en-US"/>
        </a:p>
      </dgm:t>
    </dgm:pt>
    <dgm:pt modelId="{43AA5B8C-3C6D-4DCA-B57C-2477A3456F3B}" type="sibTrans" cxnId="{8EE4B5A7-2A0F-4B32-B292-34DCD99E82F2}">
      <dgm:prSet/>
      <dgm:spPr/>
      <dgm:t>
        <a:bodyPr/>
        <a:lstStyle/>
        <a:p>
          <a:endParaRPr lang="en-US"/>
        </a:p>
      </dgm:t>
    </dgm:pt>
    <dgm:pt modelId="{FC4D3EFB-BB48-47FF-87F7-65A5C942EF69}">
      <dgm:prSet custT="1"/>
      <dgm:spPr>
        <a:solidFill>
          <a:schemeClr val="accent3">
            <a:lumMod val="40000"/>
            <a:lumOff val="6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pPr rtl="1"/>
          <a:r>
            <a:rPr lang="ar-SA" sz="1600" b="1" dirty="0">
              <a:solidFill>
                <a:srgbClr val="FF0000"/>
              </a:solidFill>
              <a:latin typeface="Sakkal Majalla" pitchFamily="2" charset="-78"/>
              <a:cs typeface="Sakkal Majalla" pitchFamily="2" charset="-78"/>
            </a:rPr>
            <a:t>التكوين الفني</a:t>
          </a:r>
          <a:r>
            <a:rPr lang="en-US" sz="1600" dirty="0">
              <a:solidFill>
                <a:sysClr val="windowText" lastClr="000000"/>
              </a:solidFill>
              <a:latin typeface="Sakkal Majalla" pitchFamily="2" charset="-78"/>
              <a:cs typeface="Sakkal Majalla" pitchFamily="2" charset="-78"/>
            </a:rPr>
            <a:t>: </a:t>
          </a:r>
          <a:r>
            <a:rPr lang="ar-SA" sz="1600" b="1" dirty="0">
              <a:solidFill>
                <a:sysClr val="windowText" lastClr="000000"/>
              </a:solidFill>
              <a:latin typeface="Sakkal Majalla" pitchFamily="2" charset="-78"/>
              <a:cs typeface="Sakkal Majalla" pitchFamily="2" charset="-78"/>
            </a:rPr>
            <a:t>يتضمن التدريب العملي الذي يركز على تنمية المهارات الفنية اللازمة لأداء الوظيفة، مثل المهارات التقنية في تشغيل المعدات</a:t>
          </a:r>
          <a:r>
            <a:rPr lang="en-US" sz="1500" b="1" dirty="0"/>
            <a:t>.</a:t>
          </a:r>
        </a:p>
      </dgm:t>
    </dgm:pt>
    <dgm:pt modelId="{5E768434-D610-4CD4-9E8A-B3D1607312DA}" type="parTrans" cxnId="{664B3C3F-3978-4AD6-A6CC-B9972EA31F18}">
      <dgm:prSet/>
      <dgm:spPr/>
      <dgm:t>
        <a:bodyPr/>
        <a:lstStyle/>
        <a:p>
          <a:endParaRPr lang="en-US"/>
        </a:p>
      </dgm:t>
    </dgm:pt>
    <dgm:pt modelId="{2647C1A5-7016-4F33-B6F9-5EA7241292E5}" type="sibTrans" cxnId="{664B3C3F-3978-4AD6-A6CC-B9972EA31F18}">
      <dgm:prSet/>
      <dgm:spPr/>
      <dgm:t>
        <a:bodyPr/>
        <a:lstStyle/>
        <a:p>
          <a:endParaRPr lang="en-US"/>
        </a:p>
      </dgm:t>
    </dgm:pt>
    <dgm:pt modelId="{A062EBE1-0F29-464D-BB8D-E1A08D132444}" type="pres">
      <dgm:prSet presAssocID="{23F32E4F-7E91-41F0-902C-4FD428D18998}" presName="Name0" presStyleCnt="0">
        <dgm:presLayoutVars>
          <dgm:chPref val="1"/>
          <dgm:dir val="rev"/>
          <dgm:animOne val="branch"/>
          <dgm:animLvl val="lvl"/>
          <dgm:resizeHandles val="exact"/>
        </dgm:presLayoutVars>
      </dgm:prSet>
      <dgm:spPr/>
    </dgm:pt>
    <dgm:pt modelId="{0679ADBF-6647-4F36-AEC8-07B5E4F7F051}" type="pres">
      <dgm:prSet presAssocID="{E8008387-807D-47BE-A61A-C4E4AD4BFDD7}" presName="root1" presStyleCnt="0"/>
      <dgm:spPr/>
    </dgm:pt>
    <dgm:pt modelId="{E12BF80F-5C23-48FF-8C79-6E7EEB388A9E}" type="pres">
      <dgm:prSet presAssocID="{E8008387-807D-47BE-A61A-C4E4AD4BFDD7}" presName="LevelOneTextNode" presStyleLbl="node0" presStyleIdx="0" presStyleCnt="1" custLinFactX="100000" custLinFactNeighborX="113268" custLinFactNeighborY="-2550">
        <dgm:presLayoutVars>
          <dgm:chPref val="3"/>
        </dgm:presLayoutVars>
      </dgm:prSet>
      <dgm:spPr/>
    </dgm:pt>
    <dgm:pt modelId="{5A640F37-BE65-4DEC-BCFB-C31FB01C7066}" type="pres">
      <dgm:prSet presAssocID="{E8008387-807D-47BE-A61A-C4E4AD4BFDD7}" presName="level2hierChild" presStyleCnt="0"/>
      <dgm:spPr/>
    </dgm:pt>
    <dgm:pt modelId="{B808201E-C0F9-4E5E-B9D4-3A5FE4CAD8BF}" type="pres">
      <dgm:prSet presAssocID="{1C8B216C-6352-403B-8A3B-55D6474426A2}" presName="conn2-1" presStyleLbl="parChTrans1D2" presStyleIdx="0" presStyleCnt="4"/>
      <dgm:spPr/>
    </dgm:pt>
    <dgm:pt modelId="{4A9D0271-CD06-423A-B281-ADD221724F4B}" type="pres">
      <dgm:prSet presAssocID="{1C8B216C-6352-403B-8A3B-55D6474426A2}" presName="connTx" presStyleLbl="parChTrans1D2" presStyleIdx="0" presStyleCnt="4"/>
      <dgm:spPr/>
    </dgm:pt>
    <dgm:pt modelId="{EA328766-4413-44DB-9C6C-93E310832956}" type="pres">
      <dgm:prSet presAssocID="{EB621AEC-4C68-4776-B004-81BF63C718CA}" presName="root2" presStyleCnt="0"/>
      <dgm:spPr/>
    </dgm:pt>
    <dgm:pt modelId="{B6D60B1F-8FF9-402A-940C-9EB1F5D39C9D}" type="pres">
      <dgm:prSet presAssocID="{EB621AEC-4C68-4776-B004-81BF63C718CA}" presName="LevelTwoTextNode" presStyleLbl="node2" presStyleIdx="0" presStyleCnt="4" custScaleX="189959" custScaleY="135685">
        <dgm:presLayoutVars>
          <dgm:chPref val="3"/>
        </dgm:presLayoutVars>
      </dgm:prSet>
      <dgm:spPr/>
    </dgm:pt>
    <dgm:pt modelId="{70BB403A-04BB-4E4E-818E-D121CE9FCB70}" type="pres">
      <dgm:prSet presAssocID="{EB621AEC-4C68-4776-B004-81BF63C718CA}" presName="level3hierChild" presStyleCnt="0"/>
      <dgm:spPr/>
    </dgm:pt>
    <dgm:pt modelId="{347D8F0B-A889-4D88-9CBB-3673A306E035}" type="pres">
      <dgm:prSet presAssocID="{F92A75B6-DD84-4C38-B532-40FDC94DB95F}" presName="conn2-1" presStyleLbl="parChTrans1D2" presStyleIdx="1" presStyleCnt="4"/>
      <dgm:spPr/>
    </dgm:pt>
    <dgm:pt modelId="{61688B67-5EDA-4D2F-8E49-06219DB7B257}" type="pres">
      <dgm:prSet presAssocID="{F92A75B6-DD84-4C38-B532-40FDC94DB95F}" presName="connTx" presStyleLbl="parChTrans1D2" presStyleIdx="1" presStyleCnt="4"/>
      <dgm:spPr/>
    </dgm:pt>
    <dgm:pt modelId="{BF45FE0B-1D7B-495C-AAE6-FBCFC6F1912E}" type="pres">
      <dgm:prSet presAssocID="{0DDB4638-71E8-4899-ABFF-C3E7349064D9}" presName="root2" presStyleCnt="0"/>
      <dgm:spPr/>
    </dgm:pt>
    <dgm:pt modelId="{CFE98952-9ADA-446D-B611-C4767CF31B86}" type="pres">
      <dgm:prSet presAssocID="{0DDB4638-71E8-4899-ABFF-C3E7349064D9}" presName="LevelTwoTextNode" presStyleLbl="node2" presStyleIdx="1" presStyleCnt="4" custScaleX="187951">
        <dgm:presLayoutVars>
          <dgm:chPref val="3"/>
        </dgm:presLayoutVars>
      </dgm:prSet>
      <dgm:spPr/>
    </dgm:pt>
    <dgm:pt modelId="{80DE7B46-CAEF-4F81-A500-F70DC07E73E8}" type="pres">
      <dgm:prSet presAssocID="{0DDB4638-71E8-4899-ABFF-C3E7349064D9}" presName="level3hierChild" presStyleCnt="0"/>
      <dgm:spPr/>
    </dgm:pt>
    <dgm:pt modelId="{87598289-F132-4F2C-99CA-519DC70D8A69}" type="pres">
      <dgm:prSet presAssocID="{5E768434-D610-4CD4-9E8A-B3D1607312DA}" presName="conn2-1" presStyleLbl="parChTrans1D2" presStyleIdx="2" presStyleCnt="4"/>
      <dgm:spPr/>
    </dgm:pt>
    <dgm:pt modelId="{9C6118B4-F84A-4DF3-BBEF-7A5D12CC8FFD}" type="pres">
      <dgm:prSet presAssocID="{5E768434-D610-4CD4-9E8A-B3D1607312DA}" presName="connTx" presStyleLbl="parChTrans1D2" presStyleIdx="2" presStyleCnt="4"/>
      <dgm:spPr/>
    </dgm:pt>
    <dgm:pt modelId="{77D37586-1B1B-4ED1-B81D-F020A59EB235}" type="pres">
      <dgm:prSet presAssocID="{FC4D3EFB-BB48-47FF-87F7-65A5C942EF69}" presName="root2" presStyleCnt="0"/>
      <dgm:spPr/>
    </dgm:pt>
    <dgm:pt modelId="{01C0EE74-B902-4382-802B-5A0B0146919B}" type="pres">
      <dgm:prSet presAssocID="{FC4D3EFB-BB48-47FF-87F7-65A5C942EF69}" presName="LevelTwoTextNode" presStyleLbl="node2" presStyleIdx="2" presStyleCnt="4" custScaleX="189959">
        <dgm:presLayoutVars>
          <dgm:chPref val="3"/>
        </dgm:presLayoutVars>
      </dgm:prSet>
      <dgm:spPr/>
    </dgm:pt>
    <dgm:pt modelId="{7E6D0D29-9BC4-4875-AC71-891B2E0187D1}" type="pres">
      <dgm:prSet presAssocID="{FC4D3EFB-BB48-47FF-87F7-65A5C942EF69}" presName="level3hierChild" presStyleCnt="0"/>
      <dgm:spPr/>
    </dgm:pt>
    <dgm:pt modelId="{4987148B-937B-4FB0-8302-AF90BCA2C7A3}" type="pres">
      <dgm:prSet presAssocID="{E6C3B347-AD40-490E-BD04-4FA4FBC1A447}" presName="conn2-1" presStyleLbl="parChTrans1D2" presStyleIdx="3" presStyleCnt="4"/>
      <dgm:spPr/>
    </dgm:pt>
    <dgm:pt modelId="{DFA6D906-07C1-4361-BB40-ECCDCDF5693B}" type="pres">
      <dgm:prSet presAssocID="{E6C3B347-AD40-490E-BD04-4FA4FBC1A447}" presName="connTx" presStyleLbl="parChTrans1D2" presStyleIdx="3" presStyleCnt="4"/>
      <dgm:spPr/>
    </dgm:pt>
    <dgm:pt modelId="{1C2E5ABF-A65F-4CF6-8625-49F5D117EB84}" type="pres">
      <dgm:prSet presAssocID="{365A361A-5071-4DF1-B95E-E0FF2B0D5AA8}" presName="root2" presStyleCnt="0"/>
      <dgm:spPr/>
    </dgm:pt>
    <dgm:pt modelId="{7851ACA7-3658-48A4-8087-68F470C882EC}" type="pres">
      <dgm:prSet presAssocID="{365A361A-5071-4DF1-B95E-E0FF2B0D5AA8}" presName="LevelTwoTextNode" presStyleLbl="node2" presStyleIdx="3" presStyleCnt="4" custScaleX="189959">
        <dgm:presLayoutVars>
          <dgm:chPref val="3"/>
        </dgm:presLayoutVars>
      </dgm:prSet>
      <dgm:spPr/>
    </dgm:pt>
    <dgm:pt modelId="{6B1EEDE3-0BDC-4D12-AC81-D2F468337D28}" type="pres">
      <dgm:prSet presAssocID="{365A361A-5071-4DF1-B95E-E0FF2B0D5AA8}" presName="level3hierChild" presStyleCnt="0"/>
      <dgm:spPr/>
    </dgm:pt>
  </dgm:ptLst>
  <dgm:cxnLst>
    <dgm:cxn modelId="{831B6600-2FAF-4FC5-A591-1C27AE450C3D}" type="presOf" srcId="{E8008387-807D-47BE-A61A-C4E4AD4BFDD7}" destId="{E12BF80F-5C23-48FF-8C79-6E7EEB388A9E}" srcOrd="0" destOrd="0" presId="urn:microsoft.com/office/officeart/2008/layout/HorizontalMultiLevelHierarchy"/>
    <dgm:cxn modelId="{DEA7E415-E186-4465-B075-05DE56E78108}" type="presOf" srcId="{5E768434-D610-4CD4-9E8A-B3D1607312DA}" destId="{9C6118B4-F84A-4DF3-BBEF-7A5D12CC8FFD}" srcOrd="1" destOrd="0" presId="urn:microsoft.com/office/officeart/2008/layout/HorizontalMultiLevelHierarchy"/>
    <dgm:cxn modelId="{D522451E-AA4F-471C-BEE4-1CF9C623104D}" type="presOf" srcId="{1C8B216C-6352-403B-8A3B-55D6474426A2}" destId="{4A9D0271-CD06-423A-B281-ADD221724F4B}" srcOrd="1" destOrd="0" presId="urn:microsoft.com/office/officeart/2008/layout/HorizontalMultiLevelHierarchy"/>
    <dgm:cxn modelId="{8DE0B924-0EE6-4663-BF79-A0FFFAF36A36}" type="presOf" srcId="{E6C3B347-AD40-490E-BD04-4FA4FBC1A447}" destId="{4987148B-937B-4FB0-8302-AF90BCA2C7A3}" srcOrd="0" destOrd="0" presId="urn:microsoft.com/office/officeart/2008/layout/HorizontalMultiLevelHierarchy"/>
    <dgm:cxn modelId="{664B3C3F-3978-4AD6-A6CC-B9972EA31F18}" srcId="{E8008387-807D-47BE-A61A-C4E4AD4BFDD7}" destId="{FC4D3EFB-BB48-47FF-87F7-65A5C942EF69}" srcOrd="2" destOrd="0" parTransId="{5E768434-D610-4CD4-9E8A-B3D1607312DA}" sibTransId="{2647C1A5-7016-4F33-B6F9-5EA7241292E5}"/>
    <dgm:cxn modelId="{4EC0905B-D622-428E-B63E-47187921ECF1}" type="presOf" srcId="{F92A75B6-DD84-4C38-B532-40FDC94DB95F}" destId="{61688B67-5EDA-4D2F-8E49-06219DB7B257}" srcOrd="1" destOrd="0" presId="urn:microsoft.com/office/officeart/2008/layout/HorizontalMultiLevelHierarchy"/>
    <dgm:cxn modelId="{5CFD225C-979C-445E-A4DC-14AECBB483E5}" srcId="{E8008387-807D-47BE-A61A-C4E4AD4BFDD7}" destId="{0DDB4638-71E8-4899-ABFF-C3E7349064D9}" srcOrd="1" destOrd="0" parTransId="{F92A75B6-DD84-4C38-B532-40FDC94DB95F}" sibTransId="{267CBAAF-A5FB-4C4A-892E-1A5B110B83F8}"/>
    <dgm:cxn modelId="{288EBD4F-9D39-4104-9D3C-6CFC0E7B6EC9}" type="presOf" srcId="{1C8B216C-6352-403B-8A3B-55D6474426A2}" destId="{B808201E-C0F9-4E5E-B9D4-3A5FE4CAD8BF}" srcOrd="0" destOrd="0" presId="urn:microsoft.com/office/officeart/2008/layout/HorizontalMultiLevelHierarchy"/>
    <dgm:cxn modelId="{D24EFA73-CC88-4E31-AA6B-D7364D073186}" type="presOf" srcId="{365A361A-5071-4DF1-B95E-E0FF2B0D5AA8}" destId="{7851ACA7-3658-48A4-8087-68F470C882EC}" srcOrd="0" destOrd="0" presId="urn:microsoft.com/office/officeart/2008/layout/HorizontalMultiLevelHierarchy"/>
    <dgm:cxn modelId="{0AD9FE86-CE6A-41F5-AF2B-3C9EFF98DBF9}" type="presOf" srcId="{EB621AEC-4C68-4776-B004-81BF63C718CA}" destId="{B6D60B1F-8FF9-402A-940C-9EB1F5D39C9D}" srcOrd="0" destOrd="0" presId="urn:microsoft.com/office/officeart/2008/layout/HorizontalMultiLevelHierarchy"/>
    <dgm:cxn modelId="{59607A8F-F5F6-4925-9C5F-F4AEC87227EF}" type="presOf" srcId="{0DDB4638-71E8-4899-ABFF-C3E7349064D9}" destId="{CFE98952-9ADA-446D-B611-C4767CF31B86}" srcOrd="0" destOrd="0" presId="urn:microsoft.com/office/officeart/2008/layout/HorizontalMultiLevelHierarchy"/>
    <dgm:cxn modelId="{8EE4B5A7-2A0F-4B32-B292-34DCD99E82F2}" srcId="{E8008387-807D-47BE-A61A-C4E4AD4BFDD7}" destId="{365A361A-5071-4DF1-B95E-E0FF2B0D5AA8}" srcOrd="3" destOrd="0" parTransId="{E6C3B347-AD40-490E-BD04-4FA4FBC1A447}" sibTransId="{43AA5B8C-3C6D-4DCA-B57C-2477A3456F3B}"/>
    <dgm:cxn modelId="{710451A8-576D-4F72-9E36-4209F26D6233}" srcId="{E8008387-807D-47BE-A61A-C4E4AD4BFDD7}" destId="{EB621AEC-4C68-4776-B004-81BF63C718CA}" srcOrd="0" destOrd="0" parTransId="{1C8B216C-6352-403B-8A3B-55D6474426A2}" sibTransId="{787A32E0-644E-41B9-8A0C-27FB2534D36E}"/>
    <dgm:cxn modelId="{8182E9AF-4C44-4302-A729-E0C3945FA439}" type="presOf" srcId="{23F32E4F-7E91-41F0-902C-4FD428D18998}" destId="{A062EBE1-0F29-464D-BB8D-E1A08D132444}" srcOrd="0" destOrd="0" presId="urn:microsoft.com/office/officeart/2008/layout/HorizontalMultiLevelHierarchy"/>
    <dgm:cxn modelId="{8A64FFB0-2074-4AAE-97FD-09344E873C0D}" type="presOf" srcId="{E6C3B347-AD40-490E-BD04-4FA4FBC1A447}" destId="{DFA6D906-07C1-4361-BB40-ECCDCDF5693B}" srcOrd="1" destOrd="0" presId="urn:microsoft.com/office/officeart/2008/layout/HorizontalMultiLevelHierarchy"/>
    <dgm:cxn modelId="{54902FB7-2CEF-4D1F-8A06-3153C5007696}" srcId="{23F32E4F-7E91-41F0-902C-4FD428D18998}" destId="{E8008387-807D-47BE-A61A-C4E4AD4BFDD7}" srcOrd="0" destOrd="0" parTransId="{14907AFA-21DC-4238-B73B-9452BB4F869A}" sibTransId="{CFE5A64E-029B-42DF-96DB-B446B8395D1C}"/>
    <dgm:cxn modelId="{D4FF3DCB-D6D2-4770-9B16-CED7D763E911}" type="presOf" srcId="{FC4D3EFB-BB48-47FF-87F7-65A5C942EF69}" destId="{01C0EE74-B902-4382-802B-5A0B0146919B}" srcOrd="0" destOrd="0" presId="urn:microsoft.com/office/officeart/2008/layout/HorizontalMultiLevelHierarchy"/>
    <dgm:cxn modelId="{D5D055CC-6177-4AB6-B7E0-4FDDF01C6BF6}" type="presOf" srcId="{F92A75B6-DD84-4C38-B532-40FDC94DB95F}" destId="{347D8F0B-A889-4D88-9CBB-3673A306E035}" srcOrd="0" destOrd="0" presId="urn:microsoft.com/office/officeart/2008/layout/HorizontalMultiLevelHierarchy"/>
    <dgm:cxn modelId="{4EF0DFFA-BE0D-4E0D-A421-EE526744A99A}" type="presOf" srcId="{5E768434-D610-4CD4-9E8A-B3D1607312DA}" destId="{87598289-F132-4F2C-99CA-519DC70D8A69}" srcOrd="0" destOrd="0" presId="urn:microsoft.com/office/officeart/2008/layout/HorizontalMultiLevelHierarchy"/>
    <dgm:cxn modelId="{BDF83E2F-FD84-43DB-8811-B192749E55C9}" type="presParOf" srcId="{A062EBE1-0F29-464D-BB8D-E1A08D132444}" destId="{0679ADBF-6647-4F36-AEC8-07B5E4F7F051}" srcOrd="0" destOrd="0" presId="urn:microsoft.com/office/officeart/2008/layout/HorizontalMultiLevelHierarchy"/>
    <dgm:cxn modelId="{CACB755E-64AC-4E0E-A9F6-0617EE31E6BC}" type="presParOf" srcId="{0679ADBF-6647-4F36-AEC8-07B5E4F7F051}" destId="{E12BF80F-5C23-48FF-8C79-6E7EEB388A9E}" srcOrd="0" destOrd="0" presId="urn:microsoft.com/office/officeart/2008/layout/HorizontalMultiLevelHierarchy"/>
    <dgm:cxn modelId="{8F643476-D395-4BC4-B817-852FA0D2BD63}" type="presParOf" srcId="{0679ADBF-6647-4F36-AEC8-07B5E4F7F051}" destId="{5A640F37-BE65-4DEC-BCFB-C31FB01C7066}" srcOrd="1" destOrd="0" presId="urn:microsoft.com/office/officeart/2008/layout/HorizontalMultiLevelHierarchy"/>
    <dgm:cxn modelId="{04208939-9142-4AC1-8157-2B7C0977636E}" type="presParOf" srcId="{5A640F37-BE65-4DEC-BCFB-C31FB01C7066}" destId="{B808201E-C0F9-4E5E-B9D4-3A5FE4CAD8BF}" srcOrd="0" destOrd="0" presId="urn:microsoft.com/office/officeart/2008/layout/HorizontalMultiLevelHierarchy"/>
    <dgm:cxn modelId="{7F13119E-FA66-4FA5-BF95-FC54805475C9}" type="presParOf" srcId="{B808201E-C0F9-4E5E-B9D4-3A5FE4CAD8BF}" destId="{4A9D0271-CD06-423A-B281-ADD221724F4B}" srcOrd="0" destOrd="0" presId="urn:microsoft.com/office/officeart/2008/layout/HorizontalMultiLevelHierarchy"/>
    <dgm:cxn modelId="{AD8F1A1D-DE6A-4848-B8A1-097EE998F02A}" type="presParOf" srcId="{5A640F37-BE65-4DEC-BCFB-C31FB01C7066}" destId="{EA328766-4413-44DB-9C6C-93E310832956}" srcOrd="1" destOrd="0" presId="urn:microsoft.com/office/officeart/2008/layout/HorizontalMultiLevelHierarchy"/>
    <dgm:cxn modelId="{6138157D-B2A7-4E57-A154-47AFCD22D50F}" type="presParOf" srcId="{EA328766-4413-44DB-9C6C-93E310832956}" destId="{B6D60B1F-8FF9-402A-940C-9EB1F5D39C9D}" srcOrd="0" destOrd="0" presId="urn:microsoft.com/office/officeart/2008/layout/HorizontalMultiLevelHierarchy"/>
    <dgm:cxn modelId="{33430858-8E2E-49FF-8290-81CBE485F3FA}" type="presParOf" srcId="{EA328766-4413-44DB-9C6C-93E310832956}" destId="{70BB403A-04BB-4E4E-818E-D121CE9FCB70}" srcOrd="1" destOrd="0" presId="urn:microsoft.com/office/officeart/2008/layout/HorizontalMultiLevelHierarchy"/>
    <dgm:cxn modelId="{A10EC820-46DD-40AC-A982-674EBF057D82}" type="presParOf" srcId="{5A640F37-BE65-4DEC-BCFB-C31FB01C7066}" destId="{347D8F0B-A889-4D88-9CBB-3673A306E035}" srcOrd="2" destOrd="0" presId="urn:microsoft.com/office/officeart/2008/layout/HorizontalMultiLevelHierarchy"/>
    <dgm:cxn modelId="{5F01C78A-6E9D-40C9-A4BE-B8C0072560BE}" type="presParOf" srcId="{347D8F0B-A889-4D88-9CBB-3673A306E035}" destId="{61688B67-5EDA-4D2F-8E49-06219DB7B257}" srcOrd="0" destOrd="0" presId="urn:microsoft.com/office/officeart/2008/layout/HorizontalMultiLevelHierarchy"/>
    <dgm:cxn modelId="{4A0DCF18-9EB3-4038-8E10-5972F2D79238}" type="presParOf" srcId="{5A640F37-BE65-4DEC-BCFB-C31FB01C7066}" destId="{BF45FE0B-1D7B-495C-AAE6-FBCFC6F1912E}" srcOrd="3" destOrd="0" presId="urn:microsoft.com/office/officeart/2008/layout/HorizontalMultiLevelHierarchy"/>
    <dgm:cxn modelId="{B92F01FD-1C7E-417A-AF90-590C884F7E73}" type="presParOf" srcId="{BF45FE0B-1D7B-495C-AAE6-FBCFC6F1912E}" destId="{CFE98952-9ADA-446D-B611-C4767CF31B86}" srcOrd="0" destOrd="0" presId="urn:microsoft.com/office/officeart/2008/layout/HorizontalMultiLevelHierarchy"/>
    <dgm:cxn modelId="{34225225-E841-40D5-A090-2A422DC2329D}" type="presParOf" srcId="{BF45FE0B-1D7B-495C-AAE6-FBCFC6F1912E}" destId="{80DE7B46-CAEF-4F81-A500-F70DC07E73E8}" srcOrd="1" destOrd="0" presId="urn:microsoft.com/office/officeart/2008/layout/HorizontalMultiLevelHierarchy"/>
    <dgm:cxn modelId="{7D658AA6-DEA2-4910-B992-53C507D6EAAC}" type="presParOf" srcId="{5A640F37-BE65-4DEC-BCFB-C31FB01C7066}" destId="{87598289-F132-4F2C-99CA-519DC70D8A69}" srcOrd="4" destOrd="0" presId="urn:microsoft.com/office/officeart/2008/layout/HorizontalMultiLevelHierarchy"/>
    <dgm:cxn modelId="{A114D3CF-4ECC-477C-AFA5-7903C8DC4BE4}" type="presParOf" srcId="{87598289-F132-4F2C-99CA-519DC70D8A69}" destId="{9C6118B4-F84A-4DF3-BBEF-7A5D12CC8FFD}" srcOrd="0" destOrd="0" presId="urn:microsoft.com/office/officeart/2008/layout/HorizontalMultiLevelHierarchy"/>
    <dgm:cxn modelId="{6CB18B6B-2AEA-4CD7-96C2-5F30BDF04D86}" type="presParOf" srcId="{5A640F37-BE65-4DEC-BCFB-C31FB01C7066}" destId="{77D37586-1B1B-4ED1-B81D-F020A59EB235}" srcOrd="5" destOrd="0" presId="urn:microsoft.com/office/officeart/2008/layout/HorizontalMultiLevelHierarchy"/>
    <dgm:cxn modelId="{7259E5BB-7899-482E-9F4F-929451A321BF}" type="presParOf" srcId="{77D37586-1B1B-4ED1-B81D-F020A59EB235}" destId="{01C0EE74-B902-4382-802B-5A0B0146919B}" srcOrd="0" destOrd="0" presId="urn:microsoft.com/office/officeart/2008/layout/HorizontalMultiLevelHierarchy"/>
    <dgm:cxn modelId="{878601F1-82CF-461D-B2E1-8F0FE2C74D49}" type="presParOf" srcId="{77D37586-1B1B-4ED1-B81D-F020A59EB235}" destId="{7E6D0D29-9BC4-4875-AC71-891B2E0187D1}" srcOrd="1" destOrd="0" presId="urn:microsoft.com/office/officeart/2008/layout/HorizontalMultiLevelHierarchy"/>
    <dgm:cxn modelId="{8DC53B6E-8706-43F5-B47B-D16011FA6FBD}" type="presParOf" srcId="{5A640F37-BE65-4DEC-BCFB-C31FB01C7066}" destId="{4987148B-937B-4FB0-8302-AF90BCA2C7A3}" srcOrd="6" destOrd="0" presId="urn:microsoft.com/office/officeart/2008/layout/HorizontalMultiLevelHierarchy"/>
    <dgm:cxn modelId="{DC2B8E0C-3E66-458A-85D2-C38D2969E613}" type="presParOf" srcId="{4987148B-937B-4FB0-8302-AF90BCA2C7A3}" destId="{DFA6D906-07C1-4361-BB40-ECCDCDF5693B}" srcOrd="0" destOrd="0" presId="urn:microsoft.com/office/officeart/2008/layout/HorizontalMultiLevelHierarchy"/>
    <dgm:cxn modelId="{7C1D18B6-1834-4779-A727-5915262F5347}" type="presParOf" srcId="{5A640F37-BE65-4DEC-BCFB-C31FB01C7066}" destId="{1C2E5ABF-A65F-4CF6-8625-49F5D117EB84}" srcOrd="7" destOrd="0" presId="urn:microsoft.com/office/officeart/2008/layout/HorizontalMultiLevelHierarchy"/>
    <dgm:cxn modelId="{1E2D4882-BE96-4E3B-9944-DB4DE867BD9C}" type="presParOf" srcId="{1C2E5ABF-A65F-4CF6-8625-49F5D117EB84}" destId="{7851ACA7-3658-48A4-8087-68F470C882EC}" srcOrd="0" destOrd="0" presId="urn:microsoft.com/office/officeart/2008/layout/HorizontalMultiLevelHierarchy"/>
    <dgm:cxn modelId="{2A7CF671-18D8-468C-A655-F243915506CB}" type="presParOf" srcId="{1C2E5ABF-A65F-4CF6-8625-49F5D117EB84}" destId="{6B1EEDE3-0BDC-4D12-AC81-D2F468337D28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87148B-937B-4FB0-8302-AF90BCA2C7A3}">
      <dsp:nvSpPr>
        <dsp:cNvPr id="0" name=""/>
        <dsp:cNvSpPr/>
      </dsp:nvSpPr>
      <dsp:spPr>
        <a:xfrm>
          <a:off x="6077908" y="2258563"/>
          <a:ext cx="1293437" cy="1766778"/>
        </a:xfrm>
        <a:custGeom>
          <a:avLst/>
          <a:gdLst/>
          <a:ahLst/>
          <a:cxnLst/>
          <a:rect l="0" t="0" r="0" b="0"/>
          <a:pathLst>
            <a:path>
              <a:moveTo>
                <a:pt x="1293437" y="0"/>
              </a:moveTo>
              <a:lnTo>
                <a:pt x="646718" y="0"/>
              </a:lnTo>
              <a:lnTo>
                <a:pt x="646718" y="1766778"/>
              </a:lnTo>
              <a:lnTo>
                <a:pt x="0" y="176677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kern="1200"/>
        </a:p>
      </dsp:txBody>
      <dsp:txXfrm>
        <a:off x="6669886" y="3087212"/>
        <a:ext cx="109481" cy="109481"/>
      </dsp:txXfrm>
    </dsp:sp>
    <dsp:sp modelId="{87598289-F132-4F2C-99CA-519DC70D8A69}">
      <dsp:nvSpPr>
        <dsp:cNvPr id="0" name=""/>
        <dsp:cNvSpPr/>
      </dsp:nvSpPr>
      <dsp:spPr>
        <a:xfrm>
          <a:off x="6077908" y="2258563"/>
          <a:ext cx="1293437" cy="693960"/>
        </a:xfrm>
        <a:custGeom>
          <a:avLst/>
          <a:gdLst/>
          <a:ahLst/>
          <a:cxnLst/>
          <a:rect l="0" t="0" r="0" b="0"/>
          <a:pathLst>
            <a:path>
              <a:moveTo>
                <a:pt x="1293437" y="0"/>
              </a:moveTo>
              <a:lnTo>
                <a:pt x="646718" y="0"/>
              </a:lnTo>
              <a:lnTo>
                <a:pt x="646718" y="693960"/>
              </a:lnTo>
              <a:lnTo>
                <a:pt x="0" y="69396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6687931" y="2568848"/>
        <a:ext cx="73392" cy="73392"/>
      </dsp:txXfrm>
    </dsp:sp>
    <dsp:sp modelId="{347D8F0B-A889-4D88-9CBB-3673A306E035}">
      <dsp:nvSpPr>
        <dsp:cNvPr id="0" name=""/>
        <dsp:cNvSpPr/>
      </dsp:nvSpPr>
      <dsp:spPr>
        <a:xfrm>
          <a:off x="6077908" y="1879706"/>
          <a:ext cx="1293437" cy="378857"/>
        </a:xfrm>
        <a:custGeom>
          <a:avLst/>
          <a:gdLst/>
          <a:ahLst/>
          <a:cxnLst/>
          <a:rect l="0" t="0" r="0" b="0"/>
          <a:pathLst>
            <a:path>
              <a:moveTo>
                <a:pt x="1293437" y="378857"/>
              </a:moveTo>
              <a:lnTo>
                <a:pt x="646718" y="378857"/>
              </a:lnTo>
              <a:lnTo>
                <a:pt x="646718" y="0"/>
              </a:lnTo>
              <a:lnTo>
                <a:pt x="0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6690932" y="2035440"/>
        <a:ext cx="67389" cy="67389"/>
      </dsp:txXfrm>
    </dsp:sp>
    <dsp:sp modelId="{B808201E-C0F9-4E5E-B9D4-3A5FE4CAD8BF}">
      <dsp:nvSpPr>
        <dsp:cNvPr id="0" name=""/>
        <dsp:cNvSpPr/>
      </dsp:nvSpPr>
      <dsp:spPr>
        <a:xfrm>
          <a:off x="6077908" y="653754"/>
          <a:ext cx="1293437" cy="1604808"/>
        </a:xfrm>
        <a:custGeom>
          <a:avLst/>
          <a:gdLst/>
          <a:ahLst/>
          <a:cxnLst/>
          <a:rect l="0" t="0" r="0" b="0"/>
          <a:pathLst>
            <a:path>
              <a:moveTo>
                <a:pt x="1293437" y="1604808"/>
              </a:moveTo>
              <a:lnTo>
                <a:pt x="646718" y="1604808"/>
              </a:lnTo>
              <a:lnTo>
                <a:pt x="646718" y="0"/>
              </a:lnTo>
              <a:lnTo>
                <a:pt x="0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kern="1200"/>
        </a:p>
      </dsp:txBody>
      <dsp:txXfrm>
        <a:off x="6673098" y="1404630"/>
        <a:ext cx="103058" cy="103058"/>
      </dsp:txXfrm>
    </dsp:sp>
    <dsp:sp modelId="{E12BF80F-5C23-48FF-8C79-6E7EEB388A9E}">
      <dsp:nvSpPr>
        <dsp:cNvPr id="0" name=""/>
        <dsp:cNvSpPr/>
      </dsp:nvSpPr>
      <dsp:spPr>
        <a:xfrm rot="5400000">
          <a:off x="5541909" y="1829436"/>
          <a:ext cx="4517127" cy="858254"/>
        </a:xfrm>
        <a:prstGeom prst="rect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3300" b="1" kern="1200" dirty="0">
              <a:solidFill>
                <a:sysClr val="windowText" lastClr="000000"/>
              </a:solidFill>
              <a:latin typeface="Sakkal Majalla" pitchFamily="2" charset="-78"/>
              <a:cs typeface="Sakkal Majalla" pitchFamily="2" charset="-78"/>
            </a:rPr>
            <a:t>أنواع التكوين قبل الالتحاق بالخدمة</a:t>
          </a:r>
          <a:endParaRPr lang="en-US" sz="3300" kern="1200" dirty="0">
            <a:solidFill>
              <a:sysClr val="windowText" lastClr="000000"/>
            </a:solidFill>
            <a:latin typeface="Sakkal Majalla" pitchFamily="2" charset="-78"/>
            <a:cs typeface="Sakkal Majalla" pitchFamily="2" charset="-78"/>
          </a:endParaRPr>
        </a:p>
      </dsp:txBody>
      <dsp:txXfrm>
        <a:off x="5541909" y="1829436"/>
        <a:ext cx="4517127" cy="858254"/>
      </dsp:txXfrm>
    </dsp:sp>
    <dsp:sp modelId="{B6D60B1F-8FF9-402A-940C-9EB1F5D39C9D}">
      <dsp:nvSpPr>
        <dsp:cNvPr id="0" name=""/>
        <dsp:cNvSpPr/>
      </dsp:nvSpPr>
      <dsp:spPr>
        <a:xfrm>
          <a:off x="730422" y="71493"/>
          <a:ext cx="5347486" cy="1164522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300" b="1" kern="1200" dirty="0">
              <a:solidFill>
                <a:srgbClr val="FF0000"/>
              </a:solidFill>
              <a:latin typeface="Sakkal Majalla" pitchFamily="2" charset="-78"/>
              <a:cs typeface="Sakkal Majalla" pitchFamily="2" charset="-78"/>
            </a:rPr>
            <a:t>التكوين الأكاديمي</a:t>
          </a:r>
          <a:r>
            <a:rPr lang="en-US" sz="1300" kern="1200" dirty="0">
              <a:solidFill>
                <a:sysClr val="windowText" lastClr="000000"/>
              </a:solidFill>
              <a:latin typeface="Sakkal Majalla" pitchFamily="2" charset="-78"/>
              <a:cs typeface="Sakkal Majalla" pitchFamily="2" charset="-78"/>
            </a:rPr>
            <a:t>: </a:t>
          </a:r>
          <a:r>
            <a:rPr lang="ar-SA" sz="1300" b="1" kern="1200" dirty="0">
              <a:solidFill>
                <a:sysClr val="windowText" lastClr="000000"/>
              </a:solidFill>
              <a:latin typeface="Sakkal Majalla" pitchFamily="2" charset="-78"/>
              <a:cs typeface="Sakkal Majalla" pitchFamily="2" charset="-78"/>
            </a:rPr>
            <a:t>يشمل الدورات النظرية التي تساعد المتدربين على فهم المبادئ الأساسية في مجال عملهم، مثل أساسيات الهندسة أو العلوم التطبيقية</a:t>
          </a:r>
          <a:r>
            <a:rPr lang="en-US" sz="1300" kern="1200" dirty="0">
              <a:solidFill>
                <a:sysClr val="windowText" lastClr="000000"/>
              </a:solidFill>
              <a:latin typeface="Sakkal Majalla" pitchFamily="2" charset="-78"/>
              <a:cs typeface="Sakkal Majalla" pitchFamily="2" charset="-78"/>
            </a:rPr>
            <a:t>.</a:t>
          </a:r>
          <a:endParaRPr lang="ar-DZ" sz="1300" kern="1200" dirty="0">
            <a:solidFill>
              <a:sysClr val="windowText" lastClr="000000"/>
            </a:solidFill>
            <a:latin typeface="Sakkal Majalla" pitchFamily="2" charset="-78"/>
            <a:cs typeface="Sakkal Majalla" pitchFamily="2" charset="-78"/>
          </a:endParaRPr>
        </a:p>
      </dsp:txBody>
      <dsp:txXfrm>
        <a:off x="730422" y="71493"/>
        <a:ext cx="5347486" cy="1164522"/>
      </dsp:txXfrm>
    </dsp:sp>
    <dsp:sp modelId="{CFE98952-9ADA-446D-B611-C4767CF31B86}">
      <dsp:nvSpPr>
        <dsp:cNvPr id="0" name=""/>
        <dsp:cNvSpPr/>
      </dsp:nvSpPr>
      <dsp:spPr>
        <a:xfrm>
          <a:off x="786949" y="1450579"/>
          <a:ext cx="5290959" cy="858254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300" b="1" kern="1200" dirty="0">
              <a:solidFill>
                <a:srgbClr val="FF0000"/>
              </a:solidFill>
              <a:latin typeface="Sakkal Majalla" pitchFamily="2" charset="-78"/>
              <a:cs typeface="Sakkal Majalla" pitchFamily="2" charset="-78"/>
            </a:rPr>
            <a:t>التكوين المهني المتخصص</a:t>
          </a:r>
          <a:r>
            <a:rPr lang="en-US" sz="1300" b="1" kern="1200" dirty="0">
              <a:solidFill>
                <a:sysClr val="windowText" lastClr="000000"/>
              </a:solidFill>
              <a:latin typeface="Sakkal Majalla" pitchFamily="2" charset="-78"/>
              <a:cs typeface="Sakkal Majalla" pitchFamily="2" charset="-78"/>
            </a:rPr>
            <a:t>: </a:t>
          </a:r>
          <a:r>
            <a:rPr lang="ar-SA" sz="1300" b="1" kern="1200" dirty="0">
              <a:solidFill>
                <a:sysClr val="windowText" lastClr="000000"/>
              </a:solidFill>
              <a:latin typeface="Sakkal Majalla" pitchFamily="2" charset="-78"/>
              <a:cs typeface="Sakkal Majalla" pitchFamily="2" charset="-78"/>
            </a:rPr>
            <a:t>موجه لتأهيل المتدربين لوظائف محددة، ويشمل برامج مكثفة تتناول جوانب محددة من الوظيفة، مما يساعد في الاستعداد لمتطلبات العمل المتخصصة</a:t>
          </a:r>
          <a:r>
            <a:rPr lang="en-US" sz="1300" b="1" kern="1200" dirty="0"/>
            <a:t>.</a:t>
          </a:r>
        </a:p>
      </dsp:txBody>
      <dsp:txXfrm>
        <a:off x="786949" y="1450579"/>
        <a:ext cx="5290959" cy="858254"/>
      </dsp:txXfrm>
    </dsp:sp>
    <dsp:sp modelId="{01C0EE74-B902-4382-802B-5A0B0146919B}">
      <dsp:nvSpPr>
        <dsp:cNvPr id="0" name=""/>
        <dsp:cNvSpPr/>
      </dsp:nvSpPr>
      <dsp:spPr>
        <a:xfrm>
          <a:off x="730422" y="2523397"/>
          <a:ext cx="5347486" cy="858254"/>
        </a:xfrm>
        <a:prstGeom prst="rect">
          <a:avLst/>
        </a:prstGeom>
        <a:solidFill>
          <a:schemeClr val="accent3">
            <a:lumMod val="40000"/>
            <a:lumOff val="6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600" b="1" kern="1200" dirty="0">
              <a:solidFill>
                <a:srgbClr val="FF0000"/>
              </a:solidFill>
              <a:latin typeface="Sakkal Majalla" pitchFamily="2" charset="-78"/>
              <a:cs typeface="Sakkal Majalla" pitchFamily="2" charset="-78"/>
            </a:rPr>
            <a:t>التكوين الفني</a:t>
          </a:r>
          <a:r>
            <a:rPr lang="en-US" sz="1600" kern="1200" dirty="0">
              <a:solidFill>
                <a:sysClr val="windowText" lastClr="000000"/>
              </a:solidFill>
              <a:latin typeface="Sakkal Majalla" pitchFamily="2" charset="-78"/>
              <a:cs typeface="Sakkal Majalla" pitchFamily="2" charset="-78"/>
            </a:rPr>
            <a:t>: </a:t>
          </a:r>
          <a:r>
            <a:rPr lang="ar-SA" sz="1600" b="1" kern="1200" dirty="0">
              <a:solidFill>
                <a:sysClr val="windowText" lastClr="000000"/>
              </a:solidFill>
              <a:latin typeface="Sakkal Majalla" pitchFamily="2" charset="-78"/>
              <a:cs typeface="Sakkal Majalla" pitchFamily="2" charset="-78"/>
            </a:rPr>
            <a:t>يتضمن التدريب العملي الذي يركز على تنمية المهارات الفنية اللازمة لأداء الوظيفة، مثل المهارات التقنية في تشغيل المعدات</a:t>
          </a:r>
          <a:r>
            <a:rPr lang="en-US" sz="1500" b="1" kern="1200" dirty="0"/>
            <a:t>.</a:t>
          </a:r>
        </a:p>
      </dsp:txBody>
      <dsp:txXfrm>
        <a:off x="730422" y="2523397"/>
        <a:ext cx="5347486" cy="858254"/>
      </dsp:txXfrm>
    </dsp:sp>
    <dsp:sp modelId="{7851ACA7-3658-48A4-8087-68F470C882EC}">
      <dsp:nvSpPr>
        <dsp:cNvPr id="0" name=""/>
        <dsp:cNvSpPr/>
      </dsp:nvSpPr>
      <dsp:spPr>
        <a:xfrm>
          <a:off x="730422" y="3596215"/>
          <a:ext cx="5347486" cy="858254"/>
        </a:xfrm>
        <a:prstGeom prst="rect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300" b="1" kern="1200" dirty="0">
              <a:solidFill>
                <a:srgbClr val="FF0000"/>
              </a:solidFill>
              <a:latin typeface="Sakkal Majalla" pitchFamily="2" charset="-78"/>
              <a:cs typeface="Sakkal Majalla" pitchFamily="2" charset="-78"/>
            </a:rPr>
            <a:t>التكوين التطبيقي</a:t>
          </a:r>
          <a:r>
            <a:rPr lang="en-US" sz="1300" kern="1200" dirty="0">
              <a:solidFill>
                <a:sysClr val="windowText" lastClr="000000"/>
              </a:solidFill>
              <a:latin typeface="Sakkal Majalla" pitchFamily="2" charset="-78"/>
              <a:cs typeface="Sakkal Majalla" pitchFamily="2" charset="-78"/>
            </a:rPr>
            <a:t>: </a:t>
          </a:r>
          <a:r>
            <a:rPr lang="ar-SA" sz="1300" b="1" kern="1200" dirty="0">
              <a:solidFill>
                <a:sysClr val="windowText" lastClr="000000"/>
              </a:solidFill>
              <a:latin typeface="Sakkal Majalla" pitchFamily="2" charset="-78"/>
              <a:cs typeface="Sakkal Majalla" pitchFamily="2" charset="-78"/>
            </a:rPr>
            <a:t>يعتمد على تعلم المتدرب من خلال ممارسة مهامه المستقبلية بإشراف موجه أو مدرب، مما يعزز من قدرته على تطبيق المهارات المكتسبة في بيئة العمل</a:t>
          </a:r>
          <a:r>
            <a:rPr lang="en-US" sz="1300" kern="1200" dirty="0"/>
            <a:t>.</a:t>
          </a:r>
        </a:p>
      </dsp:txBody>
      <dsp:txXfrm>
        <a:off x="730422" y="3596215"/>
        <a:ext cx="5347486" cy="8582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6FEDB-D704-4A5E-A015-CF10D17277F6}" type="datetimeFigureOut">
              <a:rPr lang="en-US" smtClean="0"/>
              <a:t>11/29/2024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1D67C-9891-4947-AFD5-2D821BCA0D7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8940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6FEDB-D704-4A5E-A015-CF10D17277F6}" type="datetimeFigureOut">
              <a:rPr lang="en-US" smtClean="0"/>
              <a:t>11/29/2024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1D67C-9891-4947-AFD5-2D821BCA0D7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270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6FEDB-D704-4A5E-A015-CF10D17277F6}" type="datetimeFigureOut">
              <a:rPr lang="en-US" smtClean="0"/>
              <a:t>11/29/2024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1D67C-9891-4947-AFD5-2D821BCA0D7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6467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6FEDB-D704-4A5E-A015-CF10D17277F6}" type="datetimeFigureOut">
              <a:rPr lang="en-US" smtClean="0"/>
              <a:t>11/29/2024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1D67C-9891-4947-AFD5-2D821BCA0D7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39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6FEDB-D704-4A5E-A015-CF10D17277F6}" type="datetimeFigureOut">
              <a:rPr lang="en-US" smtClean="0"/>
              <a:t>11/29/2024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1D67C-9891-4947-AFD5-2D821BCA0D7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744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6FEDB-D704-4A5E-A015-CF10D17277F6}" type="datetimeFigureOut">
              <a:rPr lang="en-US" smtClean="0"/>
              <a:t>11/29/2024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1D67C-9891-4947-AFD5-2D821BCA0D7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707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6FEDB-D704-4A5E-A015-CF10D17277F6}" type="datetimeFigureOut">
              <a:rPr lang="en-US" smtClean="0"/>
              <a:t>11/29/2024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1D67C-9891-4947-AFD5-2D821BCA0D7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4816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6FEDB-D704-4A5E-A015-CF10D17277F6}" type="datetimeFigureOut">
              <a:rPr lang="en-US" smtClean="0"/>
              <a:t>11/29/2024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1D67C-9891-4947-AFD5-2D821BCA0D7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204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6FEDB-D704-4A5E-A015-CF10D17277F6}" type="datetimeFigureOut">
              <a:rPr lang="en-US" smtClean="0"/>
              <a:t>11/29/2024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1D67C-9891-4947-AFD5-2D821BCA0D7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9120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6FEDB-D704-4A5E-A015-CF10D17277F6}" type="datetimeFigureOut">
              <a:rPr lang="en-US" smtClean="0"/>
              <a:t>11/29/2024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1D67C-9891-4947-AFD5-2D821BCA0D7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410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6FEDB-D704-4A5E-A015-CF10D17277F6}" type="datetimeFigureOut">
              <a:rPr lang="en-US" smtClean="0"/>
              <a:t>11/29/2024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1D67C-9891-4947-AFD5-2D821BCA0D7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641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96FEDB-D704-4A5E-A015-CF10D17277F6}" type="datetimeFigureOut">
              <a:rPr lang="en-US" smtClean="0"/>
              <a:t>11/29/2024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C1D67C-9891-4947-AFD5-2D821BCA0D7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533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764705"/>
            <a:ext cx="7772400" cy="1944215"/>
          </a:xfrm>
        </p:spPr>
        <p:txBody>
          <a:bodyPr/>
          <a:lstStyle/>
          <a:p>
            <a:pPr rtl="1"/>
            <a:r>
              <a:rPr lang="ar-DZ" dirty="0"/>
              <a:t>تصنيف العملية 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التكوينية</a:t>
            </a:r>
            <a:r>
              <a:rPr lang="fr-FR" dirty="0">
                <a:latin typeface="Sakkal Majalla" pitchFamily="2" charset="-78"/>
                <a:cs typeface="Sakkal Majalla" pitchFamily="2" charset="-78"/>
              </a:rPr>
              <a:t>  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           </a:t>
            </a:r>
            <a:r>
              <a:rPr lang="ar-DZ" sz="2400" dirty="0" err="1">
                <a:latin typeface="Sakkal Majalla" pitchFamily="2" charset="-78"/>
                <a:cs typeface="Sakkal Majalla" pitchFamily="2" charset="-78"/>
              </a:rPr>
              <a:t>أ.د</a:t>
            </a:r>
            <a:r>
              <a:rPr lang="ar-DZ" sz="2400" dirty="0">
                <a:latin typeface="Sakkal Majalla" pitchFamily="2" charset="-78"/>
                <a:cs typeface="Sakkal Majalla" pitchFamily="2" charset="-78"/>
              </a:rPr>
              <a:t> أحميد حسينة</a:t>
            </a:r>
            <a:endParaRPr lang="en-US" sz="2400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3861048"/>
            <a:ext cx="6336704" cy="174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449535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338"/>
            <a:ext cx="8229600" cy="5965825"/>
          </a:xfrm>
        </p:spPr>
        <p:txBody>
          <a:bodyPr>
            <a:normAutofit lnSpcReduction="10000"/>
          </a:bodyPr>
          <a:lstStyle/>
          <a:p>
            <a:pPr marL="0" lvl="0" indent="0" algn="ctr" rtl="1">
              <a:buNone/>
            </a:pPr>
            <a:r>
              <a:rPr lang="ar-SA" b="1" dirty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التكوين الوقائي</a:t>
            </a:r>
            <a:r>
              <a:rPr lang="en-US" dirty="0">
                <a:latin typeface="Sakkal Majalla" pitchFamily="2" charset="-78"/>
                <a:cs typeface="Sakkal Majalla" pitchFamily="2" charset="-78"/>
              </a:rPr>
              <a:t>:</a:t>
            </a:r>
          </a:p>
          <a:p>
            <a:pPr marL="457200" lvl="1" indent="0" algn="ctr" rtl="1">
              <a:buNone/>
            </a:pPr>
            <a:r>
              <a:rPr lang="ar-SA" b="1" dirty="0">
                <a:latin typeface="Sakkal Majalla" pitchFamily="2" charset="-78"/>
                <a:cs typeface="Sakkal Majalla" pitchFamily="2" charset="-78"/>
              </a:rPr>
              <a:t>الهدف</a:t>
            </a:r>
            <a:r>
              <a:rPr lang="en-US" dirty="0">
                <a:latin typeface="Sakkal Majalla" pitchFamily="2" charset="-78"/>
                <a:cs typeface="Sakkal Majalla" pitchFamily="2" charset="-78"/>
              </a:rPr>
              <a:t>: </a:t>
            </a:r>
            <a:r>
              <a:rPr lang="ar-SA" dirty="0">
                <a:latin typeface="Sakkal Majalla" pitchFamily="2" charset="-78"/>
                <a:cs typeface="Sakkal Majalla" pitchFamily="2" charset="-78"/>
              </a:rPr>
              <a:t>رفع الوعي وإعداد العاملين للتعامل مع مخاطر العمل والالتزام بإجراءات السلامة والصحة المهنية، بهدف الوقاية من الحوادث وضمان بيئة عمل آمنة</a:t>
            </a:r>
            <a:r>
              <a:rPr lang="en-US" dirty="0">
                <a:latin typeface="Sakkal Majalla" pitchFamily="2" charset="-78"/>
                <a:cs typeface="Sakkal Majalla" pitchFamily="2" charset="-78"/>
              </a:rPr>
              <a:t>.</a:t>
            </a:r>
          </a:p>
          <a:p>
            <a:pPr marL="457200" lvl="1" indent="0" algn="ctr" rtl="1">
              <a:buNone/>
            </a:pPr>
            <a:r>
              <a:rPr lang="ar-SA" b="1" dirty="0">
                <a:latin typeface="Sakkal Majalla" pitchFamily="2" charset="-78"/>
                <a:cs typeface="Sakkal Majalla" pitchFamily="2" charset="-78"/>
              </a:rPr>
              <a:t>أمثلة</a:t>
            </a:r>
            <a:r>
              <a:rPr lang="en-US" dirty="0">
                <a:latin typeface="Sakkal Majalla" pitchFamily="2" charset="-78"/>
                <a:cs typeface="Sakkal Majalla" pitchFamily="2" charset="-78"/>
              </a:rPr>
              <a:t>: </a:t>
            </a:r>
            <a:r>
              <a:rPr lang="ar-SA" dirty="0">
                <a:latin typeface="Sakkal Majalla" pitchFamily="2" charset="-78"/>
                <a:cs typeface="Sakkal Majalla" pitchFamily="2" charset="-78"/>
              </a:rPr>
              <a:t>تدريبات السلامة المهنية للعاملين في المصانع، والتدريبات على الإسعافات الأولية والإخلاء في حالات الطوارئ</a:t>
            </a:r>
            <a:r>
              <a:rPr lang="en-US" dirty="0">
                <a:latin typeface="Sakkal Majalla" pitchFamily="2" charset="-78"/>
                <a:cs typeface="Sakkal Majalla" pitchFamily="2" charset="-78"/>
              </a:rPr>
              <a:t>.</a:t>
            </a:r>
          </a:p>
          <a:p>
            <a:pPr marL="457200" lvl="1" indent="0" algn="ctr" rtl="1">
              <a:buNone/>
            </a:pPr>
            <a:endParaRPr lang="en-US" dirty="0">
              <a:latin typeface="Sakkal Majalla" pitchFamily="2" charset="-78"/>
              <a:cs typeface="Sakkal Majalla" pitchFamily="2" charset="-78"/>
            </a:endParaRPr>
          </a:p>
          <a:p>
            <a:pPr marL="0" lvl="0" indent="0" algn="ctr" rtl="1">
              <a:buNone/>
            </a:pPr>
            <a:r>
              <a:rPr lang="ar-SA" b="1" dirty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التكوين الريادي</a:t>
            </a:r>
            <a:r>
              <a:rPr lang="en-US" dirty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:</a:t>
            </a:r>
          </a:p>
          <a:p>
            <a:pPr marL="457200" lvl="1" indent="0" algn="ctr" rtl="1">
              <a:buNone/>
            </a:pPr>
            <a:r>
              <a:rPr lang="ar-SA" b="1" dirty="0">
                <a:latin typeface="Sakkal Majalla" pitchFamily="2" charset="-78"/>
                <a:cs typeface="Sakkal Majalla" pitchFamily="2" charset="-78"/>
              </a:rPr>
              <a:t>الهدف</a:t>
            </a:r>
            <a:r>
              <a:rPr lang="en-US" dirty="0">
                <a:latin typeface="Sakkal Majalla" pitchFamily="2" charset="-78"/>
                <a:cs typeface="Sakkal Majalla" pitchFamily="2" charset="-78"/>
              </a:rPr>
              <a:t>: </a:t>
            </a:r>
            <a:r>
              <a:rPr lang="ar-SA" dirty="0">
                <a:latin typeface="Sakkal Majalla" pitchFamily="2" charset="-78"/>
                <a:cs typeface="Sakkal Majalla" pitchFamily="2" charset="-78"/>
              </a:rPr>
              <a:t>إعداد الأفراد لبدء مشاريعهم الخاصة وتطوير مهاراتهم الريادية لإدارة الأعمال. يناسب هذا النوع الأفراد الذين يخططون لبدء مشاريعهم التجارية أو الريادية</a:t>
            </a:r>
            <a:r>
              <a:rPr lang="en-US" dirty="0">
                <a:latin typeface="Sakkal Majalla" pitchFamily="2" charset="-78"/>
                <a:cs typeface="Sakkal Majalla" pitchFamily="2" charset="-78"/>
              </a:rPr>
              <a:t>.</a:t>
            </a:r>
          </a:p>
          <a:p>
            <a:pPr marL="0" indent="0" algn="ctr" rtl="1">
              <a:buNone/>
            </a:pPr>
            <a:r>
              <a:rPr lang="ar-SA" b="1" dirty="0">
                <a:latin typeface="Sakkal Majalla" pitchFamily="2" charset="-78"/>
                <a:cs typeface="Sakkal Majalla" pitchFamily="2" charset="-78"/>
              </a:rPr>
              <a:t>أمثلة</a:t>
            </a:r>
            <a:r>
              <a:rPr lang="en-US" dirty="0">
                <a:latin typeface="Sakkal Majalla" pitchFamily="2" charset="-78"/>
                <a:cs typeface="Sakkal Majalla" pitchFamily="2" charset="-78"/>
              </a:rPr>
              <a:t>: </a:t>
            </a:r>
            <a:r>
              <a:rPr lang="ar-SA" dirty="0">
                <a:latin typeface="Sakkal Majalla" pitchFamily="2" charset="-78"/>
                <a:cs typeface="Sakkal Majalla" pitchFamily="2" charset="-78"/>
              </a:rPr>
              <a:t>دورات ريادة الأعمال، والتدريب على تطوير خطة عمل، ودورات </a:t>
            </a:r>
            <a:endParaRPr lang="fr-FR" dirty="0">
              <a:latin typeface="Sakkal Majalla" pitchFamily="2" charset="-78"/>
              <a:cs typeface="Sakkal Majalla" pitchFamily="2" charset="-78"/>
            </a:endParaRPr>
          </a:p>
          <a:p>
            <a:pPr marL="0" indent="0" algn="ctr" rtl="1">
              <a:buNone/>
            </a:pPr>
            <a:r>
              <a:rPr lang="ar-SA" dirty="0">
                <a:latin typeface="Sakkal Majalla" pitchFamily="2" charset="-78"/>
                <a:cs typeface="Sakkal Majalla" pitchFamily="2" charset="-78"/>
              </a:rPr>
              <a:t>تمويل المشاريع الصغيرة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4" name="AutoShape 2" descr="تعرف على الأمن الصناعي – مؤسسة التكوين في الوقاية من الأخطار المهنية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تعرف على الأمن الصناعي – مؤسسة التكوين في الوقاية من الأخطار المهنية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6" descr="تعرف على الأمن الصناعي – مؤسسة التكوين في الوقاية من الأخطار المهنية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93" y="1"/>
            <a:ext cx="2681599" cy="6926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28447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>
                <a:latin typeface="Sakkal Majalla" pitchFamily="2" charset="-78"/>
                <a:cs typeface="Sakkal Majalla" pitchFamily="2" charset="-78"/>
              </a:rPr>
              <a:t>تصنيف التكوين حسب الزمان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5" name="Ellipse 4"/>
          <p:cNvSpPr/>
          <p:nvPr/>
        </p:nvSpPr>
        <p:spPr>
          <a:xfrm>
            <a:off x="6300192" y="1993388"/>
            <a:ext cx="2232248" cy="108012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b="1" dirty="0">
                <a:solidFill>
                  <a:sysClr val="windowText" lastClr="000000"/>
                </a:solidFill>
                <a:latin typeface="Sakkal Majalla" pitchFamily="2" charset="-78"/>
                <a:cs typeface="Sakkal Majalla" pitchFamily="2" charset="-78"/>
              </a:rPr>
              <a:t>التكوين  قبل الالتحاق بالعمل</a:t>
            </a:r>
            <a:endParaRPr lang="en-US" sz="2000" b="1" dirty="0">
              <a:solidFill>
                <a:sysClr val="windowText" lastClr="000000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6" name="Ellipse 5"/>
          <p:cNvSpPr/>
          <p:nvPr/>
        </p:nvSpPr>
        <p:spPr>
          <a:xfrm>
            <a:off x="768477" y="1993388"/>
            <a:ext cx="2232248" cy="108012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b="1" dirty="0">
                <a:solidFill>
                  <a:sysClr val="windowText" lastClr="000000"/>
                </a:solidFill>
                <a:latin typeface="Sakkal Majalla" pitchFamily="2" charset="-78"/>
                <a:cs typeface="Sakkal Majalla" pitchFamily="2" charset="-78"/>
              </a:rPr>
              <a:t>التكوين  بعد الالتحاق بالعمل</a:t>
            </a:r>
            <a:endParaRPr lang="en-US" b="1" dirty="0">
              <a:solidFill>
                <a:sysClr val="windowText" lastClr="000000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cxnSp>
        <p:nvCxnSpPr>
          <p:cNvPr id="8" name="Connecteur droit avec flèche 7"/>
          <p:cNvCxnSpPr>
            <a:stCxn id="5" idx="4"/>
          </p:cNvCxnSpPr>
          <p:nvPr/>
        </p:nvCxnSpPr>
        <p:spPr>
          <a:xfrm>
            <a:off x="7416316" y="3073508"/>
            <a:ext cx="0" cy="49950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4716016" y="3429000"/>
            <a:ext cx="4176464" cy="309634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SA" sz="2000" b="1" dirty="0">
                <a:latin typeface="Sakkal Majalla" pitchFamily="2" charset="-78"/>
                <a:cs typeface="Sakkal Majalla" pitchFamily="2" charset="-78"/>
              </a:rPr>
              <a:t>هو عملية تدريب وتأهيل الأفراد قبل بدء عملهم الفعلي في بيئة العمل.</a:t>
            </a:r>
            <a:endParaRPr lang="ar-DZ" sz="2000" b="1" dirty="0">
              <a:latin typeface="Sakkal Majalla" pitchFamily="2" charset="-78"/>
              <a:cs typeface="Sakkal Majalla" pitchFamily="2" charset="-78"/>
            </a:endParaRPr>
          </a:p>
          <a:p>
            <a:pPr algn="ctr" rtl="1"/>
            <a:r>
              <a:rPr lang="ar-SA" sz="2000" b="1" dirty="0">
                <a:latin typeface="Sakkal Majalla" pitchFamily="2" charset="-78"/>
                <a:cs typeface="Sakkal Majalla" pitchFamily="2" charset="-78"/>
              </a:rPr>
              <a:t> يهدف هذا النوع من التكوين إلى تزويد المتدربين بالمعارف والمهارات الأساسية التي يحتاجون إليها لأداء مهامهم الوظيفية بنجاح. </a:t>
            </a:r>
            <a:endParaRPr lang="ar-DZ" sz="2000" b="1" dirty="0">
              <a:latin typeface="Sakkal Majalla" pitchFamily="2" charset="-78"/>
              <a:cs typeface="Sakkal Majalla" pitchFamily="2" charset="-78"/>
            </a:endParaRPr>
          </a:p>
          <a:p>
            <a:pPr algn="ctr" rtl="1"/>
            <a:r>
              <a:rPr lang="ar-SA" sz="2000" b="1" dirty="0">
                <a:latin typeface="Sakkal Majalla" pitchFamily="2" charset="-78"/>
                <a:cs typeface="Sakkal Majalla" pitchFamily="2" charset="-78"/>
              </a:rPr>
              <a:t>يتلقى المتدربون في هذا البرنامج الأساسيات المتعلقة بالوظيفة التي سيلتحقون بها، بما في ذلك إجراءات السلامة، والمعرفة التقنية، والإلمام بسياسات المنظمة وأهدافها</a:t>
            </a:r>
            <a:r>
              <a:rPr lang="en-US" sz="2000" b="1" dirty="0">
                <a:latin typeface="Sakkal Majalla" pitchFamily="2" charset="-78"/>
                <a:cs typeface="Sakkal Majalla" pitchFamily="2" charset="-78"/>
              </a:rPr>
              <a:t>.</a:t>
            </a:r>
          </a:p>
        </p:txBody>
      </p:sp>
      <p:cxnSp>
        <p:nvCxnSpPr>
          <p:cNvPr id="11" name="Connecteur droit avec flèche 10"/>
          <p:cNvCxnSpPr>
            <a:stCxn id="6" idx="4"/>
          </p:cNvCxnSpPr>
          <p:nvPr/>
        </p:nvCxnSpPr>
        <p:spPr>
          <a:xfrm>
            <a:off x="1884601" y="3073508"/>
            <a:ext cx="0" cy="49950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251520" y="3429000"/>
            <a:ext cx="3888432" cy="309634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SA" sz="2000" b="1" dirty="0">
                <a:latin typeface="Sakkal Majalla" pitchFamily="2" charset="-78"/>
                <a:cs typeface="Sakkal Majalla" pitchFamily="2" charset="-78"/>
              </a:rPr>
              <a:t>هو نوع من التدريب المهني الذي يُقدَّم للموظفين بعد بدء عملهم في المؤسسة. </a:t>
            </a:r>
            <a:endParaRPr lang="ar-DZ" sz="2000" b="1" dirty="0">
              <a:latin typeface="Sakkal Majalla" pitchFamily="2" charset="-78"/>
              <a:cs typeface="Sakkal Majalla" pitchFamily="2" charset="-78"/>
            </a:endParaRPr>
          </a:p>
          <a:p>
            <a:pPr algn="ctr" rtl="1"/>
            <a:r>
              <a:rPr lang="ar-SA" sz="2000" b="1" dirty="0">
                <a:latin typeface="Sakkal Majalla" pitchFamily="2" charset="-78"/>
                <a:cs typeface="Sakkal Majalla" pitchFamily="2" charset="-78"/>
              </a:rPr>
              <a:t>يهدف هذا التكوين إلى تعزيز وتطوير المهارات والمعارف التي يمتلكها العاملون لتلبية متطلبات الوظيفة وتحقيق الأداء الأمثل.</a:t>
            </a:r>
            <a:endParaRPr lang="ar-DZ" sz="2000" b="1" dirty="0">
              <a:latin typeface="Sakkal Majalla" pitchFamily="2" charset="-78"/>
              <a:cs typeface="Sakkal Majalla" pitchFamily="2" charset="-78"/>
            </a:endParaRPr>
          </a:p>
          <a:p>
            <a:pPr algn="ctr" rtl="1"/>
            <a:r>
              <a:rPr lang="ar-SA" sz="2000" b="1" dirty="0">
                <a:latin typeface="Sakkal Majalla" pitchFamily="2" charset="-78"/>
                <a:cs typeface="Sakkal Majalla" pitchFamily="2" charset="-78"/>
              </a:rPr>
              <a:t> يُستخدم هذا التكوين لمواكبة التغيرات المستمرة في مجال العمل، وتطوير الكفاءات الفردية والجماعية بما يتناسب مع أهداف المؤسسة وتطلعاتها</a:t>
            </a:r>
            <a:r>
              <a:rPr lang="en-US" sz="2000" b="1" dirty="0">
                <a:latin typeface="Sakkal Majalla" pitchFamily="2" charset="-78"/>
                <a:cs typeface="Sakkal Majalla" pitchFamily="2" charset="-78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72349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9" grpId="0" animBg="1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rtl="1"/>
            <a:r>
              <a:rPr lang="ar-DZ" b="1" dirty="0">
                <a:solidFill>
                  <a:sysClr val="windowText" lastClr="000000"/>
                </a:solidFill>
                <a:latin typeface="Sakkal Majalla" pitchFamily="2" charset="-78"/>
                <a:cs typeface="Sakkal Majalla" pitchFamily="2" charset="-78"/>
              </a:rPr>
              <a:t>التكوين  قبل الالتحاق بالعمل</a:t>
            </a:r>
            <a:br>
              <a:rPr lang="en-US" b="1" dirty="0">
                <a:solidFill>
                  <a:sysClr val="windowText" lastClr="000000"/>
                </a:solidFill>
                <a:latin typeface="Sakkal Majalla" pitchFamily="2" charset="-78"/>
                <a:cs typeface="Sakkal Majalla" pitchFamily="2" charset="-78"/>
              </a:rPr>
            </a:br>
            <a:endParaRPr lang="en-US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260750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299600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>
                <a:latin typeface="Sakkal Majalla" pitchFamily="2" charset="-78"/>
                <a:cs typeface="Sakkal Majalla" pitchFamily="2" charset="-78"/>
              </a:rPr>
              <a:t>تصنيف التكوين حسب المكان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 algn="ctr" rtl="1">
              <a:buNone/>
            </a:pPr>
            <a:r>
              <a:rPr lang="ar-DZ" b="1" dirty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1.</a:t>
            </a:r>
            <a:r>
              <a:rPr lang="ar-SA" b="1" dirty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التكوين داخل المؤسسة </a:t>
            </a:r>
            <a:r>
              <a:rPr lang="ar-DZ" b="1" dirty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(</a:t>
            </a:r>
            <a:r>
              <a:rPr lang="ar-SA" b="1" dirty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التكوين الداخلي</a:t>
            </a:r>
            <a:r>
              <a:rPr lang="ar-DZ" b="1" dirty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)</a:t>
            </a:r>
          </a:p>
          <a:p>
            <a:pPr marL="0" lvl="0" indent="0" algn="ctr" rtl="1">
              <a:buNone/>
            </a:pPr>
            <a:r>
              <a:rPr lang="ar-DZ" dirty="0">
                <a:latin typeface="Sakkal Majalla" pitchFamily="2" charset="-78"/>
                <a:cs typeface="Sakkal Majalla" pitchFamily="2" charset="-78"/>
              </a:rPr>
              <a:t>يتم</a:t>
            </a:r>
            <a:r>
              <a:rPr lang="ar-SA" dirty="0">
                <a:latin typeface="Sakkal Majalla" pitchFamily="2" charset="-78"/>
                <a:cs typeface="Sakkal Majalla" pitchFamily="2" charset="-78"/>
              </a:rPr>
              <a:t> داخل المؤسسة أو موقع العمل،</a:t>
            </a:r>
            <a:endParaRPr lang="ar-DZ" dirty="0">
              <a:latin typeface="Sakkal Majalla" pitchFamily="2" charset="-78"/>
              <a:cs typeface="Sakkal Majalla" pitchFamily="2" charset="-78"/>
            </a:endParaRPr>
          </a:p>
          <a:p>
            <a:pPr marL="0" lvl="0" indent="0" algn="ctr" rtl="1">
              <a:buNone/>
            </a:pPr>
            <a:r>
              <a:rPr lang="ar-SA" dirty="0">
                <a:latin typeface="Sakkal Majalla" pitchFamily="2" charset="-78"/>
                <a:cs typeface="Sakkal Majalla" pitchFamily="2" charset="-78"/>
              </a:rPr>
              <a:t> ويهدف إلى تطوير مهارات الموظفين بشكل يتناسب مع متطلبات الوظيفة وبيئة العمل الخاصة بالمؤسسة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؛</a:t>
            </a:r>
            <a:r>
              <a:rPr lang="en-US" dirty="0">
                <a:latin typeface="Sakkal Majalla" pitchFamily="2" charset="-78"/>
                <a:cs typeface="Sakkal Majalla" pitchFamily="2" charset="-78"/>
              </a:rPr>
              <a:t>.</a:t>
            </a:r>
            <a:endParaRPr lang="en-US" sz="2000" dirty="0">
              <a:latin typeface="Sakkal Majalla" pitchFamily="2" charset="-78"/>
              <a:cs typeface="Sakkal Majalla" pitchFamily="2" charset="-78"/>
            </a:endParaRPr>
          </a:p>
          <a:p>
            <a:pPr marL="457200" lvl="1" indent="0" algn="ctr" rtl="1">
              <a:buNone/>
            </a:pPr>
            <a:r>
              <a:rPr lang="ar-SA" dirty="0">
                <a:latin typeface="Sakkal Majalla" pitchFamily="2" charset="-78"/>
                <a:cs typeface="Sakkal Majalla" pitchFamily="2" charset="-78"/>
              </a:rPr>
              <a:t>يوفر تدريبًا مخصصًا يركز على سياسات وإجراءات المؤسسة نفسها، </a:t>
            </a:r>
            <a:endParaRPr lang="ar-DZ" dirty="0">
              <a:latin typeface="Sakkal Majalla" pitchFamily="2" charset="-78"/>
              <a:cs typeface="Sakkal Majalla" pitchFamily="2" charset="-78"/>
            </a:endParaRPr>
          </a:p>
          <a:p>
            <a:pPr marL="457200" lvl="1" indent="0" algn="ctr" rtl="1">
              <a:buNone/>
            </a:pPr>
            <a:r>
              <a:rPr lang="ar-SA" dirty="0">
                <a:latin typeface="Sakkal Majalla" pitchFamily="2" charset="-78"/>
                <a:cs typeface="Sakkal Majalla" pitchFamily="2" charset="-78"/>
              </a:rPr>
              <a:t>كما يساعد الموظفين على التعرف على أدوارهم داخل سياق العمل الفعل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ي؛</a:t>
            </a:r>
            <a:endParaRPr lang="en-US" sz="2000" dirty="0">
              <a:latin typeface="Sakkal Majalla" pitchFamily="2" charset="-78"/>
              <a:cs typeface="Sakkal Majalla" pitchFamily="2" charset="-78"/>
            </a:endParaRPr>
          </a:p>
          <a:p>
            <a:pPr marL="457200" lvl="1" indent="0" algn="ctr" rtl="1">
              <a:buNone/>
            </a:pPr>
            <a:r>
              <a:rPr lang="ar-SA" dirty="0">
                <a:latin typeface="Sakkal Majalla" pitchFamily="2" charset="-78"/>
                <a:cs typeface="Sakkal Majalla" pitchFamily="2" charset="-78"/>
              </a:rPr>
              <a:t>يتضمن برامج مثل </a:t>
            </a:r>
            <a:endParaRPr lang="ar-DZ" dirty="0">
              <a:latin typeface="Sakkal Majalla" pitchFamily="2" charset="-78"/>
              <a:cs typeface="Sakkal Majalla" pitchFamily="2" charset="-78"/>
            </a:endParaRPr>
          </a:p>
          <a:p>
            <a:pPr marL="457200" lvl="1" indent="0" algn="ctr" rtl="1">
              <a:buNone/>
            </a:pPr>
            <a:r>
              <a:rPr lang="ar-SA" dirty="0">
                <a:latin typeface="Sakkal Majalla" pitchFamily="2" charset="-78"/>
                <a:cs typeface="Sakkal Majalla" pitchFamily="2" charset="-78"/>
              </a:rPr>
              <a:t>التدريب أثناء العمل، وورش العمل، والتدريب التعاوني بين الفرق</a:t>
            </a:r>
            <a:r>
              <a:rPr lang="en-US" dirty="0">
                <a:latin typeface="Sakkal Majalla" pitchFamily="2" charset="-78"/>
                <a:cs typeface="Sakkal Majalla" pitchFamily="2" charset="-78"/>
              </a:rPr>
              <a:t>.</a:t>
            </a:r>
            <a:endParaRPr lang="en-US" sz="2000" dirty="0">
              <a:latin typeface="Sakkal Majalla" pitchFamily="2" charset="-78"/>
              <a:cs typeface="Sakkal Majalla" pitchFamily="2" charset="-78"/>
            </a:endParaRPr>
          </a:p>
          <a:p>
            <a:pPr marL="0" indent="0" algn="r" rtl="1">
              <a:buNone/>
            </a:pPr>
            <a:endParaRPr lang="en-US" dirty="0"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39961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0" indent="0" algn="ctr" rtl="1">
              <a:buNone/>
            </a:pPr>
            <a:r>
              <a:rPr lang="ar-SA" b="1" dirty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التكوين خارج المؤسسة (التكوين الخارجي</a:t>
            </a:r>
            <a:r>
              <a:rPr lang="ar-DZ" b="1" dirty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)</a:t>
            </a:r>
          </a:p>
          <a:p>
            <a:pPr marL="0" lvl="0" indent="0" algn="ctr" rtl="1">
              <a:buNone/>
            </a:pPr>
            <a:r>
              <a:rPr lang="ar-DZ" dirty="0">
                <a:latin typeface="Sakkal Majalla" pitchFamily="2" charset="-78"/>
                <a:cs typeface="Sakkal Majalla" pitchFamily="2" charset="-78"/>
              </a:rPr>
              <a:t>يتم</a:t>
            </a:r>
            <a:r>
              <a:rPr lang="ar-SA" dirty="0">
                <a:latin typeface="Sakkal Majalla" pitchFamily="2" charset="-78"/>
                <a:cs typeface="Sakkal Majalla" pitchFamily="2" charset="-78"/>
              </a:rPr>
              <a:t> في مواقع خارج المؤسسة مثل</a:t>
            </a:r>
            <a:endParaRPr lang="ar-DZ" dirty="0">
              <a:latin typeface="Sakkal Majalla" pitchFamily="2" charset="-78"/>
              <a:cs typeface="Sakkal Majalla" pitchFamily="2" charset="-78"/>
            </a:endParaRPr>
          </a:p>
          <a:p>
            <a:pPr marL="0" lvl="0" indent="0" algn="ctr" rtl="1">
              <a:buNone/>
            </a:pPr>
            <a:r>
              <a:rPr lang="ar-SA" dirty="0">
                <a:latin typeface="Sakkal Majalla" pitchFamily="2" charset="-78"/>
                <a:cs typeface="Sakkal Majalla" pitchFamily="2" charset="-78"/>
              </a:rPr>
              <a:t> المعاهد، والمراكز التدريبية، والجامعات، أو حتى مؤتمرات وندوات تدريبية</a:t>
            </a:r>
            <a:r>
              <a:rPr lang="en-US" dirty="0">
                <a:latin typeface="Sakkal Majalla" pitchFamily="2" charset="-78"/>
                <a:cs typeface="Sakkal Majalla" pitchFamily="2" charset="-78"/>
              </a:rPr>
              <a:t>.</a:t>
            </a:r>
            <a:endParaRPr lang="en-US" sz="2000" dirty="0">
              <a:latin typeface="Sakkal Majalla" pitchFamily="2" charset="-78"/>
              <a:cs typeface="Sakkal Majalla" pitchFamily="2" charset="-78"/>
            </a:endParaRPr>
          </a:p>
          <a:p>
            <a:pPr marL="457200" lvl="1" indent="0" algn="ctr" rtl="1">
              <a:buNone/>
            </a:pPr>
            <a:r>
              <a:rPr lang="ar-SA" dirty="0">
                <a:latin typeface="Sakkal Majalla" pitchFamily="2" charset="-78"/>
                <a:cs typeface="Sakkal Majalla" pitchFamily="2" charset="-78"/>
              </a:rPr>
              <a:t>يُستخدم هذا النوع عادةً لتزويد الموظفين بمهارات جديدة أو تخصصية ليست متاحة داخل المؤسسة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:</a:t>
            </a:r>
          </a:p>
          <a:p>
            <a:pPr marL="457200" lvl="1" indent="0" algn="ctr" rtl="1">
              <a:buNone/>
            </a:pPr>
            <a:r>
              <a:rPr lang="ar-SA" dirty="0">
                <a:latin typeface="Sakkal Majalla" pitchFamily="2" charset="-78"/>
                <a:cs typeface="Sakkal Majalla" pitchFamily="2" charset="-78"/>
              </a:rPr>
              <a:t> مثل مهارات تقنية معينة أو تدريبات متقدمة على برامج محددة</a:t>
            </a:r>
            <a:r>
              <a:rPr lang="en-US" dirty="0">
                <a:latin typeface="Sakkal Majalla" pitchFamily="2" charset="-78"/>
                <a:cs typeface="Sakkal Majalla" pitchFamily="2" charset="-78"/>
              </a:rPr>
              <a:t>.</a:t>
            </a:r>
            <a:endParaRPr lang="en-US" sz="2000" dirty="0">
              <a:latin typeface="Sakkal Majalla" pitchFamily="2" charset="-78"/>
              <a:cs typeface="Sakkal Majalla" pitchFamily="2" charset="-78"/>
            </a:endParaRPr>
          </a:p>
          <a:p>
            <a:pPr marL="457200" lvl="1" indent="0" algn="ctr" rtl="1">
              <a:buNone/>
            </a:pPr>
            <a:r>
              <a:rPr lang="ar-SA" dirty="0">
                <a:latin typeface="Sakkal Majalla" pitchFamily="2" charset="-78"/>
                <a:cs typeface="Sakkal Majalla" pitchFamily="2" charset="-78"/>
              </a:rPr>
              <a:t>يتميز بتوسيع آفاق المتدربين ومساعدتهم على التفاعل مع خبراء وأقران من نفس المجال</a:t>
            </a:r>
            <a:r>
              <a:rPr lang="en-US" dirty="0">
                <a:latin typeface="Sakkal Majalla" pitchFamily="2" charset="-78"/>
                <a:cs typeface="Sakkal Majalla" pitchFamily="2" charset="-78"/>
              </a:rPr>
              <a:t>.</a:t>
            </a:r>
            <a:endParaRPr lang="en-US" sz="2000" dirty="0">
              <a:latin typeface="Sakkal Majalla" pitchFamily="2" charset="-78"/>
              <a:cs typeface="Sakkal Majalla" pitchFamily="2" charset="-78"/>
            </a:endParaRPr>
          </a:p>
          <a:p>
            <a:pPr algn="ctr"/>
            <a:endParaRPr lang="en-US" dirty="0"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57970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ctr" rtl="1">
              <a:buNone/>
            </a:pPr>
            <a:r>
              <a:rPr lang="ar-SA" b="1" dirty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التكوين عن بُعد</a:t>
            </a:r>
            <a:endParaRPr lang="en-US" sz="2400" dirty="0">
              <a:latin typeface="Sakkal Majalla" pitchFamily="2" charset="-78"/>
              <a:cs typeface="Sakkal Majalla" pitchFamily="2" charset="-78"/>
            </a:endParaRPr>
          </a:p>
          <a:p>
            <a:pPr marL="457200" lvl="1" indent="0" algn="ctr" rtl="1">
              <a:buNone/>
            </a:pPr>
            <a:r>
              <a:rPr lang="ar-SA" dirty="0">
                <a:latin typeface="Sakkal Majalla" pitchFamily="2" charset="-78"/>
                <a:cs typeface="Sakkal Majalla" pitchFamily="2" charset="-78"/>
              </a:rPr>
              <a:t>يعتمد هذا النوع على التقنيات الحديثة لتقديم الت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كوين</a:t>
            </a:r>
            <a:r>
              <a:rPr lang="ar-SA" dirty="0">
                <a:latin typeface="Sakkal Majalla" pitchFamily="2" charset="-78"/>
                <a:cs typeface="Sakkal Majalla" pitchFamily="2" charset="-78"/>
              </a:rPr>
              <a:t> عبر الإنترنت من خلال منصات التعليم الإلكتروني، والتدريب الافتراضي، والفصول الافتراضية</a:t>
            </a:r>
            <a:r>
              <a:rPr lang="en-US" dirty="0">
                <a:latin typeface="Sakkal Majalla" pitchFamily="2" charset="-78"/>
                <a:cs typeface="Sakkal Majalla" pitchFamily="2" charset="-78"/>
              </a:rPr>
              <a:t>.</a:t>
            </a:r>
            <a:endParaRPr lang="en-US" sz="2000" dirty="0">
              <a:latin typeface="Sakkal Majalla" pitchFamily="2" charset="-78"/>
              <a:cs typeface="Sakkal Majalla" pitchFamily="2" charset="-78"/>
            </a:endParaRPr>
          </a:p>
          <a:p>
            <a:pPr marL="457200" lvl="1" indent="0" algn="ctr" rtl="1">
              <a:buNone/>
            </a:pPr>
            <a:r>
              <a:rPr lang="ar-SA" dirty="0">
                <a:latin typeface="Sakkal Majalla" pitchFamily="2" charset="-78"/>
                <a:cs typeface="Sakkal Majalla" pitchFamily="2" charset="-78"/>
              </a:rPr>
              <a:t>يتميز بالمرونة في الوقت والمكان، حيث يمكن للمت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كونين</a:t>
            </a:r>
            <a:r>
              <a:rPr lang="ar-SA" dirty="0">
                <a:latin typeface="Sakkal Majalla" pitchFamily="2" charset="-78"/>
                <a:cs typeface="Sakkal Majalla" pitchFamily="2" charset="-78"/>
              </a:rPr>
              <a:t> المشاركة من أي مكان وتحديد أوقات الت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كوين</a:t>
            </a:r>
            <a:r>
              <a:rPr lang="ar-SA" dirty="0">
                <a:latin typeface="Sakkal Majalla" pitchFamily="2" charset="-78"/>
                <a:cs typeface="Sakkal Majalla" pitchFamily="2" charset="-78"/>
              </a:rPr>
              <a:t> التي تناسبهم</a:t>
            </a:r>
            <a:r>
              <a:rPr lang="en-US" dirty="0">
                <a:latin typeface="Sakkal Majalla" pitchFamily="2" charset="-78"/>
                <a:cs typeface="Sakkal Majalla" pitchFamily="2" charset="-78"/>
              </a:rPr>
              <a:t>.</a:t>
            </a:r>
            <a:endParaRPr lang="en-US" sz="2000" dirty="0">
              <a:latin typeface="Sakkal Majalla" pitchFamily="2" charset="-78"/>
              <a:cs typeface="Sakkal Majalla" pitchFamily="2" charset="-78"/>
            </a:endParaRPr>
          </a:p>
          <a:p>
            <a:pPr marL="457200" lvl="1" indent="0" algn="ctr" rtl="1">
              <a:buNone/>
            </a:pPr>
            <a:r>
              <a:rPr lang="ar-SA" dirty="0">
                <a:latin typeface="Sakkal Majalla" pitchFamily="2" charset="-78"/>
                <a:cs typeface="Sakkal Majalla" pitchFamily="2" charset="-78"/>
              </a:rPr>
              <a:t>أصبح التكوين عن بُعد أكثر شيوعًا في الفترة الأخيرة نظرًا لتطور التكنولوجيا والحاجة إلى تدريب سريع وفعال</a:t>
            </a:r>
            <a:r>
              <a:rPr lang="en-US" dirty="0">
                <a:latin typeface="Sakkal Majalla" pitchFamily="2" charset="-78"/>
                <a:cs typeface="Sakkal Majalla" pitchFamily="2" charset="-78"/>
              </a:rPr>
              <a:t>.</a:t>
            </a:r>
            <a:endParaRPr lang="en-US" sz="2000" dirty="0">
              <a:latin typeface="Sakkal Majalla" pitchFamily="2" charset="-78"/>
              <a:cs typeface="Sakkal Majalla" pitchFamily="2" charset="-78"/>
            </a:endParaRPr>
          </a:p>
          <a:p>
            <a:pPr marL="0" indent="0" algn="ctr" rtl="1">
              <a:buNone/>
            </a:pPr>
            <a:endParaRPr lang="en-US" dirty="0"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389122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ctr" rtl="1">
              <a:buNone/>
            </a:pPr>
            <a:r>
              <a:rPr lang="ar-SA" b="1" dirty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التكوين المدمج (التكوين المختلط</a:t>
            </a:r>
            <a:r>
              <a:rPr lang="ar-DZ" b="1" dirty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)</a:t>
            </a:r>
            <a:endParaRPr lang="en-US" sz="2400" dirty="0">
              <a:solidFill>
                <a:srgbClr val="FF0000"/>
              </a:solidFill>
              <a:latin typeface="Sakkal Majalla" pitchFamily="2" charset="-78"/>
              <a:cs typeface="Sakkal Majalla" pitchFamily="2" charset="-78"/>
            </a:endParaRPr>
          </a:p>
          <a:p>
            <a:pPr marL="457200" lvl="1" indent="0" algn="ctr" rtl="1">
              <a:buNone/>
            </a:pPr>
            <a:r>
              <a:rPr lang="ar-DZ" dirty="0">
                <a:latin typeface="Sakkal Majalla" pitchFamily="2" charset="-78"/>
                <a:cs typeface="Sakkal Majalla" pitchFamily="2" charset="-78"/>
              </a:rPr>
              <a:t>ي</a:t>
            </a:r>
            <a:r>
              <a:rPr lang="ar-SA" dirty="0">
                <a:latin typeface="Sakkal Majalla" pitchFamily="2" charset="-78"/>
                <a:cs typeface="Sakkal Majalla" pitchFamily="2" charset="-78"/>
              </a:rPr>
              <a:t>جمع هذا النوع بين التدريب الداخلي والخارجي أو بين الحضور الشخصي والت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كوين</a:t>
            </a:r>
            <a:r>
              <a:rPr lang="ar-SA" dirty="0">
                <a:latin typeface="Sakkal Majalla" pitchFamily="2" charset="-78"/>
                <a:cs typeface="Sakkal Majalla" pitchFamily="2" charset="-78"/>
              </a:rPr>
              <a:t> عن بُعد</a:t>
            </a:r>
            <a:r>
              <a:rPr lang="en-US" dirty="0">
                <a:latin typeface="Sakkal Majalla" pitchFamily="2" charset="-78"/>
                <a:cs typeface="Sakkal Majalla" pitchFamily="2" charset="-78"/>
              </a:rPr>
              <a:t>.</a:t>
            </a:r>
            <a:endParaRPr lang="en-US" sz="2000" dirty="0">
              <a:latin typeface="Sakkal Majalla" pitchFamily="2" charset="-78"/>
              <a:cs typeface="Sakkal Majalla" pitchFamily="2" charset="-78"/>
            </a:endParaRPr>
          </a:p>
          <a:p>
            <a:pPr marL="457200" lvl="1" indent="0" algn="ctr" rtl="1">
              <a:buNone/>
            </a:pPr>
            <a:r>
              <a:rPr lang="ar-SA" dirty="0">
                <a:latin typeface="Sakkal Majalla" pitchFamily="2" charset="-78"/>
                <a:cs typeface="Sakkal Majalla" pitchFamily="2" charset="-78"/>
              </a:rPr>
              <a:t>يتيح هذا النوع للمؤسسة توفير تجربة تعليمية شاملة، حيث يستفيد المتدربون من مزايا التكوين في الموقع والتفاعل مع زملائهم، </a:t>
            </a:r>
            <a:endParaRPr lang="ar-DZ" dirty="0">
              <a:latin typeface="Sakkal Majalla" pitchFamily="2" charset="-78"/>
              <a:cs typeface="Sakkal Majalla" pitchFamily="2" charset="-78"/>
            </a:endParaRPr>
          </a:p>
          <a:p>
            <a:pPr marL="457200" lvl="1" indent="0" algn="ctr" rtl="1">
              <a:buNone/>
            </a:pPr>
            <a:r>
              <a:rPr lang="ar-SA" dirty="0">
                <a:latin typeface="Sakkal Majalla" pitchFamily="2" charset="-78"/>
                <a:cs typeface="Sakkal Majalla" pitchFamily="2" charset="-78"/>
              </a:rPr>
              <a:t>بالإضافة إلى المرونة التي يوفرها التدريب عن بُعد</a:t>
            </a:r>
            <a:r>
              <a:rPr lang="en-US" dirty="0">
                <a:latin typeface="Sakkal Majalla" pitchFamily="2" charset="-78"/>
                <a:cs typeface="Sakkal Majalla" pitchFamily="2" charset="-78"/>
              </a:rPr>
              <a:t>.</a:t>
            </a:r>
            <a:endParaRPr lang="ar-DZ" sz="2000" dirty="0">
              <a:latin typeface="Sakkal Majalla" pitchFamily="2" charset="-78"/>
              <a:cs typeface="Sakkal Majalla" pitchFamily="2" charset="-78"/>
            </a:endParaRPr>
          </a:p>
          <a:p>
            <a:pPr marL="457200" lvl="1" indent="0" algn="ctr" rtl="1">
              <a:buNone/>
            </a:pPr>
            <a:r>
              <a:rPr lang="ar-SA" dirty="0">
                <a:latin typeface="Sakkal Majalla" pitchFamily="2" charset="-78"/>
                <a:cs typeface="Sakkal Majalla" pitchFamily="2" charset="-78"/>
              </a:rPr>
              <a:t>يناسب المؤسسات التي ترغب في تدريب موظفيها بطرق متعددة لتحقيق أقصى فائدة</a:t>
            </a:r>
            <a:r>
              <a:rPr lang="en-US" dirty="0">
                <a:latin typeface="Sakkal Majalla" pitchFamily="2" charset="-78"/>
                <a:cs typeface="Sakkal Majalla" pitchFamily="2" charset="-78"/>
              </a:rPr>
              <a:t>.</a:t>
            </a:r>
            <a:endParaRPr lang="en-US" sz="2000" dirty="0">
              <a:latin typeface="Sakkal Majalla" pitchFamily="2" charset="-78"/>
              <a:cs typeface="Sakkal Majalla" pitchFamily="2" charset="-78"/>
            </a:endParaRPr>
          </a:p>
          <a:p>
            <a:pPr marL="0" indent="0" algn="ctr" rtl="1">
              <a:buNone/>
            </a:pPr>
            <a:endParaRPr lang="en-US" dirty="0"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92592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>
                <a:latin typeface="Sakkal Majalla" pitchFamily="2" charset="-78"/>
                <a:cs typeface="Sakkal Majalla" pitchFamily="2" charset="-78"/>
              </a:rPr>
              <a:t>تصنيف التكوين حسب الهدف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ctr" rtl="1">
              <a:buNone/>
            </a:pPr>
            <a:r>
              <a:rPr lang="ar-SA" sz="2800" dirty="0">
                <a:latin typeface="Sakkal Majalla" pitchFamily="2" charset="-78"/>
                <a:cs typeface="Sakkal Majalla" pitchFamily="2" charset="-78"/>
              </a:rPr>
              <a:t>صنّف التكوين حسب الهدف إلى عدة أنواع رئيسية، وتُساعد هذه التصنيفات في تحديد طبيعة التكوين المناسب لأهداف محددة في بيئة العمل. فيما يلي أهم تصنيفات التكوين حسب الهدف</a:t>
            </a:r>
            <a:r>
              <a:rPr lang="en-US" sz="2800" dirty="0">
                <a:latin typeface="Sakkal Majalla" pitchFamily="2" charset="-78"/>
                <a:cs typeface="Sakkal Majalla" pitchFamily="2" charset="-78"/>
              </a:rPr>
              <a:t>:</a:t>
            </a:r>
          </a:p>
          <a:p>
            <a:pPr marL="0" lvl="0" indent="0" algn="ctr" rtl="1">
              <a:buNone/>
            </a:pPr>
            <a:r>
              <a:rPr lang="ar-SA" b="1" dirty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التكوين الأساسي</a:t>
            </a:r>
            <a:r>
              <a:rPr lang="en-US" dirty="0">
                <a:latin typeface="Sakkal Majalla" pitchFamily="2" charset="-78"/>
                <a:cs typeface="Sakkal Majalla" pitchFamily="2" charset="-78"/>
              </a:rPr>
              <a:t>:</a:t>
            </a:r>
            <a:endParaRPr lang="ar-DZ" dirty="0">
              <a:latin typeface="Sakkal Majalla" pitchFamily="2" charset="-78"/>
              <a:cs typeface="Sakkal Majalla" pitchFamily="2" charset="-78"/>
            </a:endParaRPr>
          </a:p>
          <a:p>
            <a:pPr marL="0" lvl="0" indent="0" algn="ctr" rtl="1">
              <a:buNone/>
            </a:pPr>
            <a:r>
              <a:rPr lang="ar-SA" b="1" dirty="0">
                <a:latin typeface="Sakkal Majalla" pitchFamily="2" charset="-78"/>
                <a:cs typeface="Sakkal Majalla" pitchFamily="2" charset="-78"/>
              </a:rPr>
              <a:t>الهدف</a:t>
            </a:r>
            <a:r>
              <a:rPr lang="en-US" dirty="0">
                <a:latin typeface="Sakkal Majalla" pitchFamily="2" charset="-78"/>
                <a:cs typeface="Sakkal Majalla" pitchFamily="2" charset="-78"/>
              </a:rPr>
              <a:t>: </a:t>
            </a:r>
            <a:r>
              <a:rPr lang="ar-SA" dirty="0">
                <a:latin typeface="Sakkal Majalla" pitchFamily="2" charset="-78"/>
                <a:cs typeface="Sakkal Majalla" pitchFamily="2" charset="-78"/>
              </a:rPr>
              <a:t>إعداد الأفراد وتزويدهم بالمعارف والمهارات الأساسية اللازمة للدخول إلى سوق العمل. يُعتبر هذا النوع قاعدة انطلاق للمبتدئين في مجالات العمل</a:t>
            </a:r>
            <a:r>
              <a:rPr lang="en-US" dirty="0">
                <a:latin typeface="Sakkal Majalla" pitchFamily="2" charset="-78"/>
                <a:cs typeface="Sakkal Majalla" pitchFamily="2" charset="-78"/>
              </a:rPr>
              <a:t>.</a:t>
            </a:r>
            <a:endParaRPr lang="ar-DZ" dirty="0">
              <a:latin typeface="Sakkal Majalla" pitchFamily="2" charset="-78"/>
              <a:cs typeface="Sakkal Majalla" pitchFamily="2" charset="-78"/>
            </a:endParaRPr>
          </a:p>
          <a:p>
            <a:pPr marL="0" lvl="0" indent="0" algn="ctr" rtl="1">
              <a:buNone/>
            </a:pPr>
            <a:r>
              <a:rPr lang="ar-SA" b="1" dirty="0">
                <a:latin typeface="Sakkal Majalla" pitchFamily="2" charset="-78"/>
                <a:cs typeface="Sakkal Majalla" pitchFamily="2" charset="-78"/>
              </a:rPr>
              <a:t>أمثلة</a:t>
            </a:r>
            <a:r>
              <a:rPr lang="en-US" dirty="0">
                <a:latin typeface="Sakkal Majalla" pitchFamily="2" charset="-78"/>
                <a:cs typeface="Sakkal Majalla" pitchFamily="2" charset="-78"/>
              </a:rPr>
              <a:t>: </a:t>
            </a:r>
            <a:r>
              <a:rPr lang="ar-SA" dirty="0">
                <a:latin typeface="Sakkal Majalla" pitchFamily="2" charset="-78"/>
                <a:cs typeface="Sakkal Majalla" pitchFamily="2" charset="-78"/>
              </a:rPr>
              <a:t>التكوين المهني لطلاب المعاهد التقنية، والبرامج التمهيدية للتدريب على المهارات الأساسية مثل قواعد السلامة، ومهارات التعامل مع الأدوات</a:t>
            </a:r>
            <a:r>
              <a:rPr lang="en-US" dirty="0">
                <a:latin typeface="Sakkal Majalla" pitchFamily="2" charset="-78"/>
                <a:cs typeface="Sakkal Majalla" pitchFamily="2" charset="-78"/>
              </a:rPr>
              <a:t>.</a:t>
            </a:r>
          </a:p>
          <a:p>
            <a:pPr marL="0" lvl="0" indent="0" algn="ctr" rtl="1">
              <a:buNone/>
            </a:pPr>
            <a:r>
              <a:rPr lang="ar-SA" b="1" dirty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التكوين المستمر</a:t>
            </a:r>
            <a:r>
              <a:rPr lang="en-US" dirty="0">
                <a:latin typeface="Sakkal Majalla" pitchFamily="2" charset="-78"/>
                <a:cs typeface="Sakkal Majalla" pitchFamily="2" charset="-78"/>
              </a:rPr>
              <a:t>:</a:t>
            </a:r>
          </a:p>
          <a:p>
            <a:pPr marL="457200" lvl="1" indent="0" algn="ctr" rtl="1">
              <a:buNone/>
            </a:pPr>
            <a:r>
              <a:rPr lang="ar-SA" sz="3100" b="1" dirty="0">
                <a:latin typeface="Sakkal Majalla" pitchFamily="2" charset="-78"/>
                <a:cs typeface="Sakkal Majalla" pitchFamily="2" charset="-78"/>
              </a:rPr>
              <a:t>الهدف</a:t>
            </a:r>
            <a:r>
              <a:rPr lang="en-US" sz="3100" dirty="0">
                <a:latin typeface="Sakkal Majalla" pitchFamily="2" charset="-78"/>
                <a:cs typeface="Sakkal Majalla" pitchFamily="2" charset="-78"/>
              </a:rPr>
              <a:t>: </a:t>
            </a:r>
            <a:r>
              <a:rPr lang="ar-SA" sz="3100" dirty="0">
                <a:latin typeface="Sakkal Majalla" pitchFamily="2" charset="-78"/>
                <a:cs typeface="Sakkal Majalla" pitchFamily="2" charset="-78"/>
              </a:rPr>
              <a:t>تطوير المهارات والمعرفة التي يمتلكها العاملون، وذلك للحفاظ على مستوى عالٍ من الأداء وتحديث كفاءاتهم بما يتناسب مع التطورات الحديثة</a:t>
            </a:r>
            <a:r>
              <a:rPr lang="en-US" sz="3100" dirty="0">
                <a:latin typeface="Sakkal Majalla" pitchFamily="2" charset="-78"/>
                <a:cs typeface="Sakkal Majalla" pitchFamily="2" charset="-78"/>
              </a:rPr>
              <a:t>.</a:t>
            </a:r>
          </a:p>
          <a:p>
            <a:pPr marL="457200" lvl="1" indent="0" algn="ctr" rtl="1">
              <a:buNone/>
            </a:pPr>
            <a:r>
              <a:rPr lang="ar-SA" sz="3100" b="1" dirty="0">
                <a:latin typeface="Sakkal Majalla" pitchFamily="2" charset="-78"/>
                <a:cs typeface="Sakkal Majalla" pitchFamily="2" charset="-78"/>
              </a:rPr>
              <a:t>أمثلة</a:t>
            </a:r>
            <a:r>
              <a:rPr lang="en-US" sz="3100" dirty="0">
                <a:latin typeface="Sakkal Majalla" pitchFamily="2" charset="-78"/>
                <a:cs typeface="Sakkal Majalla" pitchFamily="2" charset="-78"/>
              </a:rPr>
              <a:t>: </a:t>
            </a:r>
            <a:r>
              <a:rPr lang="ar-SA" sz="3100" dirty="0">
                <a:latin typeface="Sakkal Majalla" pitchFamily="2" charset="-78"/>
                <a:cs typeface="Sakkal Majalla" pitchFamily="2" charset="-78"/>
              </a:rPr>
              <a:t>الدورات التدريبية المتكررة حول التطورات التكنولوجية في العمل، وورش العمل لتطوير مهارات القيادة والإدارة، ودورات تحسين الأداء الوظيفي</a:t>
            </a:r>
            <a:r>
              <a:rPr lang="en-US" sz="3100" dirty="0">
                <a:latin typeface="Sakkal Majalla" pitchFamily="2" charset="-78"/>
                <a:cs typeface="Sakkal Majalla" pitchFamily="2" charset="-78"/>
              </a:rPr>
              <a:t>.</a:t>
            </a:r>
          </a:p>
          <a:p>
            <a:pPr marL="0" indent="0" algn="ctr" rtl="1">
              <a:buNone/>
            </a:pPr>
            <a:endParaRPr lang="en-US" sz="3100" dirty="0"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26069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 algn="ctr" rtl="1">
              <a:buNone/>
            </a:pPr>
            <a:r>
              <a:rPr lang="ar-SA" sz="2400" b="1" dirty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التكوين التحويلي</a:t>
            </a:r>
            <a:r>
              <a:rPr lang="en-US" sz="2400" dirty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:</a:t>
            </a:r>
          </a:p>
          <a:p>
            <a:pPr marL="457200" lvl="1" indent="0" algn="ctr" rtl="1">
              <a:buNone/>
            </a:pPr>
            <a:r>
              <a:rPr lang="ar-SA" sz="2400" b="1" dirty="0">
                <a:latin typeface="Sakkal Majalla" pitchFamily="2" charset="-78"/>
                <a:cs typeface="Sakkal Majalla" pitchFamily="2" charset="-78"/>
              </a:rPr>
              <a:t>الهدف</a:t>
            </a:r>
            <a:r>
              <a:rPr lang="en-US" sz="2400" dirty="0">
                <a:latin typeface="Sakkal Majalla" pitchFamily="2" charset="-78"/>
                <a:cs typeface="Sakkal Majalla" pitchFamily="2" charset="-78"/>
              </a:rPr>
              <a:t>: </a:t>
            </a:r>
            <a:r>
              <a:rPr lang="ar-SA" sz="2400" dirty="0">
                <a:latin typeface="Sakkal Majalla" pitchFamily="2" charset="-78"/>
                <a:cs typeface="Sakkal Majalla" pitchFamily="2" charset="-78"/>
              </a:rPr>
              <a:t>تأهيل الأفراد للانتقال إلى مجالات عمل جديدة أو تخصصات مختلفة عن مجالهم الأصلي، ويُستخدم غالبًا في حالات إعادة التوظيف أو تغيير المسار المهني</a:t>
            </a:r>
            <a:r>
              <a:rPr lang="ar-DZ" sz="2400" dirty="0">
                <a:latin typeface="Sakkal Majalla" pitchFamily="2" charset="-78"/>
                <a:cs typeface="Sakkal Majalla" pitchFamily="2" charset="-78"/>
              </a:rPr>
              <a:t>.</a:t>
            </a:r>
            <a:endParaRPr lang="en-US" sz="2400" dirty="0">
              <a:latin typeface="Sakkal Majalla" pitchFamily="2" charset="-78"/>
              <a:cs typeface="Sakkal Majalla" pitchFamily="2" charset="-78"/>
            </a:endParaRPr>
          </a:p>
          <a:p>
            <a:pPr marL="457200" lvl="1" indent="0" algn="ctr" rtl="1">
              <a:buNone/>
            </a:pPr>
            <a:r>
              <a:rPr lang="ar-SA" sz="2400" b="1" dirty="0">
                <a:latin typeface="Sakkal Majalla" pitchFamily="2" charset="-78"/>
                <a:cs typeface="Sakkal Majalla" pitchFamily="2" charset="-78"/>
              </a:rPr>
              <a:t>مثلة</a:t>
            </a:r>
            <a:r>
              <a:rPr lang="en-US" sz="2400" dirty="0">
                <a:latin typeface="Sakkal Majalla" pitchFamily="2" charset="-78"/>
                <a:cs typeface="Sakkal Majalla" pitchFamily="2" charset="-78"/>
              </a:rPr>
              <a:t>: </a:t>
            </a:r>
            <a:r>
              <a:rPr lang="ar-SA" sz="2400" dirty="0">
                <a:latin typeface="Sakkal Majalla" pitchFamily="2" charset="-78"/>
                <a:cs typeface="Sakkal Majalla" pitchFamily="2" charset="-78"/>
              </a:rPr>
              <a:t>برامج التدريب التي تساعد العاملين في الانتقال من مهام إدارية إلى تقنية، أو من مجالات تخصصية إلى أخرى (مثل الانتقال من قسم المبيعات إلى قسم التسويق</a:t>
            </a:r>
            <a:r>
              <a:rPr lang="ar-DZ" sz="2400" dirty="0">
                <a:latin typeface="Sakkal Majalla" pitchFamily="2" charset="-78"/>
                <a:cs typeface="Sakkal Majalla" pitchFamily="2" charset="-78"/>
              </a:rPr>
              <a:t>.</a:t>
            </a:r>
          </a:p>
          <a:p>
            <a:pPr marL="457200" lvl="1" indent="0" algn="ctr" rtl="1">
              <a:buNone/>
            </a:pPr>
            <a:r>
              <a:rPr lang="ar-SA" sz="2400" b="1" dirty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التكوين التأهيلي</a:t>
            </a:r>
            <a:r>
              <a:rPr lang="en-US" sz="2400" dirty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:</a:t>
            </a:r>
            <a:endParaRPr lang="ar-DZ" sz="2400" dirty="0">
              <a:solidFill>
                <a:srgbClr val="FF0000"/>
              </a:solidFill>
              <a:latin typeface="Sakkal Majalla" pitchFamily="2" charset="-78"/>
              <a:cs typeface="Sakkal Majalla" pitchFamily="2" charset="-78"/>
            </a:endParaRPr>
          </a:p>
          <a:p>
            <a:pPr marL="0" lvl="0" indent="0" algn="ctr" rtl="1">
              <a:buNone/>
            </a:pPr>
            <a:r>
              <a:rPr lang="ar-SA" sz="2400" b="1" dirty="0">
                <a:latin typeface="Sakkal Majalla" pitchFamily="2" charset="-78"/>
                <a:cs typeface="Sakkal Majalla" pitchFamily="2" charset="-78"/>
              </a:rPr>
              <a:t>الهدف</a:t>
            </a:r>
            <a:r>
              <a:rPr lang="en-US" sz="2400" dirty="0">
                <a:latin typeface="Sakkal Majalla" pitchFamily="2" charset="-78"/>
                <a:cs typeface="Sakkal Majalla" pitchFamily="2" charset="-78"/>
              </a:rPr>
              <a:t>: </a:t>
            </a:r>
            <a:r>
              <a:rPr lang="ar-SA" sz="2400" dirty="0">
                <a:latin typeface="Sakkal Majalla" pitchFamily="2" charset="-78"/>
                <a:cs typeface="Sakkal Majalla" pitchFamily="2" charset="-78"/>
              </a:rPr>
              <a:t>إعداد الأفراد لمهام أو أدوار محددة تتطلب مهارات معينة قبل تقلّد الوظيفة. يُستخدم هذا التكوين لتأهيل الموظفين الجدد لتولي مسؤوليات معينة ضمن المؤسسة</a:t>
            </a:r>
            <a:r>
              <a:rPr lang="en-US" sz="2400" dirty="0">
                <a:latin typeface="Sakkal Majalla" pitchFamily="2" charset="-78"/>
                <a:cs typeface="Sakkal Majalla" pitchFamily="2" charset="-78"/>
              </a:rPr>
              <a:t>.</a:t>
            </a:r>
            <a:endParaRPr lang="ar-DZ" sz="2400" dirty="0">
              <a:latin typeface="Sakkal Majalla" pitchFamily="2" charset="-78"/>
              <a:cs typeface="Sakkal Majalla" pitchFamily="2" charset="-78"/>
            </a:endParaRPr>
          </a:p>
          <a:p>
            <a:pPr marL="0" lvl="0" indent="0" algn="ctr" rtl="1">
              <a:buNone/>
            </a:pPr>
            <a:r>
              <a:rPr lang="ar-SA" sz="2400" b="1" dirty="0">
                <a:latin typeface="Sakkal Majalla" pitchFamily="2" charset="-78"/>
                <a:cs typeface="Sakkal Majalla" pitchFamily="2" charset="-78"/>
              </a:rPr>
              <a:t>أمثلة</a:t>
            </a:r>
            <a:r>
              <a:rPr lang="en-US" sz="2400" dirty="0">
                <a:latin typeface="Sakkal Majalla" pitchFamily="2" charset="-78"/>
                <a:cs typeface="Sakkal Majalla" pitchFamily="2" charset="-78"/>
              </a:rPr>
              <a:t>: </a:t>
            </a:r>
            <a:r>
              <a:rPr lang="ar-SA" sz="2400" dirty="0">
                <a:latin typeface="Sakkal Majalla" pitchFamily="2" charset="-78"/>
                <a:cs typeface="Sakkal Majalla" pitchFamily="2" charset="-78"/>
              </a:rPr>
              <a:t>التكوين التأهيلي للمشرفين أو المدراء الجدد، وبرامج التهيئة للتعامل مع أنظمة جديدة داخل المؤسسة</a:t>
            </a:r>
            <a:r>
              <a:rPr lang="en-US" sz="2400" dirty="0">
                <a:latin typeface="Sakkal Majalla" pitchFamily="2" charset="-78"/>
                <a:cs typeface="Sakkal Majalla" pitchFamily="2" charset="-78"/>
              </a:rPr>
              <a:t>.</a:t>
            </a:r>
          </a:p>
          <a:p>
            <a:pPr marL="0" indent="0" algn="ctr">
              <a:buNone/>
            </a:pPr>
            <a:endParaRPr lang="en-US" sz="2400" dirty="0"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3474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477</TotalTime>
  <Words>854</Words>
  <Application>Microsoft Office PowerPoint</Application>
  <PresentationFormat>Affichage à l'écran (4:3)</PresentationFormat>
  <Paragraphs>61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4" baseType="lpstr">
      <vt:lpstr>Arial</vt:lpstr>
      <vt:lpstr>Calibri</vt:lpstr>
      <vt:lpstr>Sakkal Majalla</vt:lpstr>
      <vt:lpstr>Thème Office</vt:lpstr>
      <vt:lpstr>تصنيف العملية التكوينية             أ.د أحميد حسينة</vt:lpstr>
      <vt:lpstr>تصنيف التكوين حسب الزمان</vt:lpstr>
      <vt:lpstr>التكوين  قبل الالتحاق بالعمل </vt:lpstr>
      <vt:lpstr>تصنيف التكوين حسب المكان</vt:lpstr>
      <vt:lpstr>Présentation PowerPoint</vt:lpstr>
      <vt:lpstr>Présentation PowerPoint</vt:lpstr>
      <vt:lpstr>Présentation PowerPoint</vt:lpstr>
      <vt:lpstr>تصنيف التكوين حسب الهدف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تصنيف العملية التكوينية</dc:title>
  <dc:creator>Mes documents</dc:creator>
  <cp:lastModifiedBy>dell</cp:lastModifiedBy>
  <cp:revision>20</cp:revision>
  <dcterms:created xsi:type="dcterms:W3CDTF">2024-10-28T07:18:30Z</dcterms:created>
  <dcterms:modified xsi:type="dcterms:W3CDTF">2024-11-29T19:22:13Z</dcterms:modified>
</cp:coreProperties>
</file>