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7CC1181B-173F-4B0C-A87C-EE117B1AD4A2}"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7CC1181B-173F-4B0C-A87C-EE117B1AD4A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9BDC382-9E9F-4186-9A86-26101702C8BB}" type="datetimeFigureOut">
              <a:rPr lang="fr-FR" smtClean="0"/>
              <a:pPr/>
              <a:t>27/12/2024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C1181B-173F-4B0C-A87C-EE117B1AD4A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9BDC382-9E9F-4186-9A86-26101702C8BB}" type="datetimeFigureOut">
              <a:rPr lang="fr-FR" smtClean="0"/>
              <a:pPr/>
              <a:t>27/12/2024</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CC1181B-173F-4B0C-A87C-EE117B1AD4A2}"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موضوع البحث</a:t>
            </a:r>
            <a:endParaRPr lang="fr-FR" dirty="0"/>
          </a:p>
        </p:txBody>
      </p:sp>
      <p:sp>
        <p:nvSpPr>
          <p:cNvPr id="3" name="Sous-titre 2"/>
          <p:cNvSpPr>
            <a:spLocks noGrp="1"/>
          </p:cNvSpPr>
          <p:nvPr>
            <p:ph type="subTitle" idx="1"/>
          </p:nvPr>
        </p:nvSpPr>
        <p:spPr/>
        <p:txBody>
          <a:bodyPr>
            <a:normAutofit fontScale="92500" lnSpcReduction="10000"/>
          </a:bodyPr>
          <a:lstStyle/>
          <a:p>
            <a:pPr lvl="1"/>
            <a:r>
              <a:rPr lang="ar-DZ" b="1" dirty="0" smtClean="0"/>
              <a:t>اختيار موضوع البحث العلمي</a:t>
            </a:r>
            <a:r>
              <a:rPr lang="ar-DZ" dirty="0" smtClean="0"/>
              <a:t> هو الخطوة الأولى والأهم في أي عملية بحثية، حيث يحدد مسار البحث بأكمله. لذلك، يجب أن يتم اختيار الموضوع بعناية وبناءً على مجموعة من المعايير والشروط التي تضمن نجاح البحث وتحقيق الأهداف  المرجوة على أن نفرق بين الموضوع والعنوان</a:t>
            </a:r>
          </a:p>
          <a:p>
            <a:pPr lvl="1"/>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الموضوع والعنوان </a:t>
            </a:r>
            <a:endParaRPr lang="fr-FR" dirty="0"/>
          </a:p>
        </p:txBody>
      </p:sp>
      <p:sp>
        <p:nvSpPr>
          <p:cNvPr id="3" name="Espace réservé du contenu 2"/>
          <p:cNvSpPr>
            <a:spLocks noGrp="1"/>
          </p:cNvSpPr>
          <p:nvPr>
            <p:ph idx="1"/>
          </p:nvPr>
        </p:nvSpPr>
        <p:spPr/>
        <p:txBody>
          <a:bodyPr>
            <a:normAutofit fontScale="85000" lnSpcReduction="20000"/>
          </a:bodyPr>
          <a:lstStyle/>
          <a:p>
            <a:pPr algn="r" rtl="1"/>
            <a:r>
              <a:rPr lang="ar-DZ" b="1" dirty="0" smtClean="0"/>
              <a:t>الموضوع:</a:t>
            </a:r>
            <a:r>
              <a:rPr lang="ar-DZ" dirty="0" smtClean="0"/>
              <a:t> هو الفكرة الشاملة، بينما العنوان هو التعبير المحدد والموجز عن هذه الفكرة.</a:t>
            </a:r>
          </a:p>
          <a:p>
            <a:pPr algn="r" rtl="1"/>
            <a:r>
              <a:rPr lang="ar-DZ" b="1" dirty="0" smtClean="0"/>
              <a:t>الموضوع:</a:t>
            </a:r>
            <a:r>
              <a:rPr lang="ar-DZ" dirty="0" smtClean="0"/>
              <a:t> يحدد المجال العام للدراسة، بينما العنوان يركز على جانب معين من هذا المجال.</a:t>
            </a:r>
          </a:p>
          <a:p>
            <a:pPr algn="r" rtl="1"/>
            <a:r>
              <a:rPr lang="ar-DZ" b="1" dirty="0" smtClean="0"/>
              <a:t>الموضوع:</a:t>
            </a:r>
            <a:r>
              <a:rPr lang="ar-DZ" dirty="0" smtClean="0"/>
              <a:t> قد يكون واسعًا وغير محدد، بينما العنوان يجب أن يكون دقيقًا ومختصراً.</a:t>
            </a:r>
          </a:p>
          <a:p>
            <a:pPr algn="r" rtl="1"/>
            <a:r>
              <a:rPr lang="ar-DZ" dirty="0" smtClean="0"/>
              <a:t>الموضوع يحمل الفكرة فقط بينما العنوان يحمل المنهج والمقاربة والفئة المبحوثة وميدان الدراسة.</a:t>
            </a:r>
          </a:p>
          <a:p>
            <a:pPr algn="r" rtl="1"/>
            <a:r>
              <a:rPr lang="ar-DZ" dirty="0" smtClean="0"/>
              <a:t>التساؤلات أو الفرضيات تتحدد وفق العنوان وليس وفق الموضوع.</a:t>
            </a:r>
          </a:p>
          <a:p>
            <a:pPr algn="r" rtl="1"/>
            <a:r>
              <a:rPr lang="ar-DZ" b="1" dirty="0" smtClean="0"/>
              <a:t>أهمية التمييز بينهما:</a:t>
            </a:r>
            <a:endParaRPr lang="ar-DZ" dirty="0" smtClean="0"/>
          </a:p>
          <a:p>
            <a:pPr algn="r" rtl="1"/>
            <a:r>
              <a:rPr lang="ar-DZ" b="1" dirty="0" smtClean="0"/>
              <a:t>تحديد الأهداف:</a:t>
            </a:r>
            <a:r>
              <a:rPr lang="ar-DZ" dirty="0" smtClean="0"/>
              <a:t> يساعد على تحديد أهداف البحث بدقة.</a:t>
            </a:r>
          </a:p>
          <a:p>
            <a:pPr algn="r" rtl="1"/>
            <a:r>
              <a:rPr lang="ar-DZ" b="1" dirty="0" smtClean="0"/>
              <a:t>صياغة الأسئلة البحثية:</a:t>
            </a:r>
            <a:r>
              <a:rPr lang="ar-DZ" dirty="0" smtClean="0"/>
              <a:t> يساهم في صياغة أسئلة بحثية واضحة ومحددة.</a:t>
            </a:r>
          </a:p>
          <a:p>
            <a:pPr algn="r" rtl="1"/>
            <a:r>
              <a:rPr lang="ar-DZ" b="1" dirty="0" smtClean="0"/>
              <a:t>جذب القراء:</a:t>
            </a:r>
            <a:r>
              <a:rPr lang="ar-DZ" dirty="0" smtClean="0"/>
              <a:t> يجذب عنوان جيد القراء لمعرفة المزيد عن البحث</a:t>
            </a:r>
          </a:p>
          <a:p>
            <a:pPr algn="r" rtl="1">
              <a:buNone/>
            </a:pPr>
            <a:endParaRPr lang="ar-DZ" dirty="0" smtClean="0"/>
          </a:p>
          <a:p>
            <a:pPr algn="r" rtl="1"/>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2800" dirty="0" err="1" smtClean="0"/>
              <a:t>ميولات</a:t>
            </a:r>
            <a:r>
              <a:rPr lang="ar-DZ" sz="2800" dirty="0" smtClean="0"/>
              <a:t> الباحث في اختيار الموضوع</a:t>
            </a:r>
            <a:endParaRPr lang="fr-FR" sz="2800" dirty="0"/>
          </a:p>
        </p:txBody>
      </p:sp>
      <p:sp>
        <p:nvSpPr>
          <p:cNvPr id="3" name="Espace réservé du contenu 2"/>
          <p:cNvSpPr>
            <a:spLocks noGrp="1"/>
          </p:cNvSpPr>
          <p:nvPr>
            <p:ph idx="1"/>
          </p:nvPr>
        </p:nvSpPr>
        <p:spPr>
          <a:xfrm>
            <a:off x="457200" y="1142984"/>
            <a:ext cx="8229600" cy="5166376"/>
          </a:xfrm>
        </p:spPr>
        <p:txBody>
          <a:bodyPr>
            <a:normAutofit fontScale="62500" lnSpcReduction="20000"/>
          </a:bodyPr>
          <a:lstStyle/>
          <a:p>
            <a:pPr algn="r" rtl="1">
              <a:buNone/>
            </a:pPr>
            <a:r>
              <a:rPr lang="ar-DZ" sz="2900" dirty="0" smtClean="0"/>
              <a:t>في كثير من الأحيان يجد الباحث نفسه مرغما على اختيار عدد معين من المواضيع  سواء تعلق الأمر بالبحث الأكاديمي أو البحوث التطبيقية، حيث أن فلسفة البحث الآن تتجه إلى التقيد بمحاور بحثية مرتبطة بالتنمية الوطنية أو بوحدات مخابر البحث على مستوى الجامعات.</a:t>
            </a:r>
          </a:p>
          <a:p>
            <a:pPr algn="r" rtl="1">
              <a:buNone/>
            </a:pPr>
            <a:r>
              <a:rPr lang="ar-DZ" sz="2900" dirty="0" smtClean="0"/>
              <a:t>رغم ذلك فعملية الاختيار ممكنة حتى ولو كانت في مجالها الضيق والتي تخضع لشروط حتى يكون الاختيار جيدا منها:</a:t>
            </a:r>
          </a:p>
          <a:p>
            <a:pPr algn="r" rtl="1">
              <a:buNone/>
            </a:pPr>
            <a:r>
              <a:rPr lang="ar-DZ" sz="2900" dirty="0" smtClean="0"/>
              <a:t>أهمية الموضوع فيجب أن يكون للموضوع أهمية علمية أو اجتماعية، وأن يساهم في الإجابة على سؤال بحثي محدد أو حل مشكلة قائمة.</a:t>
            </a:r>
          </a:p>
          <a:p>
            <a:pPr algn="r" rtl="1">
              <a:buNone/>
            </a:pPr>
            <a:r>
              <a:rPr lang="ar-DZ" sz="2900" dirty="0" smtClean="0"/>
              <a:t> </a:t>
            </a:r>
            <a:r>
              <a:rPr lang="ar-DZ" sz="2900" b="1" dirty="0" smtClean="0"/>
              <a:t>جدوى البحث:</a:t>
            </a:r>
            <a:r>
              <a:rPr lang="ar-DZ" sz="2900" dirty="0" smtClean="0"/>
              <a:t> يجب أن يكون هناك جدوى من إجراء البحث، وأن يؤدي إلى نتائج جديدة ومفيدة تساهم في تطور المعرفة في المجال المعني. </a:t>
            </a:r>
          </a:p>
          <a:p>
            <a:pPr algn="r" rtl="1">
              <a:buNone/>
            </a:pPr>
            <a:r>
              <a:rPr lang="ar-DZ" sz="2900" b="1" dirty="0" smtClean="0"/>
              <a:t>وضوح وتحديد الموضوع:</a:t>
            </a:r>
            <a:r>
              <a:rPr lang="ar-DZ" sz="2900" dirty="0" smtClean="0"/>
              <a:t> يجب أن يكون الموضوع واضحًا ومحددًا، وأن يتم صياغته بشكل دقيق ليتجنب الغموض والاجتهادات الشخصية. </a:t>
            </a:r>
          </a:p>
          <a:p>
            <a:pPr algn="r" rtl="1">
              <a:buNone/>
            </a:pPr>
            <a:r>
              <a:rPr lang="ar-DZ" sz="2900" b="1" dirty="0" err="1" smtClean="0"/>
              <a:t>ملاءمة</a:t>
            </a:r>
            <a:r>
              <a:rPr lang="ar-DZ" sz="2900" b="1" dirty="0" smtClean="0"/>
              <a:t> الموضوع للباحث:</a:t>
            </a:r>
            <a:r>
              <a:rPr lang="ar-DZ" sz="2900" dirty="0" smtClean="0"/>
              <a:t> يجب أن يكون الموضوع مناسبًا لمؤهلات الباحث واهتماماته، وأن يمتلك الباحث الخبرة والمعرفة الكافية للبحث فيه. </a:t>
            </a:r>
            <a:r>
              <a:rPr lang="ar-DZ" sz="2900" b="1" dirty="0" smtClean="0"/>
              <a:t>توفر المصادر:</a:t>
            </a:r>
            <a:r>
              <a:rPr lang="ar-DZ" sz="2900" dirty="0" smtClean="0"/>
              <a:t> يجب أن تكون هناك مصادر كافية ومتاحة للبحث في الموضوع، سواء كانت مصادر مكتوبة أو إلكترونية أو ميدانية. </a:t>
            </a:r>
          </a:p>
          <a:p>
            <a:pPr algn="r" rtl="1">
              <a:buNone/>
            </a:pPr>
            <a:r>
              <a:rPr lang="ar-DZ" sz="2900" b="1" dirty="0" smtClean="0"/>
              <a:t>جدّة الموضوع:</a:t>
            </a:r>
            <a:r>
              <a:rPr lang="ar-DZ" sz="2900" dirty="0" smtClean="0"/>
              <a:t> يفضل أن يكون الموضوع جديدًا وغير مطروح للبحث من قبل، أو أن يكون هناك زاوية جديدة يمكن تناولها فيه.</a:t>
            </a:r>
          </a:p>
          <a:p>
            <a:pPr algn="r" rtl="1">
              <a:buNone/>
            </a:pPr>
            <a:r>
              <a:rPr lang="ar-DZ" sz="2900" dirty="0" smtClean="0"/>
              <a:t> </a:t>
            </a:r>
            <a:r>
              <a:rPr lang="ar-DZ" sz="2900" b="1" dirty="0" smtClean="0"/>
              <a:t>قابلية الموضوع للدراسة:</a:t>
            </a:r>
            <a:r>
              <a:rPr lang="ar-DZ" sz="2900" dirty="0" smtClean="0"/>
              <a:t> يجب أن يكون الموضوع قابلًا للدراسة والتجربة، وأن يمكن التحقق من الفرضيات المطروحة فيه. </a:t>
            </a:r>
          </a:p>
          <a:p>
            <a:pPr algn="r" rtl="1">
              <a:buNone/>
            </a:pPr>
            <a:r>
              <a:rPr lang="ar-DZ" sz="2900" b="1" dirty="0" smtClean="0"/>
              <a:t>الوقت المتاح:</a:t>
            </a:r>
            <a:r>
              <a:rPr lang="ar-DZ" sz="2900" dirty="0" smtClean="0"/>
              <a:t> يجب أن يكون هناك وقت كافٍ لإجراء البحث، وأن يتم تحديد مدة زمنية </a:t>
            </a:r>
            <a:r>
              <a:rPr lang="ar-DZ" dirty="0" smtClean="0"/>
              <a:t>مناسبة لإنجازه.</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صياغة العنوان وضبطه</a:t>
            </a:r>
            <a:endParaRPr lang="fr-FR" dirty="0"/>
          </a:p>
        </p:txBody>
      </p:sp>
      <p:sp>
        <p:nvSpPr>
          <p:cNvPr id="3" name="Espace réservé du contenu 2"/>
          <p:cNvSpPr>
            <a:spLocks noGrp="1"/>
          </p:cNvSpPr>
          <p:nvPr>
            <p:ph idx="1"/>
          </p:nvPr>
        </p:nvSpPr>
        <p:spPr/>
        <p:txBody>
          <a:bodyPr/>
          <a:lstStyle/>
          <a:p>
            <a:pPr algn="just" rtl="1"/>
            <a:r>
              <a:rPr lang="ar-DZ" dirty="0" smtClean="0"/>
              <a:t>دائما نذكر بما يقوله أستاذنا أمقران عبد الرزاق بأن الباحث سيد بحثه وبالتالي أهم شيء أن يفهم الباحث موضوعه من خلال تصور كامل المعالم من الفكرة إلى مجتمع الدراسة إلى ميدان الدراسة إلى المشكلة البحثية إلى المنهج وأسلوب البحث ....</a:t>
            </a:r>
          </a:p>
          <a:p>
            <a:pPr algn="just" rtl="1"/>
            <a:r>
              <a:rPr lang="ar-DZ" dirty="0" smtClean="0"/>
              <a:t>لكن رغم ذلك يتاح للباحث إمكانية تعديل العنوان وفق </a:t>
            </a:r>
            <a:r>
              <a:rPr lang="ar-DZ" dirty="0" err="1" smtClean="0"/>
              <a:t>سيرورة</a:t>
            </a:r>
            <a:r>
              <a:rPr lang="ar-DZ" dirty="0" smtClean="0"/>
              <a:t> البحث بالاتفاق مع الأستاذ المشرف إن كان ذلك ضروريا، فغالبا ما يكون الميدان المحك الحقيقي لاختبار البحث وجدية الباحث وأدوات البحث، فقد يضيف وقد يقارن أو يجرب  وقد يلجأ إلى تغيير المؤسسة المعنية بالدراسة الميدانية ....</a:t>
            </a:r>
          </a:p>
          <a:p>
            <a:pPr algn="just"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محتويات عنوان الحث</a:t>
            </a:r>
            <a:endParaRPr lang="fr-FR" dirty="0"/>
          </a:p>
        </p:txBody>
      </p:sp>
      <p:sp>
        <p:nvSpPr>
          <p:cNvPr id="3" name="Espace réservé du contenu 2"/>
          <p:cNvSpPr>
            <a:spLocks noGrp="1"/>
          </p:cNvSpPr>
          <p:nvPr>
            <p:ph idx="1"/>
          </p:nvPr>
        </p:nvSpPr>
        <p:spPr/>
        <p:txBody>
          <a:bodyPr>
            <a:normAutofit lnSpcReduction="10000"/>
          </a:bodyPr>
          <a:lstStyle/>
          <a:p>
            <a:pPr algn="r" rtl="1"/>
            <a:r>
              <a:rPr lang="ar-DZ" dirty="0" smtClean="0"/>
              <a:t>يشترط وجود مجموعة من المحددات في عنوان البحث منها:</a:t>
            </a:r>
          </a:p>
          <a:p>
            <a:pPr algn="r" rtl="1"/>
            <a:r>
              <a:rPr lang="ar-DZ" dirty="0" smtClean="0"/>
              <a:t>-المحددات </a:t>
            </a:r>
            <a:r>
              <a:rPr lang="ar-DZ" dirty="0" err="1" smtClean="0"/>
              <a:t>المفاهيمية</a:t>
            </a:r>
            <a:r>
              <a:rPr lang="ar-DZ" dirty="0" smtClean="0"/>
              <a:t> : فقد يحتوي البحث على متغير أو أكثر من متغير.</a:t>
            </a:r>
          </a:p>
          <a:p>
            <a:pPr algn="r" rtl="1"/>
            <a:r>
              <a:rPr lang="ar-DZ" dirty="0" smtClean="0"/>
              <a:t>المحددات </a:t>
            </a:r>
            <a:r>
              <a:rPr lang="ar-DZ" dirty="0" err="1" smtClean="0"/>
              <a:t>المقارباتية</a:t>
            </a:r>
            <a:r>
              <a:rPr lang="ar-DZ" dirty="0" smtClean="0"/>
              <a:t>: فقد يستخدم الباحث : صراع ، دور، مكانة، تصورات، بناء، </a:t>
            </a:r>
            <a:r>
              <a:rPr lang="ar-DZ" dirty="0" err="1" smtClean="0"/>
              <a:t>تمثلات</a:t>
            </a:r>
            <a:r>
              <a:rPr lang="ar-DZ" dirty="0" smtClean="0"/>
              <a:t>، </a:t>
            </a:r>
            <a:r>
              <a:rPr lang="ar-DZ" dirty="0" err="1" smtClean="0"/>
              <a:t>نظال</a:t>
            </a:r>
            <a:r>
              <a:rPr lang="ar-DZ" dirty="0" smtClean="0"/>
              <a:t>، موقف، اتجاهات، وظيفة....وكل واحدة منها تحيل الباحث إلى مقاربة بحثية معينة. </a:t>
            </a:r>
          </a:p>
          <a:p>
            <a:pPr algn="r" rtl="1"/>
            <a:r>
              <a:rPr lang="ar-DZ" dirty="0" smtClean="0"/>
              <a:t>مجتمع الدراسة: وهنا يجب أن يشتمل العنوان على المجتمع البشري والمجتمع المؤسساتي.</a:t>
            </a:r>
          </a:p>
          <a:p>
            <a:pPr algn="r" rtl="1"/>
            <a:r>
              <a:rPr lang="ar-DZ" dirty="0" smtClean="0"/>
              <a:t>البلد الحاضن للبحث: غالبا ما </a:t>
            </a:r>
            <a:r>
              <a:rPr lang="ar-DZ" dirty="0" err="1" smtClean="0"/>
              <a:t>نتصادف</a:t>
            </a:r>
            <a:r>
              <a:rPr lang="ar-DZ" dirty="0" smtClean="0"/>
              <a:t> مع أبحاث لا توجد فيها أي إشارة لا للبلد ولا للمدينة التي تنتمي إلى البلد لا في العنوان ولا حتى في عناصر تصور الباحث.</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العنوان والمقاربات البحثية</a:t>
            </a:r>
            <a:endParaRPr lang="fr-FR" dirty="0"/>
          </a:p>
        </p:txBody>
      </p:sp>
      <p:sp>
        <p:nvSpPr>
          <p:cNvPr id="3" name="Espace réservé du contenu 2"/>
          <p:cNvSpPr>
            <a:spLocks noGrp="1"/>
          </p:cNvSpPr>
          <p:nvPr>
            <p:ph idx="1"/>
          </p:nvPr>
        </p:nvSpPr>
        <p:spPr/>
        <p:txBody>
          <a:bodyPr/>
          <a:lstStyle/>
          <a:p>
            <a:pPr algn="just" rtl="1"/>
            <a:r>
              <a:rPr lang="ar-DZ" dirty="0" smtClean="0"/>
              <a:t>ونقصد بالمقاربات التي من المستحسن أن تظهر في العنوان المقاربة الكمية والمقاربة الكيفية، فالمفاهيم السابقة تجبر الباحث بالتقيد بمقاربة معينة فلا يجوز توظيف اتجاهات ونتجه بالبحث بمقاربة كيفية  والعكس يسري على توظيفنا </a:t>
            </a:r>
            <a:r>
              <a:rPr lang="ar-DZ" dirty="0" err="1" smtClean="0"/>
              <a:t>لتمثلات</a:t>
            </a:r>
            <a:r>
              <a:rPr lang="ar-DZ" dirty="0" smtClean="0"/>
              <a:t> أو موقف ونسير بالبحث بمقاربة كمية، كما أن البحوث </a:t>
            </a:r>
            <a:r>
              <a:rPr lang="ar-DZ" dirty="0" err="1" smtClean="0"/>
              <a:t>العلائقية</a:t>
            </a:r>
            <a:r>
              <a:rPr lang="ar-DZ" dirty="0" smtClean="0"/>
              <a:t> غالبا ما تكون بحوث كمية على اعتبار الباحث يريد قياس شدة العلاقة والارتباط بين المتغيرين، وهذا لا يعني عدم </a:t>
            </a:r>
            <a:r>
              <a:rPr lang="ar-DZ" dirty="0" err="1" smtClean="0"/>
              <a:t>امكانية</a:t>
            </a:r>
            <a:r>
              <a:rPr lang="ar-DZ" dirty="0" smtClean="0"/>
              <a:t> دراسة البحث </a:t>
            </a:r>
            <a:r>
              <a:rPr lang="ar-DZ" dirty="0" err="1" smtClean="0"/>
              <a:t>العلائقي</a:t>
            </a:r>
            <a:r>
              <a:rPr lang="ar-DZ" dirty="0" smtClean="0"/>
              <a:t> كيفيا، فالأمر قد يكون ممكنا وفق شروط معينة إلا أنه قد يفتقد لدقة النتائج مقارنة بالبحث الكمي</a:t>
            </a:r>
            <a:r>
              <a:rPr lang="ar-DZ" dirty="0" smtClean="0"/>
              <a:t>.</a:t>
            </a:r>
            <a:endParaRPr lang="fr-FR" dirty="0" smtClean="0"/>
          </a:p>
          <a:p>
            <a:pPr algn="just" rtl="1">
              <a:buNone/>
            </a:pPr>
            <a:r>
              <a:rPr lang="ar-DZ" dirty="0" smtClean="0"/>
              <a:t>والبحث الجيد هو البحث الذي يتميز بوضوح الخلفية </a:t>
            </a:r>
            <a:r>
              <a:rPr lang="ar-DZ" smtClean="0"/>
              <a:t>البحثية للباحث.</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93</TotalTime>
  <Words>714</Words>
  <Application>Microsoft Office PowerPoint</Application>
  <PresentationFormat>Affichage à l'écran (4:3)</PresentationFormat>
  <Paragraphs>34</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Apex</vt:lpstr>
      <vt:lpstr>موضوع البحث</vt:lpstr>
      <vt:lpstr>الموضوع والعنوان </vt:lpstr>
      <vt:lpstr>ميولات الباحث في اختيار الموضوع</vt:lpstr>
      <vt:lpstr>صياغة العنوان وضبطه</vt:lpstr>
      <vt:lpstr>محتويات عنوان الحث</vt:lpstr>
      <vt:lpstr>العنوان والمقاربات البحثية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موضوع البحث</dc:title>
  <dc:creator>koussa</dc:creator>
  <cp:lastModifiedBy>koussa</cp:lastModifiedBy>
  <cp:revision>6</cp:revision>
  <dcterms:created xsi:type="dcterms:W3CDTF">2024-12-27T14:33:05Z</dcterms:created>
  <dcterms:modified xsi:type="dcterms:W3CDTF">2024-12-27T16:54:48Z</dcterms:modified>
</cp:coreProperties>
</file>