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8639-C843-4A4E-B596-6618AE5EC0F0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7272-850B-483B-A8A1-5E48AEE264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9468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8639-C843-4A4E-B596-6618AE5EC0F0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7272-850B-483B-A8A1-5E48AEE264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1107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8639-C843-4A4E-B596-6618AE5EC0F0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7272-850B-483B-A8A1-5E48AEE264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0369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8639-C843-4A4E-B596-6618AE5EC0F0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7272-850B-483B-A8A1-5E48AEE264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4079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8639-C843-4A4E-B596-6618AE5EC0F0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7272-850B-483B-A8A1-5E48AEE264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3062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8639-C843-4A4E-B596-6618AE5EC0F0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7272-850B-483B-A8A1-5E48AEE264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6400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8639-C843-4A4E-B596-6618AE5EC0F0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7272-850B-483B-A8A1-5E48AEE264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3633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8639-C843-4A4E-B596-6618AE5EC0F0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7272-850B-483B-A8A1-5E48AEE264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2224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8639-C843-4A4E-B596-6618AE5EC0F0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7272-850B-483B-A8A1-5E48AEE264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6866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8639-C843-4A4E-B596-6618AE5EC0F0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7272-850B-483B-A8A1-5E48AEE264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0748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8639-C843-4A4E-B596-6618AE5EC0F0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7272-850B-483B-A8A1-5E48AEE264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0894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18639-C843-4A4E-B596-6618AE5EC0F0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D7272-850B-483B-A8A1-5E48AEE264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9876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8036" y="332657"/>
            <a:ext cx="7959940" cy="1066652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rtl="1"/>
            <a:r>
              <a:rPr lang="ar-DZ" cap="none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التحسين اللغوي ( المستوى الصوتي 3 )</a:t>
            </a:r>
            <a:endParaRPr lang="fr-FR" cap="none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1556792"/>
            <a:ext cx="8424936" cy="4824536"/>
          </a:xfrm>
        </p:spPr>
        <p:txBody>
          <a:bodyPr>
            <a:normAutofit fontScale="92500" lnSpcReduction="20000"/>
          </a:bodyPr>
          <a:lstStyle/>
          <a:p>
            <a:pPr marL="82296" algn="just" rtl="1"/>
            <a:r>
              <a:rPr lang="ar-DZ" sz="36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وبناء على ما سبق يكون الترتيب الصوتي العلمي الدقيق كما يأتي :</a:t>
            </a:r>
          </a:p>
          <a:p>
            <a:pPr marL="82296" algn="just" rtl="1"/>
            <a:r>
              <a:rPr lang="ar-DZ" sz="36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 – هـ - ع – ح – غ – خ – ق – ك – ج – ش – ي – ض – ل – ر – ن – د – ت – ط – س – ز – ص – ث – ذ – ظ – ف – و – ب – م.</a:t>
            </a:r>
          </a:p>
          <a:p>
            <a:pPr marL="82296" algn="just" rtl="1"/>
            <a:r>
              <a:rPr lang="ar-DZ" sz="36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وهكذا تتشكّل اللغة العربية من ثمانية و عشرين صوتاً ( 28 ) .</a:t>
            </a:r>
          </a:p>
          <a:p>
            <a:pPr marL="82296" algn="just" rtl="1"/>
            <a:r>
              <a:rPr lang="ar-DZ" sz="36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أمّا الصفات فهي متنوعة ، ولكن الصفة الرئيسية في الأصوات هي الجهر و الهمس ، و باقي الصفات هي ثانوية .</a:t>
            </a:r>
          </a:p>
          <a:p>
            <a:pPr marL="82296" algn="just" rtl="1"/>
            <a:r>
              <a:rPr lang="ar-DZ" sz="36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الأصوات المهموسة هي : هـ - ح – ك – ش - ي – ت – س – ز – ث - ذ – ف – و. ( 12 صوتا )</a:t>
            </a:r>
          </a:p>
          <a:p>
            <a:pPr marL="82296" algn="just" rtl="1"/>
            <a:r>
              <a:rPr lang="ar-DZ" sz="36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الأصوات المجهورة هي : أ – ع – غ – خ – ق – ج – ض – ل – ر – ن – د – ط  - ص – ظ – ب – م. ( 16 صوتا 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6661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332656"/>
            <a:ext cx="8424936" cy="6048672"/>
          </a:xfrm>
        </p:spPr>
        <p:txBody>
          <a:bodyPr>
            <a:normAutofit fontScale="25000" lnSpcReduction="20000"/>
          </a:bodyPr>
          <a:lstStyle/>
          <a:p>
            <a:pPr marL="82296" algn="just" rtl="1"/>
            <a:r>
              <a:rPr lang="ar-DZ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ومن بين الصفات التي تتميز بها أصوا</a:t>
            </a:r>
            <a:r>
              <a:rPr lang="ar-DZ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 العربية أيضا التفخيم و الترقيق، وهي ليست صفات عادية و إنما استعماله يشير إلى كيفية استعمالها في سياقات معينة و إنتاج دلالات جديدة .</a:t>
            </a:r>
          </a:p>
          <a:p>
            <a:pPr marL="82296" algn="just" rtl="1"/>
            <a:r>
              <a:rPr lang="ar-DZ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الأصوات المفخمة في اللغة العربية سبعة أصوات فقط وهي : </a:t>
            </a:r>
          </a:p>
          <a:p>
            <a:pPr marL="82296" algn="just" rtl="1"/>
            <a:r>
              <a:rPr lang="ar-SA" sz="148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غ </a:t>
            </a:r>
            <a:r>
              <a:rPr lang="ar-DZ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- </a:t>
            </a:r>
            <a:r>
              <a:rPr lang="ar-SA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خ </a:t>
            </a:r>
            <a:r>
              <a:rPr lang="ar-DZ" sz="148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-</a:t>
            </a:r>
            <a:r>
              <a:rPr lang="ar-DZ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ق</a:t>
            </a:r>
            <a:r>
              <a:rPr lang="ar-DZ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- </a:t>
            </a:r>
            <a:r>
              <a:rPr lang="ar-SA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ض</a:t>
            </a:r>
            <a:r>
              <a:rPr lang="ar-DZ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–</a:t>
            </a:r>
            <a:r>
              <a:rPr lang="ar-SA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ط</a:t>
            </a:r>
            <a:r>
              <a:rPr lang="ar-DZ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–</a:t>
            </a:r>
            <a:r>
              <a:rPr lang="ar-SA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ص</a:t>
            </a:r>
            <a:r>
              <a:rPr lang="ar-DZ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–</a:t>
            </a:r>
            <a:r>
              <a:rPr lang="ar-SA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ظ</a:t>
            </a:r>
            <a:r>
              <a:rPr lang="ar-DZ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.</a:t>
            </a:r>
          </a:p>
          <a:p>
            <a:pPr marL="82296" algn="just" rtl="1"/>
            <a:r>
              <a:rPr lang="ar-DZ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أما الأصوات المرققة فهي تسعة عشر صوتا وهي :</a:t>
            </a:r>
          </a:p>
          <a:p>
            <a:pPr marL="82296" algn="just" rtl="1"/>
            <a:r>
              <a:rPr lang="ar-DZ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 – هـ - ع – ح – ك – ج – ش – ي – ن – د – ت – س – ز – ث – ذ – ف – و – ب – م.</a:t>
            </a:r>
          </a:p>
          <a:p>
            <a:pPr marL="82296" algn="just" rtl="1"/>
            <a:r>
              <a:rPr lang="ar-DZ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أما صوتا الراء و اللام فحكمهما خاص جدا ، فهما </a:t>
            </a:r>
            <a:r>
              <a:rPr lang="ar-DZ" sz="14800" dirty="0" err="1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مفخمان</a:t>
            </a:r>
            <a:r>
              <a:rPr lang="ar-DZ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في الأصل ، و لكن يرققان إذا سبقهما كسر أو كان تحتهما كسر بحسب السياق التي يرد فيها هذان الصوتان</a:t>
            </a:r>
          </a:p>
          <a:p>
            <a:pPr marL="82296" algn="just" rtl="1"/>
            <a:r>
              <a:rPr lang="ar-DZ" sz="14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أما أصوات المد ( ا- و – ي ) والحركات فهي أصوات هوائية لا مخرج لها و لا صفة لها .</a:t>
            </a:r>
          </a:p>
          <a:p>
            <a:pPr marL="82296" algn="just" rtl="1"/>
            <a:endParaRPr lang="ar-DZ" sz="5200" dirty="0" smtClean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82296" algn="just" rtl="1"/>
            <a:endParaRPr lang="ar-DZ" sz="4400" dirty="0" smtClean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82296" algn="just" rtl="1"/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fr-FR" sz="4400" dirty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13436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332656"/>
            <a:ext cx="8424936" cy="6048672"/>
          </a:xfrm>
        </p:spPr>
        <p:txBody>
          <a:bodyPr>
            <a:normAutofit/>
          </a:bodyPr>
          <a:lstStyle/>
          <a:p>
            <a:pPr marL="82296" algn="just" rtl="1"/>
            <a:endParaRPr lang="ar-DZ" sz="5200" dirty="0" smtClean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82296" algn="just" rtl="1"/>
            <a:endParaRPr lang="ar-DZ" sz="4400" dirty="0" smtClean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82296" algn="just" rtl="1"/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fr-FR" sz="4400" dirty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Image 3" descr="https://blogger.googleusercontent.com/img/b/R29vZ2xl/AVvXsEjVD1g1SNNVmoES1uSp5dBws5KUp1FYXpmqhRJpTl87iMEpYhT0MAPpyjp_mfb1UWJzcp-7eue_elR1k0mPYxrHMIFfGkJEwxvWHcW-CDnqKjZYK-t87SQ2dhxyJNx0Yr0SfMCUN69kb6o/s1600/2.b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81317"/>
            <a:ext cx="8424936" cy="60953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3310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332656"/>
            <a:ext cx="8424936" cy="6048672"/>
          </a:xfrm>
        </p:spPr>
        <p:txBody>
          <a:bodyPr>
            <a:normAutofit/>
          </a:bodyPr>
          <a:lstStyle/>
          <a:p>
            <a:pPr marL="82296" algn="just" rtl="1"/>
            <a:r>
              <a:rPr lang="ar-DZ" sz="40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تشير الخطاطة السابقة بدقة كيفية توزيع الأصوات على المخارج .</a:t>
            </a:r>
          </a:p>
          <a:p>
            <a:pPr marL="82296" algn="just" rtl="1"/>
            <a:endParaRPr lang="ar-DZ" sz="5200" dirty="0" smtClean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82296" algn="just" rtl="1"/>
            <a:endParaRPr lang="ar-DZ" sz="4400" dirty="0" smtClean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82296" algn="just" rtl="1"/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fr-FR" sz="4400" dirty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Rectangle à coins arrondis 1"/>
          <p:cNvSpPr/>
          <p:nvPr/>
        </p:nvSpPr>
        <p:spPr>
          <a:xfrm>
            <a:off x="7659069" y="1196752"/>
            <a:ext cx="1296144" cy="4320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الحلق</a:t>
            </a:r>
            <a:endParaRPr lang="fr-FR" b="1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2483768" y="1358086"/>
            <a:ext cx="1296144" cy="4320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حافة اللسان</a:t>
            </a:r>
            <a:endParaRPr lang="fr-FR" sz="3200" b="1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601599" y="1412776"/>
            <a:ext cx="1512168" cy="4320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طرف اللسان</a:t>
            </a:r>
            <a:endParaRPr lang="fr-FR" sz="3200" b="1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7303666" y="3894139"/>
            <a:ext cx="1296144" cy="4320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الأسنان</a:t>
            </a:r>
            <a:endParaRPr lang="fr-FR" sz="3200" b="1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3994511" y="1196752"/>
            <a:ext cx="1473696" cy="75471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وسط اللسان</a:t>
            </a:r>
            <a:endParaRPr lang="fr-FR" sz="3200" b="1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5868144" y="1233381"/>
            <a:ext cx="1296144" cy="4320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اللهاة </a:t>
            </a:r>
            <a:endParaRPr lang="fr-FR" sz="3200" b="1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1037630" y="3941233"/>
            <a:ext cx="1296144" cy="4320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الشفة</a:t>
            </a:r>
            <a:endParaRPr lang="fr-FR" sz="3200" b="1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4638779" y="3941233"/>
            <a:ext cx="1296144" cy="4320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اللثة</a:t>
            </a:r>
            <a:endParaRPr lang="fr-FR" sz="3200" b="1" dirty="0"/>
          </a:p>
        </p:txBody>
      </p:sp>
      <p:sp>
        <p:nvSpPr>
          <p:cNvPr id="11" name="Flèche vers le bas 10"/>
          <p:cNvSpPr/>
          <p:nvPr/>
        </p:nvSpPr>
        <p:spPr>
          <a:xfrm>
            <a:off x="8100392" y="1665429"/>
            <a:ext cx="206749" cy="827467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vers le bas 11"/>
          <p:cNvSpPr/>
          <p:nvPr/>
        </p:nvSpPr>
        <p:spPr>
          <a:xfrm>
            <a:off x="6412841" y="1680264"/>
            <a:ext cx="206749" cy="827467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vers le bas 12"/>
          <p:cNvSpPr/>
          <p:nvPr/>
        </p:nvSpPr>
        <p:spPr>
          <a:xfrm>
            <a:off x="4754551" y="1951468"/>
            <a:ext cx="206749" cy="827467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vers le bas 13"/>
          <p:cNvSpPr/>
          <p:nvPr/>
        </p:nvSpPr>
        <p:spPr>
          <a:xfrm>
            <a:off x="3028465" y="1790134"/>
            <a:ext cx="206749" cy="827467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vers le bas 14"/>
          <p:cNvSpPr/>
          <p:nvPr/>
        </p:nvSpPr>
        <p:spPr>
          <a:xfrm>
            <a:off x="1357683" y="1844824"/>
            <a:ext cx="206749" cy="772776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vers le bas 15"/>
          <p:cNvSpPr/>
          <p:nvPr/>
        </p:nvSpPr>
        <p:spPr>
          <a:xfrm>
            <a:off x="7893643" y="4289824"/>
            <a:ext cx="206749" cy="827467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vers le bas 16"/>
          <p:cNvSpPr/>
          <p:nvPr/>
        </p:nvSpPr>
        <p:spPr>
          <a:xfrm>
            <a:off x="5261458" y="4373281"/>
            <a:ext cx="206749" cy="827467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 vers le bas 17"/>
          <p:cNvSpPr/>
          <p:nvPr/>
        </p:nvSpPr>
        <p:spPr>
          <a:xfrm>
            <a:off x="1685702" y="4373280"/>
            <a:ext cx="206749" cy="827467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Organigramme : Opération manuelle 19"/>
          <p:cNvSpPr/>
          <p:nvPr/>
        </p:nvSpPr>
        <p:spPr>
          <a:xfrm>
            <a:off x="7452321" y="2492478"/>
            <a:ext cx="1502892" cy="1209301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أ  هـ - ع –ح – غ –خ </a:t>
            </a:r>
            <a:endParaRPr lang="fr-FR" dirty="0"/>
          </a:p>
        </p:txBody>
      </p:sp>
      <p:sp>
        <p:nvSpPr>
          <p:cNvPr id="21" name="Organigramme : Opération manuelle 20"/>
          <p:cNvSpPr/>
          <p:nvPr/>
        </p:nvSpPr>
        <p:spPr>
          <a:xfrm>
            <a:off x="5934924" y="2492478"/>
            <a:ext cx="1229364" cy="1013479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ق - ك</a:t>
            </a:r>
            <a:endParaRPr lang="fr-FR" dirty="0"/>
          </a:p>
        </p:txBody>
      </p:sp>
      <p:sp>
        <p:nvSpPr>
          <p:cNvPr id="22" name="Organigramme : Opération manuelle 21"/>
          <p:cNvSpPr/>
          <p:nvPr/>
        </p:nvSpPr>
        <p:spPr>
          <a:xfrm>
            <a:off x="3994512" y="2728704"/>
            <a:ext cx="1585600" cy="988327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ج ش -ي</a:t>
            </a:r>
            <a:endParaRPr lang="fr-FR" dirty="0"/>
          </a:p>
        </p:txBody>
      </p:sp>
      <p:sp>
        <p:nvSpPr>
          <p:cNvPr id="23" name="Organigramme : Opération manuelle 22"/>
          <p:cNvSpPr/>
          <p:nvPr/>
        </p:nvSpPr>
        <p:spPr>
          <a:xfrm>
            <a:off x="2483768" y="2617601"/>
            <a:ext cx="1296144" cy="1099430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ض - ل</a:t>
            </a:r>
            <a:endParaRPr lang="fr-FR" dirty="0"/>
          </a:p>
        </p:txBody>
      </p:sp>
      <p:sp>
        <p:nvSpPr>
          <p:cNvPr id="24" name="Organigramme : Opération manuelle 23"/>
          <p:cNvSpPr/>
          <p:nvPr/>
        </p:nvSpPr>
        <p:spPr>
          <a:xfrm>
            <a:off x="323529" y="2638091"/>
            <a:ext cx="1568922" cy="1078940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ر – ن –د – ت - ط</a:t>
            </a:r>
            <a:endParaRPr lang="fr-FR" dirty="0"/>
          </a:p>
        </p:txBody>
      </p:sp>
      <p:sp>
        <p:nvSpPr>
          <p:cNvPr id="25" name="Organigramme : Opération manuelle 24"/>
          <p:cNvSpPr/>
          <p:nvPr/>
        </p:nvSpPr>
        <p:spPr>
          <a:xfrm>
            <a:off x="6948264" y="5117291"/>
            <a:ext cx="2006949" cy="1192029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س – ز - ص</a:t>
            </a:r>
            <a:endParaRPr lang="fr-FR" dirty="0"/>
          </a:p>
        </p:txBody>
      </p:sp>
      <p:sp>
        <p:nvSpPr>
          <p:cNvPr id="26" name="Organigramme : Opération manuelle 25"/>
          <p:cNvSpPr/>
          <p:nvPr/>
        </p:nvSpPr>
        <p:spPr>
          <a:xfrm>
            <a:off x="4355976" y="5200748"/>
            <a:ext cx="1872208" cy="1252588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ث – ذ - ظ</a:t>
            </a:r>
            <a:endParaRPr lang="fr-FR" dirty="0"/>
          </a:p>
        </p:txBody>
      </p:sp>
      <p:sp>
        <p:nvSpPr>
          <p:cNvPr id="27" name="Organigramme : Opération manuelle 26"/>
          <p:cNvSpPr/>
          <p:nvPr/>
        </p:nvSpPr>
        <p:spPr>
          <a:xfrm>
            <a:off x="601599" y="5215495"/>
            <a:ext cx="2426866" cy="1237841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ف – و - ب - م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0837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332656"/>
            <a:ext cx="8424936" cy="6048672"/>
          </a:xfrm>
        </p:spPr>
        <p:txBody>
          <a:bodyPr>
            <a:normAutofit/>
          </a:bodyPr>
          <a:lstStyle/>
          <a:p>
            <a:pPr marL="82296" algn="just" rtl="1"/>
            <a:r>
              <a:rPr lang="ar-DZ" sz="40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تشير الخطاطة السابقة بدقة كيفية توزيع الأصوات على المخارج .</a:t>
            </a:r>
          </a:p>
          <a:p>
            <a:pPr marL="82296" algn="just" rtl="1"/>
            <a:endParaRPr lang="ar-DZ" sz="5200" dirty="0" smtClean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82296" algn="just" rtl="1"/>
            <a:endParaRPr lang="ar-DZ" sz="4400" dirty="0" smtClean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82296" algn="just" rtl="1"/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fr-FR" sz="4400" dirty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Rectangle à coins arrondis 1"/>
          <p:cNvSpPr/>
          <p:nvPr/>
        </p:nvSpPr>
        <p:spPr>
          <a:xfrm>
            <a:off x="6213558" y="836860"/>
            <a:ext cx="1296144" cy="4320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المجهورة</a:t>
            </a:r>
            <a:endParaRPr lang="fr-FR" b="1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7303666" y="3894139"/>
            <a:ext cx="1296144" cy="4320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المفخمة</a:t>
            </a:r>
            <a:endParaRPr lang="fr-FR" sz="3200" b="1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1277825" y="1017357"/>
            <a:ext cx="1296144" cy="4320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المهموسة</a:t>
            </a:r>
            <a:endParaRPr lang="fr-FR" sz="3200" b="1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731922" y="3950331"/>
            <a:ext cx="2166219" cy="4320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بين الترقيق و التفخيم</a:t>
            </a:r>
            <a:endParaRPr lang="fr-FR" sz="3200" b="1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4172062" y="3292355"/>
            <a:ext cx="1296144" cy="4320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المرققة</a:t>
            </a:r>
            <a:endParaRPr lang="fr-FR" sz="3200" b="1" dirty="0"/>
          </a:p>
        </p:txBody>
      </p:sp>
      <p:sp>
        <p:nvSpPr>
          <p:cNvPr id="11" name="Flèche vers le bas 10"/>
          <p:cNvSpPr/>
          <p:nvPr/>
        </p:nvSpPr>
        <p:spPr>
          <a:xfrm>
            <a:off x="6715681" y="1283299"/>
            <a:ext cx="206749" cy="795863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vers le bas 11"/>
          <p:cNvSpPr/>
          <p:nvPr/>
        </p:nvSpPr>
        <p:spPr>
          <a:xfrm>
            <a:off x="1833465" y="1449405"/>
            <a:ext cx="184865" cy="755459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vers le bas 15"/>
          <p:cNvSpPr/>
          <p:nvPr/>
        </p:nvSpPr>
        <p:spPr>
          <a:xfrm>
            <a:off x="7893643" y="4289824"/>
            <a:ext cx="206749" cy="827467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vers le bas 16"/>
          <p:cNvSpPr/>
          <p:nvPr/>
        </p:nvSpPr>
        <p:spPr>
          <a:xfrm>
            <a:off x="4864669" y="3696429"/>
            <a:ext cx="206749" cy="827467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 vers le bas 17"/>
          <p:cNvSpPr/>
          <p:nvPr/>
        </p:nvSpPr>
        <p:spPr>
          <a:xfrm>
            <a:off x="1685702" y="4373280"/>
            <a:ext cx="206749" cy="827467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Organigramme : Opération manuelle 19"/>
          <p:cNvSpPr/>
          <p:nvPr/>
        </p:nvSpPr>
        <p:spPr>
          <a:xfrm>
            <a:off x="5148064" y="2079162"/>
            <a:ext cx="3807150" cy="1622617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 – ع – غ – خ – ق – ج – ض – ل – ر – ن – د – ط  - ص – ظ – ب – م.</a:t>
            </a:r>
            <a:r>
              <a:rPr lang="ar-DZ" sz="2800" dirty="0" smtClean="0"/>
              <a:t> </a:t>
            </a:r>
            <a:endParaRPr lang="fr-FR" sz="2800" dirty="0"/>
          </a:p>
        </p:txBody>
      </p:sp>
      <p:sp>
        <p:nvSpPr>
          <p:cNvPr id="21" name="Organigramme : Opération manuelle 20"/>
          <p:cNvSpPr/>
          <p:nvPr/>
        </p:nvSpPr>
        <p:spPr>
          <a:xfrm>
            <a:off x="731922" y="2204864"/>
            <a:ext cx="3264014" cy="1399003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هـ - ح – ك – ش - ي – ت – س – ز – ث - ذ – ف – و.</a:t>
            </a:r>
            <a:endParaRPr lang="fr-FR" sz="2800" dirty="0"/>
          </a:p>
        </p:txBody>
      </p:sp>
      <p:sp>
        <p:nvSpPr>
          <p:cNvPr id="25" name="Organigramme : Opération manuelle 24"/>
          <p:cNvSpPr/>
          <p:nvPr/>
        </p:nvSpPr>
        <p:spPr>
          <a:xfrm>
            <a:off x="6715681" y="5146843"/>
            <a:ext cx="2292963" cy="1192029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غ – خ – ق –ض – ط –ص - ظ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6" name="Organigramme : Opération manuelle 25"/>
          <p:cNvSpPr/>
          <p:nvPr/>
        </p:nvSpPr>
        <p:spPr>
          <a:xfrm>
            <a:off x="2898141" y="4523896"/>
            <a:ext cx="3690083" cy="2217472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82296" algn="just" rtl="1"/>
            <a:r>
              <a:rPr lang="ar-DZ" sz="2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 – هـ - ع – ح – ك – ج – ش – ي – ن – د – ت – س – ز – ث – ذ – ف – و – ب – م.</a:t>
            </a:r>
            <a:endParaRPr lang="ar-DZ" sz="2800" dirty="0" smtClean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7" name="Organigramme : Opération manuelle 26"/>
          <p:cNvSpPr/>
          <p:nvPr/>
        </p:nvSpPr>
        <p:spPr>
          <a:xfrm>
            <a:off x="827584" y="5200747"/>
            <a:ext cx="1440160" cy="1036565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ل  - ر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2060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332656"/>
            <a:ext cx="8424936" cy="6048672"/>
          </a:xfrm>
        </p:spPr>
        <p:txBody>
          <a:bodyPr>
            <a:normAutofit fontScale="25000" lnSpcReduction="20000"/>
          </a:bodyPr>
          <a:lstStyle/>
          <a:p>
            <a:pPr marL="82296" algn="just" rtl="1"/>
            <a:r>
              <a:rPr lang="ar-DZ" sz="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ar-DZ" sz="96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82296" algn="just" rtl="1"/>
            <a:r>
              <a:rPr lang="ar-DZ" sz="12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وبعد حديثنا عن علم الأصوات العام ، يأتي الحديث عن علم وظائف الأصوات و كيف تسهم الأصوات في إنتاج الدلالات وتنوعها بتنوع السياقات و كيف أنها من خلال ذلك تكتسب قوة دلالية </a:t>
            </a:r>
            <a:r>
              <a:rPr lang="ar-DZ" sz="12800" dirty="0" err="1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إنجازية</a:t>
            </a:r>
            <a:r>
              <a:rPr lang="ar-DZ" sz="12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بامتياز .</a:t>
            </a:r>
          </a:p>
          <a:p>
            <a:pPr marL="82296" algn="just" rtl="1"/>
            <a:r>
              <a:rPr lang="ar-DZ" sz="12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ولنا أن نفصل في تلك المفاهيم كما يأتي : </a:t>
            </a:r>
          </a:p>
          <a:p>
            <a:pPr algn="just" rtl="1">
              <a:buFont typeface="Wingdings" panose="05000000000000000000" pitchFamily="2" charset="2"/>
              <a:buChar char="ü"/>
            </a:pPr>
            <a:r>
              <a:rPr lang="ar-DZ" sz="12800" u="sng" dirty="0" err="1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الفوينم</a:t>
            </a:r>
            <a:r>
              <a:rPr lang="ar-DZ" sz="12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: هو أصغر </a:t>
            </a:r>
            <a:r>
              <a:rPr lang="ar-DZ" sz="12800" u="sng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وحدة صوتية</a:t>
            </a:r>
            <a:r>
              <a:rPr lang="ar-DZ" sz="12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قادرة على التمييز بين معاني الكلمات ، بصيغة أخرى فإن </a:t>
            </a:r>
            <a:r>
              <a:rPr lang="ar-DZ" sz="12800" u="sng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الصورة الصوتية  </a:t>
            </a:r>
            <a:r>
              <a:rPr lang="ar-DZ" sz="12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التي كانت مجرد مخرج وصفة ، حالما دخلت التركيب مع باقي الأصوات وجاورتها ساهمت في إنتاج دلالة جديدة ، فصارت بذلك وحدة حيث جمعة بين كونها صورة و بن إضافتها للدلالة ، و لنقدم مثالا عن ذلك مما ذكره ابن جني في الخصائص عن كلمة ( نضح ) و ( نضخ ) ؛ حيث يشير إلى أن الكلمتين تدلان على معنى عام يجمع بينهما هو : تدفّق الماء ، غير أن ملمح التمايز بينهما صنعه الصوتان الحاء و الخاء ، فلما كانت الحاء مهموسة خفيفة دلت على تدفق الماء ببطء ، ولما كانت الخاء مجهورة قوية دلت على تدفق الماء بشدة ، فأحدثت هذا التمايز في الدلالة ، على العكس من ذلك فإن كلمة ( بالله ) و كلمة ( و الله ) فبالرغم من الاختلاف سمعا و نطقا في صورتهما الصوتية ( الأولى مرققة ، و الثانية مفخمة ) ولكنها لم تحدثا تمايزا دلاليا مما جعلهما صورة صوتية دون أن تتوفر فيهما صفة الوحدة الصوتية والتي أطلقنا عليها مصطلح </a:t>
            </a:r>
            <a:r>
              <a:rPr lang="ar-DZ" sz="12800" dirty="0" err="1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الفونيم</a:t>
            </a:r>
            <a:r>
              <a:rPr lang="ar-DZ" sz="128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  <a:endParaRPr lang="fr-FR" sz="12800" u="sng" dirty="0" smtClean="0">
              <a:solidFill>
                <a:schemeClr val="tx1"/>
              </a:solidFill>
            </a:endParaRPr>
          </a:p>
          <a:p>
            <a:pPr marL="82296" algn="just" rtl="1"/>
            <a:endParaRPr lang="ar-DZ" sz="5200" dirty="0" smtClean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82296" algn="just" rtl="1"/>
            <a:endParaRPr lang="ar-DZ" sz="4400" dirty="0" smtClean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82296" algn="just" rtl="1"/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fr-FR" sz="4400" dirty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39886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332656"/>
            <a:ext cx="8424936" cy="6408712"/>
          </a:xfrm>
        </p:spPr>
        <p:txBody>
          <a:bodyPr>
            <a:normAutofit fontScale="25000" lnSpcReduction="20000"/>
          </a:bodyPr>
          <a:lstStyle/>
          <a:p>
            <a:pPr marL="82296" algn="just" rtl="1"/>
            <a:r>
              <a:rPr lang="ar-DZ" sz="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ar-DZ" sz="96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just" rtl="1">
              <a:buFont typeface="Wingdings" panose="05000000000000000000" pitchFamily="2" charset="2"/>
              <a:buChar char="ü"/>
            </a:pPr>
            <a:r>
              <a:rPr lang="ar-DZ" sz="112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النبر :</a:t>
            </a:r>
          </a:p>
          <a:p>
            <a:pPr marL="82296" algn="just" rtl="1"/>
            <a:r>
              <a:rPr lang="ar-DZ" sz="112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ونقصد به شدة الصوت التي تقع على المقطع ، و يتشكل المقطع من صوتين فأكثر ، و يساهم المقطع في إنتاج الدلالة إذا كان هو أيضا ملمحا تمييزيا ، وتختلف المقاطع باختلاف اللغات ، ففي اللغة العربية مثلا ، لا يمكن أن يكون المقطع متكونا من صامتين متتاليين ، في حين هذا يمكن أن يتحقق في اللغتين الفرنسية أو الإنجليزية ، و للتوضيح يمكن أن نضرب لذلك بمثل من اللغة الإنجليزية مثلا ، فإذا وقع النبر على المقطع الأول في كلمة ( </a:t>
            </a:r>
            <a:r>
              <a:rPr lang="fr-FR" sz="112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AUGUST </a:t>
            </a:r>
            <a:r>
              <a:rPr lang="ar-DZ" sz="112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) وهو </a:t>
            </a:r>
            <a:r>
              <a:rPr lang="fr-FR" sz="112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AU </a:t>
            </a:r>
            <a:r>
              <a:rPr lang="ar-DZ" sz="112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كان المعنى هو شهر أوت ، أما إذا وقع النبر على المقطع الثاني وهو </a:t>
            </a:r>
            <a:r>
              <a:rPr lang="fr-FR" sz="112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GU</a:t>
            </a:r>
            <a:r>
              <a:rPr lang="ar-DZ" sz="112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كان المعني صفة الهيبة و الجلالة عند الشخص، وبهذا يكون </a:t>
            </a:r>
            <a:r>
              <a:rPr lang="ar-DZ" sz="11200" dirty="0" err="1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ملحما</a:t>
            </a:r>
            <a:r>
              <a:rPr lang="ar-DZ" sz="112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تمييزيا ومنتجا للدلالة .</a:t>
            </a:r>
            <a:r>
              <a:rPr lang="ar-DZ" sz="11200" dirty="0" smtClean="0">
                <a:solidFill>
                  <a:schemeClr val="tx1"/>
                </a:solidFill>
              </a:rPr>
              <a:t> </a:t>
            </a:r>
            <a:endParaRPr lang="fr-FR" sz="11200" dirty="0" smtClean="0">
              <a:solidFill>
                <a:schemeClr val="tx1"/>
              </a:solidFill>
            </a:endParaRPr>
          </a:p>
          <a:p>
            <a:pPr algn="just" rtl="1">
              <a:buFont typeface="Wingdings" panose="05000000000000000000" pitchFamily="2" charset="2"/>
              <a:buChar char="ü"/>
            </a:pPr>
            <a:r>
              <a:rPr lang="ar-DZ" sz="112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التنغيم :</a:t>
            </a:r>
            <a:endParaRPr lang="ar-DZ" sz="11200" dirty="0" smtClean="0">
              <a:solidFill>
                <a:schemeClr val="tx1"/>
              </a:solidFill>
            </a:endParaRPr>
          </a:p>
          <a:p>
            <a:pPr marL="82296" algn="just" rtl="1"/>
            <a:r>
              <a:rPr lang="ar-DZ" sz="112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إذا كان النبر يقع على مستوى المقطع ، فإن التنغيم يقع على مستوى الكلمة بحالها ، أو جملة كاملة ، و ذلك بتغيير النغمة على مستوى الكلمة الواحدة أو الجملة الواحدة ، وذلك من أجل إخراجها من معناها العام العرفي إلى معان جديدة ، ومثل ذلك نجده في ألفظ التحية ، فقولنا : صباح الخير إنما تعني التحية التي تلقى صباحا ، وهذا معناها الأساسي أو العرفي ، و لكن المجتمع اللغوي يضفي عليها أنواعا كثيرة من </a:t>
            </a:r>
            <a:r>
              <a:rPr lang="ar-DZ" sz="11200" dirty="0" err="1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التنغيمات</a:t>
            </a:r>
            <a:r>
              <a:rPr lang="ar-DZ" sz="112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ليخرجها إلى معاني أخرى من قبيل المدح أو الاشتياق أو العتاب وغيرها ، فتغدو بذلك ملمحا متمايزا .</a:t>
            </a:r>
          </a:p>
          <a:p>
            <a:pPr algn="just" rtl="1">
              <a:buFont typeface="Wingdings" panose="05000000000000000000" pitchFamily="2" charset="2"/>
              <a:buChar char="ü"/>
            </a:pPr>
            <a:r>
              <a:rPr lang="ar-DZ" sz="112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الفاصلة الصوتية : وهي سكتة خفيفة بين جملة و أخرى ، تميز بين معاني الكلمات ؛ أي إذا توقفت عند إحدى الجملتين وغيرت الوقف تنتج معه دلالة جديدة ، وذلك ما نجده في القرآن الكريم كثيرا كقوله تعالى : فإنها محرّمة عليهم أربعين سنة يتيهون في الأرض ، والملمح التمييزي هنا في كلمة أربعين سنة ، فإذا توقفت عندها فهي مرتبطة بالتحريم وإذا وقفت قبلها فدلالتها مرتبطة بالتيه. </a:t>
            </a:r>
          </a:p>
          <a:p>
            <a:pPr algn="just" rtl="1"/>
            <a:endParaRPr lang="fr-FR" sz="12800" u="sng" dirty="0" smtClean="0">
              <a:solidFill>
                <a:schemeClr val="tx1"/>
              </a:solidFill>
            </a:endParaRPr>
          </a:p>
          <a:p>
            <a:pPr marL="82296" algn="just" rtl="1"/>
            <a:endParaRPr lang="ar-DZ" sz="5200" dirty="0" smtClean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82296" algn="just" rtl="1"/>
            <a:endParaRPr lang="ar-DZ" sz="4400" dirty="0" smtClean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82296" algn="just" rtl="1"/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fr-FR" sz="4400" dirty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515961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1052</Words>
  <Application>Microsoft Office PowerPoint</Application>
  <PresentationFormat>Affichage à l'écran (4:3)</PresentationFormat>
  <Paragraphs>71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التحسين اللغوي ( المستوى الصوتي 3 )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التحسين اللغوي ( المستوى الصوتي 3)</dc:title>
  <dc:creator>doyen</dc:creator>
  <cp:lastModifiedBy>doyen</cp:lastModifiedBy>
  <cp:revision>9</cp:revision>
  <dcterms:created xsi:type="dcterms:W3CDTF">2025-12-06T18:40:11Z</dcterms:created>
  <dcterms:modified xsi:type="dcterms:W3CDTF">2025-12-06T20:24:53Z</dcterms:modified>
</cp:coreProperties>
</file>