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9" r:id="rId1"/>
  </p:sldMasterIdLst>
  <p:sldIdLst>
    <p:sldId id="256" r:id="rId2"/>
    <p:sldId id="257" r:id="rId3"/>
    <p:sldId id="258" r:id="rId4"/>
    <p:sldId id="259" r:id="rId5"/>
    <p:sldId id="260" r:id="rId6"/>
    <p:sldId id="261" r:id="rId7"/>
    <p:sldId id="272"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240B"/>
    <a:srgbClr val="FFFFFF"/>
    <a:srgbClr val="181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7" d="100"/>
          <a:sy n="67"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4394310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82411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8033924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6904201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1133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5103616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899426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72046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71492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159003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012903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551918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00598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729905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5504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613718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C48EC7-AF6A-48D3-8284-14BACBEBDD84}" type="datetimeFigureOut">
              <a:rPr lang="en-US" smtClean="0"/>
              <a:t>11/25/2023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65712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BC48EC7-AF6A-48D3-8284-14BACBEBDD84}" type="datetimeFigureOut">
              <a:rPr lang="en-US" smtClean="0"/>
              <a:t>11/25/2023</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5628875"/>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jp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4.jpe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tile tx="0" ty="0" sx="100000" sy="100000" flip="none" algn="tl"/>
        </a:blip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7BE7CD5-1149-23A9-4555-FD860BA644E5}"/>
              </a:ext>
            </a:extLst>
          </p:cNvPr>
          <p:cNvSpPr>
            <a:spLocks noGrp="1"/>
          </p:cNvSpPr>
          <p:nvPr>
            <p:ph type="subTitle" idx="1"/>
          </p:nvPr>
        </p:nvSpPr>
        <p:spPr>
          <a:xfrm>
            <a:off x="2688165" y="2602977"/>
            <a:ext cx="6815669" cy="692206"/>
          </a:xfrm>
        </p:spPr>
        <p:style>
          <a:lnRef idx="2">
            <a:schemeClr val="accent4">
              <a:shade val="50000"/>
            </a:schemeClr>
          </a:lnRef>
          <a:fillRef idx="1">
            <a:schemeClr val="accent4"/>
          </a:fillRef>
          <a:effectRef idx="0">
            <a:schemeClr val="accent4"/>
          </a:effectRef>
          <a:fontRef idx="minor">
            <a:schemeClr val="lt1"/>
          </a:fontRef>
        </p:style>
        <p:txBody>
          <a:bodyPr/>
          <a:lstStyle/>
          <a:p>
            <a:pPr>
              <a:lnSpc>
                <a:spcPct val="150000"/>
              </a:lnSpc>
            </a:pPr>
            <a:r>
              <a:rPr lang="ar-DZ" b="1" dirty="0" smtClean="0">
                <a:solidFill>
                  <a:schemeClr val="tx1"/>
                </a:solidFill>
              </a:rPr>
              <a:t>دراسة معجم في بقية الأشياء</a:t>
            </a:r>
            <a:r>
              <a:rPr lang="fr-FR" b="1" dirty="0" err="1" smtClean="0">
                <a:solidFill>
                  <a:schemeClr val="accent2">
                    <a:lumMod val="75000"/>
                  </a:schemeClr>
                </a:solidFill>
              </a:rPr>
              <a:t>لأبي</a:t>
            </a:r>
            <a:r>
              <a:rPr lang="fr-FR" b="1" dirty="0" smtClean="0">
                <a:solidFill>
                  <a:schemeClr val="tx1"/>
                </a:solidFill>
              </a:rPr>
              <a:t> </a:t>
            </a:r>
            <a:r>
              <a:rPr lang="fr-FR" b="1" dirty="0" err="1" smtClean="0">
                <a:solidFill>
                  <a:schemeClr val="accent2">
                    <a:lumMod val="75000"/>
                  </a:schemeClr>
                </a:solidFill>
              </a:rPr>
              <a:t>الهلال</a:t>
            </a:r>
            <a:r>
              <a:rPr lang="fr-FR" b="1" dirty="0" smtClean="0">
                <a:solidFill>
                  <a:schemeClr val="tx1"/>
                </a:solidFill>
              </a:rPr>
              <a:t> </a:t>
            </a:r>
            <a:r>
              <a:rPr lang="fr-FR" b="1" dirty="0" err="1" smtClean="0">
                <a:solidFill>
                  <a:schemeClr val="accent2">
                    <a:lumMod val="75000"/>
                  </a:schemeClr>
                </a:solidFill>
              </a:rPr>
              <a:t>العسكري</a:t>
            </a:r>
            <a:endParaRPr lang="fr-FR" b="1" dirty="0">
              <a:solidFill>
                <a:schemeClr val="accent2">
                  <a:lumMod val="75000"/>
                </a:schemeClr>
              </a:solidFill>
            </a:endParaRPr>
          </a:p>
        </p:txBody>
      </p:sp>
      <p:sp>
        <p:nvSpPr>
          <p:cNvPr id="4" name="ZoneTexte 3">
            <a:extLst>
              <a:ext uri="{FF2B5EF4-FFF2-40B4-BE49-F238E27FC236}">
                <a16:creationId xmlns:a16="http://schemas.microsoft.com/office/drawing/2014/main" id="{35E8D8CD-E2C7-D514-4840-FB50A10E0321}"/>
              </a:ext>
            </a:extLst>
          </p:cNvPr>
          <p:cNvSpPr txBox="1"/>
          <p:nvPr/>
        </p:nvSpPr>
        <p:spPr>
          <a:xfrm>
            <a:off x="4005294" y="0"/>
            <a:ext cx="3251200" cy="1200329"/>
          </a:xfrm>
          <a:prstGeom prst="rect">
            <a:avLst/>
          </a:prstGeom>
          <a:noFill/>
        </p:spPr>
        <p:txBody>
          <a:bodyPr wrap="square" rtlCol="0">
            <a:spAutoFit/>
          </a:bodyPr>
          <a:lstStyle/>
          <a:p>
            <a:pPr algn="ctr"/>
            <a:r>
              <a:rPr lang="fr-FR" b="1" dirty="0" err="1"/>
              <a:t>الجمهورية</a:t>
            </a:r>
            <a:r>
              <a:rPr lang="fr-FR" b="1" dirty="0"/>
              <a:t> </a:t>
            </a:r>
            <a:r>
              <a:rPr lang="fr-FR" b="1" dirty="0" err="1"/>
              <a:t>الجزائرية</a:t>
            </a:r>
            <a:r>
              <a:rPr lang="fr-FR" b="1" dirty="0"/>
              <a:t> </a:t>
            </a:r>
            <a:r>
              <a:rPr lang="fr-FR" b="1" dirty="0" err="1"/>
              <a:t>الديمقراطية</a:t>
            </a:r>
            <a:r>
              <a:rPr lang="fr-FR" b="1" dirty="0"/>
              <a:t> </a:t>
            </a:r>
            <a:r>
              <a:rPr lang="fr-FR" b="1" dirty="0" err="1"/>
              <a:t>الشعبية</a:t>
            </a:r>
            <a:endParaRPr lang="fr-FR" b="1" dirty="0"/>
          </a:p>
          <a:p>
            <a:pPr algn="ctr"/>
            <a:r>
              <a:rPr lang="fr-FR" b="1" dirty="0" err="1" smtClean="0"/>
              <a:t>وزارة</a:t>
            </a:r>
            <a:r>
              <a:rPr lang="fr-FR" b="1" dirty="0" smtClean="0"/>
              <a:t> </a:t>
            </a:r>
            <a:r>
              <a:rPr lang="fr-FR" b="1" dirty="0" err="1" smtClean="0"/>
              <a:t>التعليم</a:t>
            </a:r>
            <a:r>
              <a:rPr lang="fr-FR" b="1" dirty="0" smtClean="0"/>
              <a:t> </a:t>
            </a:r>
            <a:r>
              <a:rPr lang="fr-FR" b="1" dirty="0" err="1" smtClean="0"/>
              <a:t>والبحث</a:t>
            </a:r>
            <a:r>
              <a:rPr lang="fr-FR" b="1" dirty="0" smtClean="0"/>
              <a:t> </a:t>
            </a:r>
            <a:r>
              <a:rPr lang="fr-FR" b="1" dirty="0" err="1" smtClean="0"/>
              <a:t>العلمي</a:t>
            </a:r>
            <a:endParaRPr lang="fr-FR" b="1" dirty="0" smtClean="0"/>
          </a:p>
          <a:p>
            <a:pPr algn="ctr"/>
            <a:r>
              <a:rPr lang="fr-FR" b="1" dirty="0" err="1" smtClean="0"/>
              <a:t>جامعة</a:t>
            </a:r>
            <a:r>
              <a:rPr lang="fr-FR" b="1" dirty="0" smtClean="0"/>
              <a:t> </a:t>
            </a:r>
            <a:r>
              <a:rPr lang="fr-FR" b="1" dirty="0" err="1" smtClean="0"/>
              <a:t>محمد</a:t>
            </a:r>
            <a:r>
              <a:rPr lang="fr-FR" b="1" dirty="0" smtClean="0"/>
              <a:t> </a:t>
            </a:r>
            <a:r>
              <a:rPr lang="fr-FR" b="1" dirty="0" err="1" smtClean="0"/>
              <a:t>لمين</a:t>
            </a:r>
            <a:r>
              <a:rPr lang="fr-FR" b="1" dirty="0" smtClean="0"/>
              <a:t> </a:t>
            </a:r>
            <a:r>
              <a:rPr lang="fr-FR" b="1" dirty="0" err="1" smtClean="0"/>
              <a:t>دبا</a:t>
            </a:r>
            <a:r>
              <a:rPr lang="ar-DZ" dirty="0" smtClean="0"/>
              <a:t>غين</a:t>
            </a:r>
            <a:endParaRPr lang="fr-FR" dirty="0" smtClean="0"/>
          </a:p>
          <a:p>
            <a:pPr algn="ctr"/>
            <a:r>
              <a:rPr lang="fr-FR" b="1" dirty="0" err="1" smtClean="0"/>
              <a:t>قسم</a:t>
            </a:r>
            <a:r>
              <a:rPr lang="fr-FR" b="1" dirty="0" smtClean="0"/>
              <a:t> </a:t>
            </a:r>
            <a:r>
              <a:rPr lang="fr-FR" b="1" dirty="0" err="1"/>
              <a:t>اللغة</a:t>
            </a:r>
            <a:r>
              <a:rPr lang="fr-FR" b="1" dirty="0"/>
              <a:t> </a:t>
            </a:r>
            <a:r>
              <a:rPr lang="fr-FR" b="1" dirty="0" err="1"/>
              <a:t>والأدب</a:t>
            </a:r>
            <a:r>
              <a:rPr lang="fr-FR" b="1" dirty="0"/>
              <a:t> </a:t>
            </a:r>
            <a:r>
              <a:rPr lang="fr-FR" b="1" dirty="0" err="1"/>
              <a:t>العربي</a:t>
            </a:r>
            <a:endParaRPr lang="fr-FR" b="1" dirty="0"/>
          </a:p>
        </p:txBody>
      </p:sp>
      <p:pic>
        <p:nvPicPr>
          <p:cNvPr id="5" name="Image 4">
            <a:extLst>
              <a:ext uri="{FF2B5EF4-FFF2-40B4-BE49-F238E27FC236}">
                <a16:creationId xmlns:a16="http://schemas.microsoft.com/office/drawing/2014/main" id="{1E4F82EF-DFCF-DA6F-0A0E-5FF346C1C6CE}"/>
              </a:ext>
            </a:extLst>
          </p:cNvPr>
          <p:cNvPicPr>
            <a:picLocks noChangeAspect="1"/>
          </p:cNvPicPr>
          <p:nvPr/>
        </p:nvPicPr>
        <p:blipFill>
          <a:blip r:embed="rId5"/>
          <a:stretch>
            <a:fillRect/>
          </a:stretch>
        </p:blipFill>
        <p:spPr>
          <a:xfrm>
            <a:off x="10417794" y="200738"/>
            <a:ext cx="1583522" cy="798852"/>
          </a:xfrm>
          <a:prstGeom prst="rect">
            <a:avLst/>
          </a:prstGeom>
        </p:spPr>
      </p:pic>
      <p:pic>
        <p:nvPicPr>
          <p:cNvPr id="8" name="Image 7">
            <a:extLst>
              <a:ext uri="{FF2B5EF4-FFF2-40B4-BE49-F238E27FC236}">
                <a16:creationId xmlns:a16="http://schemas.microsoft.com/office/drawing/2014/main" id="{B612EDF4-1288-F992-9666-C99D2FA78093}"/>
              </a:ext>
            </a:extLst>
          </p:cNvPr>
          <p:cNvPicPr>
            <a:picLocks noChangeAspect="1"/>
          </p:cNvPicPr>
          <p:nvPr/>
        </p:nvPicPr>
        <p:blipFill>
          <a:blip r:embed="rId6"/>
          <a:stretch>
            <a:fillRect/>
          </a:stretch>
        </p:blipFill>
        <p:spPr>
          <a:xfrm>
            <a:off x="221673" y="200738"/>
            <a:ext cx="1719294" cy="822738"/>
          </a:xfrm>
          <a:prstGeom prst="rect">
            <a:avLst/>
          </a:prstGeom>
        </p:spPr>
      </p:pic>
      <p:sp>
        <p:nvSpPr>
          <p:cNvPr id="9" name="ZoneTexte 8">
            <a:extLst>
              <a:ext uri="{FF2B5EF4-FFF2-40B4-BE49-F238E27FC236}">
                <a16:creationId xmlns:a16="http://schemas.microsoft.com/office/drawing/2014/main" id="{F99EDFBC-12A1-3DAB-D55B-2F0A638C0728}"/>
              </a:ext>
            </a:extLst>
          </p:cNvPr>
          <p:cNvSpPr txBox="1"/>
          <p:nvPr/>
        </p:nvSpPr>
        <p:spPr>
          <a:xfrm>
            <a:off x="7848804" y="4870483"/>
            <a:ext cx="5409996" cy="923330"/>
          </a:xfrm>
          <a:prstGeom prst="rect">
            <a:avLst/>
          </a:prstGeom>
          <a:noFill/>
        </p:spPr>
        <p:txBody>
          <a:bodyPr wrap="square" rtlCol="0" anchor="t">
            <a:spAutoFit/>
          </a:bodyPr>
          <a:lstStyle/>
          <a:p>
            <a:pPr lvl="6" algn="just" rtl="1"/>
            <a:r>
              <a:rPr lang="ar-DZ" b="1" u="sng" dirty="0" smtClean="0"/>
              <a:t> من اعداد الطالبتين:</a:t>
            </a:r>
          </a:p>
          <a:p>
            <a:pPr lvl="6" algn="just" rtl="1"/>
            <a:r>
              <a:rPr lang="ar-DZ" b="1" dirty="0" smtClean="0"/>
              <a:t>عطية أشواق زينب</a:t>
            </a:r>
          </a:p>
          <a:p>
            <a:pPr lvl="6" algn="just" rtl="1"/>
            <a:r>
              <a:rPr lang="ar-DZ" b="1" dirty="0" smtClean="0"/>
              <a:t>كامل اية</a:t>
            </a:r>
            <a:endParaRPr lang="fr-FR" b="1" dirty="0"/>
          </a:p>
        </p:txBody>
      </p:sp>
      <p:sp>
        <p:nvSpPr>
          <p:cNvPr id="10" name="ZoneTexte 9">
            <a:extLst>
              <a:ext uri="{FF2B5EF4-FFF2-40B4-BE49-F238E27FC236}">
                <a16:creationId xmlns:a16="http://schemas.microsoft.com/office/drawing/2014/main" id="{464A9AA3-2CA6-1F38-635D-01F2E6665EEC}"/>
              </a:ext>
            </a:extLst>
          </p:cNvPr>
          <p:cNvSpPr txBox="1"/>
          <p:nvPr/>
        </p:nvSpPr>
        <p:spPr>
          <a:xfrm>
            <a:off x="1314450" y="4240826"/>
            <a:ext cx="2942320" cy="1231106"/>
          </a:xfrm>
          <a:prstGeom prst="rect">
            <a:avLst/>
          </a:prstGeom>
          <a:noFill/>
        </p:spPr>
        <p:txBody>
          <a:bodyPr wrap="square" rtlCol="0" anchor="t">
            <a:spAutoFit/>
          </a:bodyPr>
          <a:lstStyle/>
          <a:p>
            <a:pPr algn="ctr"/>
            <a:r>
              <a:rPr lang="ar-DZ" sz="2000" b="1" u="sng" dirty="0" smtClean="0"/>
              <a:t>تحت اشراف الأستاذة:</a:t>
            </a:r>
            <a:endParaRPr lang="fr-FR" sz="2000" b="1" u="sng" dirty="0"/>
          </a:p>
          <a:p>
            <a:pPr algn="ctr">
              <a:lnSpc>
                <a:spcPct val="200000"/>
              </a:lnSpc>
            </a:pPr>
            <a:r>
              <a:rPr lang="ar-DZ" b="1" dirty="0" smtClean="0"/>
              <a:t>حاج مداني خديجة</a:t>
            </a:r>
            <a:endParaRPr lang="fr-FR" b="1" dirty="0"/>
          </a:p>
          <a:p>
            <a:pPr algn="l"/>
            <a:endParaRPr lang="fr-FR" dirty="0"/>
          </a:p>
        </p:txBody>
      </p:sp>
      <p:sp>
        <p:nvSpPr>
          <p:cNvPr id="7" name="Rectangle 6"/>
          <p:cNvSpPr/>
          <p:nvPr/>
        </p:nvSpPr>
        <p:spPr>
          <a:xfrm>
            <a:off x="1593273" y="1679647"/>
            <a:ext cx="8451271" cy="923330"/>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ar-DZ"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دراسة معجم لغوي</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1" name="TextBox 10"/>
          <p:cNvSpPr txBox="1"/>
          <p:nvPr/>
        </p:nvSpPr>
        <p:spPr>
          <a:xfrm>
            <a:off x="7256494" y="3726205"/>
            <a:ext cx="3544321" cy="923330"/>
          </a:xfrm>
          <a:prstGeom prst="rect">
            <a:avLst/>
          </a:prstGeom>
          <a:noFill/>
        </p:spPr>
        <p:txBody>
          <a:bodyPr wrap="square" rtlCol="0">
            <a:spAutoFit/>
          </a:bodyPr>
          <a:lstStyle/>
          <a:p>
            <a:r>
              <a:rPr lang="ar-DZ" b="1" u="sng" dirty="0" smtClean="0"/>
              <a:t>التخصص</a:t>
            </a:r>
            <a:r>
              <a:rPr lang="ar-DZ" dirty="0" smtClean="0"/>
              <a:t> : </a:t>
            </a:r>
            <a:r>
              <a:rPr lang="ar-DZ" b="1" dirty="0" smtClean="0"/>
              <a:t>لسانيات</a:t>
            </a:r>
            <a:r>
              <a:rPr lang="ar-DZ" dirty="0" smtClean="0"/>
              <a:t> </a:t>
            </a:r>
            <a:r>
              <a:rPr lang="ar-DZ" b="1" dirty="0" smtClean="0"/>
              <a:t>التطبيقية ماستر1</a:t>
            </a:r>
            <a:r>
              <a:rPr lang="ar-DZ" dirty="0" smtClean="0"/>
              <a:t>.</a:t>
            </a:r>
          </a:p>
          <a:p>
            <a:pPr algn="ctr"/>
            <a:r>
              <a:rPr lang="ar-DZ" b="1" u="sng" dirty="0" smtClean="0"/>
              <a:t>المقياس</a:t>
            </a:r>
            <a:r>
              <a:rPr lang="ar-DZ" dirty="0" smtClean="0"/>
              <a:t> : </a:t>
            </a:r>
            <a:r>
              <a:rPr lang="ar-DZ" b="1" dirty="0" smtClean="0"/>
              <a:t>التفكير</a:t>
            </a:r>
            <a:r>
              <a:rPr lang="ar-DZ" dirty="0" smtClean="0"/>
              <a:t> </a:t>
            </a:r>
            <a:r>
              <a:rPr lang="ar-DZ" b="1" dirty="0" smtClean="0"/>
              <a:t>الدلالي</a:t>
            </a:r>
            <a:r>
              <a:rPr lang="ar-DZ" dirty="0" smtClean="0"/>
              <a:t>. </a:t>
            </a:r>
            <a:endParaRPr lang="ar-DZ"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6597" y="3916169"/>
            <a:ext cx="1851171" cy="2369723"/>
          </a:xfrm>
          <a:prstGeom prst="rect">
            <a:avLst/>
          </a:prstGeom>
        </p:spPr>
      </p:pic>
      <p:sp>
        <p:nvSpPr>
          <p:cNvPr id="15" name="TextBox 14"/>
          <p:cNvSpPr txBox="1"/>
          <p:nvPr/>
        </p:nvSpPr>
        <p:spPr>
          <a:xfrm>
            <a:off x="309139" y="6098613"/>
            <a:ext cx="2566595" cy="369332"/>
          </a:xfrm>
          <a:prstGeom prst="rect">
            <a:avLst/>
          </a:prstGeom>
          <a:noFill/>
        </p:spPr>
        <p:txBody>
          <a:bodyPr wrap="square" rtlCol="0">
            <a:spAutoFit/>
          </a:bodyPr>
          <a:lstStyle/>
          <a:p>
            <a:pPr algn="ctr"/>
            <a:r>
              <a:rPr lang="ar-DZ" b="1" dirty="0" smtClean="0"/>
              <a:t>السنة الدراسية: 2023/2024</a:t>
            </a:r>
            <a:endParaRPr lang="en-US" b="1" dirty="0"/>
          </a:p>
        </p:txBody>
      </p:sp>
      <p:pic>
        <p:nvPicPr>
          <p:cNvPr id="2" name="يا لغتي   محمد المقيط  -- My Arabic Language   Muhammad al Muqit‬(M4A_128K)">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38529" y="140755"/>
            <a:ext cx="609600" cy="609600"/>
          </a:xfrm>
          <a:prstGeom prst="rect">
            <a:avLst/>
          </a:prstGeom>
        </p:spPr>
      </p:pic>
    </p:spTree>
    <p:extLst>
      <p:ext uri="{BB962C8B-B14F-4D97-AF65-F5344CB8AC3E}">
        <p14:creationId xmlns:p14="http://schemas.microsoft.com/office/powerpoint/2010/main" val="17060922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par>
                          <p:cTn id="53" fill="hold">
                            <p:stCondLst>
                              <p:cond delay="2000"/>
                            </p:stCondLst>
                            <p:childTnLst>
                              <p:par>
                                <p:cTn id="54" presetID="1" presetClass="mediacall" presetSubtype="0" fill="hold" nodeType="afterEffect">
                                  <p:stCondLst>
                                    <p:cond delay="0"/>
                                  </p:stCondLst>
                                  <p:childTnLst>
                                    <p:cmd type="call" cmd="playFrom(0.0)">
                                      <p:cBhvr>
                                        <p:cTn id="55" dur="2507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2"/>
                </p:tgtEl>
              </p:cMediaNode>
            </p:audio>
          </p:childTnLst>
        </p:cTn>
      </p:par>
    </p:tnLst>
    <p:bldLst>
      <p:bldP spid="3" grpId="0" build="p" animBg="1"/>
      <p:bldP spid="9" grpId="0"/>
      <p:bldP spid="10" grpId="0"/>
      <p:bldP spid="7" grpId="0" animBg="1"/>
      <p:bldP spid="11"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tile tx="0" ty="0" sx="100000" sy="100000" flip="none" algn="tl"/>
          </a:blipFill>
        </p:spPr>
        <p:txBody>
          <a:bodyPr>
            <a:normAutofit fontScale="90000"/>
          </a:bodyPr>
          <a:lstStyle/>
          <a:p>
            <a:pPr marL="571500" indent="-571500" rtl="1">
              <a:buFont typeface="Wingdings" panose="05000000000000000000" pitchFamily="2" charset="2"/>
              <a:buChar char="§"/>
            </a:pPr>
            <a:r>
              <a:rPr lang="ar-DZ" dirty="0" smtClean="0"/>
              <a:t>حيث أننا نجد باب الهمزة يليه باب الباء ..... ،وفي كل باب يقدم أسماء بقية الأشياء التي تبدأبنفس الحرف....وهذا وفقا مايصطلح عليه :</a:t>
            </a:r>
            <a:r>
              <a:rPr lang="ar-DZ" b="1" dirty="0" smtClean="0">
                <a:solidFill>
                  <a:schemeClr val="tx2">
                    <a:lumMod val="75000"/>
                  </a:schemeClr>
                </a:solidFill>
              </a:rPr>
              <a:t>بالحقول</a:t>
            </a:r>
            <a:r>
              <a:rPr lang="ar-DZ" dirty="0" smtClean="0"/>
              <a:t> </a:t>
            </a:r>
            <a:r>
              <a:rPr lang="ar-DZ" b="1" dirty="0" smtClean="0">
                <a:solidFill>
                  <a:schemeClr val="tx2">
                    <a:lumMod val="75000"/>
                  </a:schemeClr>
                </a:solidFill>
              </a:rPr>
              <a:t>الدلالية</a:t>
            </a:r>
            <a:endParaRPr lang="en-US" b="1" dirty="0">
              <a:solidFill>
                <a:schemeClr val="tx2">
                  <a:lumMod val="75000"/>
                </a:schemeClr>
              </a:solidFill>
            </a:endParaRPr>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13775" y="2312127"/>
            <a:ext cx="10503162" cy="3762102"/>
          </a:xfrm>
        </p:spPr>
      </p:pic>
    </p:spTree>
    <p:extLst>
      <p:ext uri="{BB962C8B-B14F-4D97-AF65-F5344CB8AC3E}">
        <p14:creationId xmlns:p14="http://schemas.microsoft.com/office/powerpoint/2010/main" val="925101665"/>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noFill/>
        </p:spPr>
        <p:txBody>
          <a:bodyPr/>
          <a:lstStyle/>
          <a:p>
            <a:r>
              <a:rPr lang="ar-DZ" dirty="0" smtClean="0"/>
              <a:t>بعض الأمثلة من المعجم</a:t>
            </a:r>
            <a:endParaRPr lang="en-US" dirty="0"/>
          </a:p>
        </p:txBody>
      </p:sp>
      <p:sp>
        <p:nvSpPr>
          <p:cNvPr id="7" name="Text Placeholder 6"/>
          <p:cNvSpPr>
            <a:spLocks noGrp="1"/>
          </p:cNvSpPr>
          <p:nvPr>
            <p:ph type="body" idx="1"/>
          </p:nvPr>
        </p:nvSpPr>
        <p:spPr>
          <a:xfrm>
            <a:off x="914051" y="1638432"/>
            <a:ext cx="3298976" cy="576262"/>
          </a:xfrm>
        </p:spPr>
        <p:txBody>
          <a:bodyPr/>
          <a:lstStyle/>
          <a:p>
            <a:r>
              <a:rPr lang="ar-DZ" b="1" dirty="0" smtClean="0">
                <a:solidFill>
                  <a:srgbClr val="C00000"/>
                </a:solidFill>
              </a:rPr>
              <a:t>باب التاء</a:t>
            </a:r>
            <a:endParaRPr lang="en-US" b="1" dirty="0">
              <a:solidFill>
                <a:srgbClr val="C00000"/>
              </a:solidFill>
            </a:endParaRPr>
          </a:p>
        </p:txBody>
      </p:sp>
      <p:sp>
        <p:nvSpPr>
          <p:cNvPr id="8" name="Text Placeholder 7"/>
          <p:cNvSpPr>
            <a:spLocks noGrp="1"/>
          </p:cNvSpPr>
          <p:nvPr>
            <p:ph type="body" sz="quarter" idx="3"/>
          </p:nvPr>
        </p:nvSpPr>
        <p:spPr>
          <a:xfrm>
            <a:off x="4681777" y="1790831"/>
            <a:ext cx="3291521" cy="576262"/>
          </a:xfrm>
        </p:spPr>
        <p:txBody>
          <a:bodyPr/>
          <a:lstStyle/>
          <a:p>
            <a:r>
              <a:rPr lang="ar-DZ" b="1" dirty="0" smtClean="0">
                <a:solidFill>
                  <a:srgbClr val="C00000"/>
                </a:solidFill>
              </a:rPr>
              <a:t>باب الباء</a:t>
            </a:r>
            <a:endParaRPr lang="en-US" b="1" dirty="0">
              <a:solidFill>
                <a:srgbClr val="C00000"/>
              </a:solidFill>
            </a:endParaRPr>
          </a:p>
        </p:txBody>
      </p:sp>
      <p:sp>
        <p:nvSpPr>
          <p:cNvPr id="9" name="Text Placeholder 8"/>
          <p:cNvSpPr>
            <a:spLocks noGrp="1"/>
          </p:cNvSpPr>
          <p:nvPr>
            <p:ph type="body" sz="quarter" idx="13"/>
          </p:nvPr>
        </p:nvSpPr>
        <p:spPr>
          <a:xfrm>
            <a:off x="7984339" y="1926563"/>
            <a:ext cx="3304928" cy="576262"/>
          </a:xfrm>
        </p:spPr>
        <p:txBody>
          <a:bodyPr/>
          <a:lstStyle/>
          <a:p>
            <a:r>
              <a:rPr lang="ar-DZ" b="1" dirty="0" smtClean="0">
                <a:solidFill>
                  <a:srgbClr val="C00000"/>
                </a:solidFill>
              </a:rPr>
              <a:t>باب الهمزة</a:t>
            </a:r>
            <a:endParaRPr lang="en-US" b="1" dirty="0">
              <a:solidFill>
                <a:srgbClr val="C00000"/>
              </a:solidFill>
            </a:endParaRPr>
          </a:p>
        </p:txBody>
      </p:sp>
      <p:sp>
        <p:nvSpPr>
          <p:cNvPr id="10" name="Text Placeholder 9"/>
          <p:cNvSpPr>
            <a:spLocks noGrp="1"/>
          </p:cNvSpPr>
          <p:nvPr>
            <p:ph type="body" sz="half" idx="15"/>
          </p:nvPr>
        </p:nvSpPr>
        <p:spPr>
          <a:xfrm>
            <a:off x="967271" y="2603097"/>
            <a:ext cx="3298976" cy="3914645"/>
          </a:xfrm>
        </p:spPr>
        <p:txBody>
          <a:bodyPr/>
          <a:lstStyle/>
          <a:p>
            <a:pPr marL="285750" indent="-285750" rtl="1">
              <a:buFont typeface="Wingdings" panose="05000000000000000000" pitchFamily="2" charset="2"/>
              <a:buChar char="v"/>
            </a:pPr>
            <a:r>
              <a:rPr lang="ar-DZ" sz="1800" b="1" dirty="0" smtClean="0"/>
              <a:t>التلية</a:t>
            </a:r>
            <a:r>
              <a:rPr lang="ar-DZ" sz="1800" dirty="0" smtClean="0"/>
              <a:t> :بقية الدين ،وكذلك التلاوة ،يقال :تليت من ديني تلية وتلاوة،أي بقيت منه بقيته، وأتليتها : أبقيتها.</a:t>
            </a:r>
          </a:p>
          <a:p>
            <a:pPr marL="285750" indent="-285750" rtl="1">
              <a:buFont typeface="Wingdings" panose="05000000000000000000" pitchFamily="2" charset="2"/>
              <a:buChar char="v"/>
            </a:pPr>
            <a:r>
              <a:rPr lang="ar-DZ" sz="1600" b="1" dirty="0" smtClean="0"/>
              <a:t>التامور</a:t>
            </a:r>
            <a:r>
              <a:rPr lang="ar-DZ" sz="1600" dirty="0" smtClean="0"/>
              <a:t>: يقال:أكلنا جزرة فما أبقينا منها تامورا ، أي بقية.</a:t>
            </a:r>
          </a:p>
          <a:p>
            <a:pPr marL="285750" indent="-285750" rtl="1">
              <a:buFont typeface="Wingdings" panose="05000000000000000000" pitchFamily="2" charset="2"/>
              <a:buChar char="v"/>
            </a:pPr>
            <a:r>
              <a:rPr lang="ar-DZ" sz="1600" b="1" dirty="0" smtClean="0"/>
              <a:t>التريكة</a:t>
            </a:r>
            <a:r>
              <a:rPr lang="ar-DZ" sz="1600" dirty="0" smtClean="0"/>
              <a:t>: والجمع الترائك ،وهي بقايا تبقى من الكلأ في مواضع لاتصل اليها الرواعى ،التركية : روضة يغفلها الناس ولا يرعونها ، قلنا التارك هو :الباقي</a:t>
            </a:r>
            <a:endParaRPr lang="en-US" sz="1600" dirty="0"/>
          </a:p>
        </p:txBody>
      </p:sp>
      <p:sp>
        <p:nvSpPr>
          <p:cNvPr id="11" name="Text Placeholder 10"/>
          <p:cNvSpPr>
            <a:spLocks noGrp="1"/>
          </p:cNvSpPr>
          <p:nvPr>
            <p:ph type="body" sz="half" idx="16"/>
          </p:nvPr>
        </p:nvSpPr>
        <p:spPr>
          <a:xfrm>
            <a:off x="4468097" y="2603097"/>
            <a:ext cx="3303351" cy="3914645"/>
          </a:xfrm>
        </p:spPr>
        <p:txBody>
          <a:bodyPr/>
          <a:lstStyle/>
          <a:p>
            <a:pPr marL="285750" indent="-285750" rtl="1">
              <a:buFont typeface="Wingdings" panose="05000000000000000000" pitchFamily="2" charset="2"/>
              <a:buChar char="v"/>
            </a:pPr>
            <a:r>
              <a:rPr lang="ar-DZ" sz="2800" b="1" dirty="0" smtClean="0"/>
              <a:t>البسيل</a:t>
            </a:r>
            <a:r>
              <a:rPr lang="ar-DZ" sz="2800" dirty="0" smtClean="0"/>
              <a:t> :بقية الشراب تبقى في الاناء،وتبيت فيه. وأبسلت الرجل :أسلمته،وقيل :عرضته للهلكة.</a:t>
            </a:r>
          </a:p>
          <a:p>
            <a:pPr marL="285750" indent="-285750">
              <a:buFont typeface="Wingdings" panose="05000000000000000000" pitchFamily="2" charset="2"/>
              <a:buChar char="v"/>
            </a:pPr>
            <a:endParaRPr lang="en-US" dirty="0"/>
          </a:p>
        </p:txBody>
      </p:sp>
      <p:sp>
        <p:nvSpPr>
          <p:cNvPr id="12" name="Text Placeholder 11"/>
          <p:cNvSpPr>
            <a:spLocks noGrp="1"/>
          </p:cNvSpPr>
          <p:nvPr>
            <p:ph type="body" sz="half" idx="17"/>
          </p:nvPr>
        </p:nvSpPr>
        <p:spPr>
          <a:xfrm>
            <a:off x="7973298" y="2574392"/>
            <a:ext cx="3304928" cy="3914645"/>
          </a:xfrm>
        </p:spPr>
        <p:txBody>
          <a:bodyPr>
            <a:normAutofit fontScale="25000" lnSpcReduction="20000"/>
          </a:bodyPr>
          <a:lstStyle/>
          <a:p>
            <a:pPr marL="285750" indent="-285750" rtl="1">
              <a:buFont typeface="Wingdings" panose="05000000000000000000" pitchFamily="2" charset="2"/>
              <a:buChar char="v"/>
            </a:pPr>
            <a:r>
              <a:rPr lang="ar-DZ" sz="7200" b="1" u="sng" dirty="0" smtClean="0"/>
              <a:t>الأثارة</a:t>
            </a:r>
            <a:r>
              <a:rPr lang="ar-DZ" sz="7200" dirty="0" smtClean="0"/>
              <a:t>: قال الفراء:الأثارة البقية,يقال :سمنت الابل على أثارة :أي على بقية من الشحم ،ويكون أيضا معنى الأثارةما يأثرون من العلم ، أي يروون عن سلف </a:t>
            </a:r>
          </a:p>
          <a:p>
            <a:pPr marL="285750" indent="-285750" rtl="1">
              <a:buFont typeface="Wingdings" panose="05000000000000000000" pitchFamily="2" charset="2"/>
              <a:buChar char="v"/>
            </a:pPr>
            <a:r>
              <a:rPr lang="ar-DZ" sz="6400" b="1" u="sng" dirty="0" smtClean="0"/>
              <a:t>الأسن</a:t>
            </a:r>
            <a:r>
              <a:rPr lang="ar-DZ" sz="6400" dirty="0" smtClean="0"/>
              <a:t>: قال ثعلب : بقية شحم الناقة وهي :العسن والجمع آسان وأعسان ،قال أبو عبيد:الآسان : الجبال</a:t>
            </a:r>
          </a:p>
          <a:p>
            <a:pPr marL="285750" indent="-285750" rtl="1">
              <a:buFont typeface="Wingdings" panose="05000000000000000000" pitchFamily="2" charset="2"/>
              <a:buChar char="v"/>
            </a:pPr>
            <a:r>
              <a:rPr lang="ar-DZ" sz="6400" b="1" u="sng" dirty="0" smtClean="0"/>
              <a:t>الأبلة</a:t>
            </a:r>
            <a:r>
              <a:rPr lang="ar-DZ" sz="6400" dirty="0" smtClean="0"/>
              <a:t> : باقي التمر في أسفل الجلة ، وبه سميت أبلة البصرة.</a:t>
            </a:r>
          </a:p>
          <a:p>
            <a:pPr marL="285750" indent="-285750" rtl="1">
              <a:buFont typeface="Wingdings" panose="05000000000000000000" pitchFamily="2" charset="2"/>
              <a:buChar char="v"/>
            </a:pPr>
            <a:r>
              <a:rPr lang="ar-DZ" sz="6400" b="1" u="sng" dirty="0" smtClean="0"/>
              <a:t>الآس</a:t>
            </a:r>
            <a:r>
              <a:rPr lang="ar-DZ" sz="6400" dirty="0" smtClean="0"/>
              <a:t> :بقسة العسل في موضع النحل </a:t>
            </a:r>
            <a:endParaRPr lang="en-US" sz="6400" dirty="0"/>
          </a:p>
        </p:txBody>
      </p:sp>
      <p:sp>
        <p:nvSpPr>
          <p:cNvPr id="14" name="Wave 13"/>
          <p:cNvSpPr/>
          <p:nvPr/>
        </p:nvSpPr>
        <p:spPr>
          <a:xfrm>
            <a:off x="1600199" y="221198"/>
            <a:ext cx="8901113" cy="173420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043114" y="373601"/>
            <a:ext cx="7443786" cy="1323439"/>
          </a:xfrm>
          <a:prstGeom prst="rect">
            <a:avLst/>
          </a:prstGeom>
          <a:noFill/>
        </p:spPr>
        <p:txBody>
          <a:bodyPr wrap="square" lIns="91440" tIns="45720" rIns="91440" bIns="45720">
            <a:prstTxWarp prst="textPlain">
              <a:avLst/>
            </a:prstTxWarp>
            <a:spAutoFit/>
          </a:bodyPr>
          <a:lstStyle/>
          <a:p>
            <a:pPr algn="ctr"/>
            <a:r>
              <a:rPr lang="ar-DZ" sz="4000" b="1" cap="none" spc="0" dirty="0" smtClean="0">
                <a:ln w="6600">
                  <a:solidFill>
                    <a:schemeClr val="tx1"/>
                  </a:solidFill>
                  <a:prstDash val="solid"/>
                </a:ln>
                <a:solidFill>
                  <a:schemeClr val="tx2"/>
                </a:solidFill>
                <a:effectLst>
                  <a:outerShdw dist="38100" dir="2700000" algn="tl" rotWithShape="0">
                    <a:schemeClr val="accent2"/>
                  </a:outerShdw>
                </a:effectLst>
              </a:rPr>
              <a:t>بعض الأمثلة من المعجم</a:t>
            </a:r>
            <a:endParaRPr lang="en-US" sz="4000" b="1" cap="none" spc="0" dirty="0">
              <a:ln w="6600">
                <a:solidFill>
                  <a:schemeClr val="tx1"/>
                </a:solidFill>
                <a:prstDash val="solid"/>
              </a:ln>
              <a:solidFill>
                <a:schemeClr val="tx2"/>
              </a:solidFill>
              <a:effectLst>
                <a:outerShdw dist="38100" dir="2700000" algn="tl" rotWithShape="0">
                  <a:schemeClr val="accent2"/>
                </a:outerShdw>
              </a:effectLst>
            </a:endParaRPr>
          </a:p>
        </p:txBody>
      </p:sp>
    </p:spTree>
    <p:extLst>
      <p:ext uri="{BB962C8B-B14F-4D97-AF65-F5344CB8AC3E}">
        <p14:creationId xmlns:p14="http://schemas.microsoft.com/office/powerpoint/2010/main" val="11004139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15"/>
          </p:nvPr>
        </p:nvSpPr>
        <p:spPr>
          <a:xfrm>
            <a:off x="965965" y="1345536"/>
            <a:ext cx="3298976" cy="2847845"/>
          </a:xfrm>
        </p:spPr>
        <p:txBody>
          <a:bodyPr/>
          <a:lstStyle/>
          <a:p>
            <a:endParaRPr lang="en-US" dirty="0"/>
          </a:p>
        </p:txBody>
      </p:sp>
      <p:sp>
        <p:nvSpPr>
          <p:cNvPr id="6" name="Text Placeholder 5"/>
          <p:cNvSpPr>
            <a:spLocks noGrp="1"/>
          </p:cNvSpPr>
          <p:nvPr>
            <p:ph type="body" sz="half" idx="16"/>
          </p:nvPr>
        </p:nvSpPr>
        <p:spPr>
          <a:xfrm>
            <a:off x="4669946" y="1231300"/>
            <a:ext cx="3303351" cy="2847845"/>
          </a:xfrm>
        </p:spPr>
        <p:txBody>
          <a:bodyPr/>
          <a:lstStyle/>
          <a:p>
            <a:endParaRPr lang="en-US" dirty="0"/>
          </a:p>
        </p:txBody>
      </p:sp>
      <p:sp>
        <p:nvSpPr>
          <p:cNvPr id="7" name="Text Placeholder 6"/>
          <p:cNvSpPr>
            <a:spLocks noGrp="1"/>
          </p:cNvSpPr>
          <p:nvPr>
            <p:ph type="body" sz="quarter" idx="13"/>
          </p:nvPr>
        </p:nvSpPr>
        <p:spPr>
          <a:xfrm>
            <a:off x="4608486" y="164369"/>
            <a:ext cx="3304928" cy="576262"/>
          </a:xfrm>
        </p:spPr>
        <p:txBody>
          <a:bodyPr/>
          <a:lstStyle/>
          <a:p>
            <a:r>
              <a:rPr lang="ar-DZ" b="1" dirty="0" smtClean="0">
                <a:solidFill>
                  <a:srgbClr val="FF0000"/>
                </a:solidFill>
              </a:rPr>
              <a:t>باب الجيم</a:t>
            </a:r>
            <a:endParaRPr lang="en-US" b="1" dirty="0">
              <a:solidFill>
                <a:srgbClr val="FF0000"/>
              </a:solidFill>
            </a:endParaRPr>
          </a:p>
        </p:txBody>
      </p:sp>
      <p:sp>
        <p:nvSpPr>
          <p:cNvPr id="8" name="Text Placeholder 7"/>
          <p:cNvSpPr>
            <a:spLocks noGrp="1"/>
          </p:cNvSpPr>
          <p:nvPr>
            <p:ph type="body" sz="half" idx="17"/>
          </p:nvPr>
        </p:nvSpPr>
        <p:spPr>
          <a:xfrm>
            <a:off x="7973297" y="1231301"/>
            <a:ext cx="3304928" cy="2847845"/>
          </a:xfrm>
        </p:spPr>
        <p:txBody>
          <a:bodyPr/>
          <a:lstStyle/>
          <a:p>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699" y="1231299"/>
            <a:ext cx="6462793" cy="391477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691" y="1193201"/>
            <a:ext cx="4976199" cy="3952874"/>
          </a:xfrm>
          <a:prstGeom prst="rect">
            <a:avLst/>
          </a:prstGeom>
        </p:spPr>
      </p:pic>
    </p:spTree>
    <p:extLst>
      <p:ext uri="{BB962C8B-B14F-4D97-AF65-F5344CB8AC3E}">
        <p14:creationId xmlns:p14="http://schemas.microsoft.com/office/powerpoint/2010/main" val="3974521119"/>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Content Placeholder 11"/>
          <p:cNvSpPr>
            <a:spLocks noGrp="1"/>
          </p:cNvSpPr>
          <p:nvPr>
            <p:ph sz="quarter" idx="13"/>
          </p:nvPr>
        </p:nvSpPr>
        <p:spPr>
          <a:xfrm>
            <a:off x="913774" y="1514476"/>
            <a:ext cx="10363826" cy="5157788"/>
          </a:xfrm>
        </p:spPr>
        <p:txBody>
          <a:bodyPr>
            <a:normAutofit fontScale="40000" lnSpcReduction="20000"/>
          </a:bodyPr>
          <a:lstStyle/>
          <a:p>
            <a:pPr algn="r" rtl="1"/>
            <a:r>
              <a:rPr lang="ar-DZ" sz="5600" b="1" dirty="0"/>
              <a:t> بـــاب </a:t>
            </a:r>
            <a:r>
              <a:rPr lang="ar-DZ" sz="5600" b="1" dirty="0">
                <a:solidFill>
                  <a:srgbClr val="FF0000"/>
                </a:solidFill>
              </a:rPr>
              <a:t>الهمـــزة</a:t>
            </a:r>
            <a:r>
              <a:rPr lang="ar-DZ" sz="5600" b="1" dirty="0"/>
              <a:t>:</a:t>
            </a:r>
          </a:p>
          <a:p>
            <a:pPr algn="ctr"/>
            <a:r>
              <a:rPr lang="ar-DZ" sz="4800" b="1" dirty="0"/>
              <a:t>"الآسِيَّة": بقية الدار، </a:t>
            </a:r>
            <a:r>
              <a:rPr lang="ar-DZ" sz="4800" b="1" dirty="0" smtClean="0"/>
              <a:t>المتاع</a:t>
            </a:r>
            <a:r>
              <a:rPr lang="ar-DZ" sz="4800" b="1" dirty="0"/>
              <a:t>، خُرثى الدار وآثارها، قطعة القصعة والرماد والبَعَر. رماد الدار، الأثْفِيّ.</a:t>
            </a:r>
          </a:p>
          <a:p>
            <a:endParaRPr lang="ar-DZ" dirty="0"/>
          </a:p>
          <a:p>
            <a:pPr algn="ctr"/>
            <a:r>
              <a:rPr lang="ar-DZ" sz="4800" b="1" dirty="0"/>
              <a:t>"الأثَرُ": بقية الشيء، الجمع، آثار، أُثور، مابقى من رسم الشيء، مايبقى بعد البرء من أثر الجرح.</a:t>
            </a:r>
          </a:p>
          <a:p>
            <a:endParaRPr lang="ar-DZ" dirty="0"/>
          </a:p>
          <a:p>
            <a:pPr algn="ctr"/>
            <a:r>
              <a:rPr lang="ar-DZ" sz="4800" b="1" dirty="0"/>
              <a:t>"الأُسُّ": باقي الرَّماد، الأَثَر من كل شيء.</a:t>
            </a:r>
          </a:p>
          <a:p>
            <a:pPr algn="r" rtl="1"/>
            <a:r>
              <a:rPr lang="ar-DZ" sz="4800" b="1" dirty="0" smtClean="0"/>
              <a:t>                               بـــاب </a:t>
            </a:r>
            <a:r>
              <a:rPr lang="ar-DZ" sz="5600" b="1" u="sng" dirty="0" smtClean="0">
                <a:solidFill>
                  <a:srgbClr val="FF0000"/>
                </a:solidFill>
              </a:rPr>
              <a:t>البـــاء :</a:t>
            </a:r>
            <a:endParaRPr lang="ar-DZ" sz="4800" b="1" dirty="0" smtClean="0"/>
          </a:p>
          <a:p>
            <a:pPr algn="ctr"/>
            <a:r>
              <a:rPr lang="ar-DZ" sz="4800" b="1" dirty="0" smtClean="0"/>
              <a:t>"</a:t>
            </a:r>
            <a:r>
              <a:rPr lang="ar-DZ" sz="4800" b="1" dirty="0"/>
              <a:t>البزيم": مايبقى من المرق في أسف القِدْرِ من غير لحم، الوزيم، البزم، فضلة الزاد </a:t>
            </a:r>
          </a:p>
          <a:p>
            <a:endParaRPr lang="ar-DZ" dirty="0"/>
          </a:p>
          <a:p>
            <a:pPr algn="ctr"/>
            <a:r>
              <a:rPr lang="ar-DZ" sz="4800" b="1" dirty="0"/>
              <a:t>"البصباص": مايبقى من الكلأ، الماء القليل. </a:t>
            </a:r>
          </a:p>
          <a:p>
            <a:endParaRPr lang="ar-DZ" dirty="0"/>
          </a:p>
          <a:p>
            <a:pPr algn="ctr"/>
            <a:r>
              <a:rPr lang="ar-DZ" sz="4800" b="1" dirty="0"/>
              <a:t>"البُلَّة": بَقِيَّة الكلأ، بقية، العيب، الصحيح، بقِيَّة البلل، الإساءة والعيب</a:t>
            </a:r>
            <a:r>
              <a:rPr lang="ar-DZ" sz="4800" b="1" dirty="0" smtClean="0"/>
              <a:t>.</a:t>
            </a:r>
            <a:r>
              <a:rPr lang="ar-DZ" sz="5600" b="1" dirty="0"/>
              <a:t> </a:t>
            </a:r>
            <a:r>
              <a:rPr lang="ar-DZ" sz="5600" b="1" dirty="0" smtClean="0"/>
              <a:t>خُرْثِيُّ </a:t>
            </a:r>
            <a:endParaRPr lang="ar-DZ" sz="4800" b="1" dirty="0"/>
          </a:p>
        </p:txBody>
      </p:sp>
      <p:sp>
        <p:nvSpPr>
          <p:cNvPr id="14" name="Curved Down Ribbon 13"/>
          <p:cNvSpPr/>
          <p:nvPr/>
        </p:nvSpPr>
        <p:spPr>
          <a:xfrm>
            <a:off x="1138332" y="128513"/>
            <a:ext cx="10474548" cy="1518006"/>
          </a:xfrm>
          <a:prstGeom prst="ellipseRibbon">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Rectangle 14"/>
          <p:cNvSpPr/>
          <p:nvPr/>
        </p:nvSpPr>
        <p:spPr>
          <a:xfrm>
            <a:off x="2731624" y="425851"/>
            <a:ext cx="6728125" cy="923330"/>
          </a:xfrm>
          <a:prstGeom prst="rect">
            <a:avLst/>
          </a:prstGeom>
          <a:noFill/>
        </p:spPr>
        <p:txBody>
          <a:bodyPr wrap="none" lIns="91440" tIns="45720" rIns="91440" bIns="45720">
            <a:spAutoFit/>
          </a:bodyPr>
          <a:lstStyle/>
          <a:p>
            <a:pPr algn="ctr"/>
            <a:r>
              <a:rPr lang="ar-DZ"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ذيل أسماء بقية الأشياء</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72299799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70924" y="624017"/>
            <a:ext cx="10363826" cy="6033958"/>
          </a:xfrm>
        </p:spPr>
        <p:txBody>
          <a:bodyPr>
            <a:normAutofit fontScale="92500" lnSpcReduction="10000"/>
          </a:bodyPr>
          <a:lstStyle/>
          <a:p>
            <a:pPr algn="r" rtl="1"/>
            <a:r>
              <a:rPr lang="ar-DZ" sz="2900" b="1" u="sng" dirty="0">
                <a:solidFill>
                  <a:srgbClr val="FF0000"/>
                </a:solidFill>
              </a:rPr>
              <a:t> بـــاب الثـــاء:</a:t>
            </a:r>
          </a:p>
          <a:p>
            <a:pPr algn="ctr"/>
            <a:r>
              <a:rPr lang="ar-DZ" sz="2500" b="1" dirty="0"/>
              <a:t>"الثَّأوة": بقية القليل من الكثير </a:t>
            </a:r>
          </a:p>
          <a:p>
            <a:endParaRPr lang="ar-DZ" dirty="0"/>
          </a:p>
          <a:p>
            <a:pPr algn="ctr"/>
            <a:r>
              <a:rPr lang="ar-DZ" sz="2500" b="1" dirty="0"/>
              <a:t>"الثَّبلُ": البقية في أسف الإناء و غيره، الثُبلة.</a:t>
            </a:r>
          </a:p>
          <a:p>
            <a:endParaRPr lang="ar-DZ" dirty="0"/>
          </a:p>
          <a:p>
            <a:pPr algn="ctr"/>
            <a:r>
              <a:rPr lang="ar-DZ" sz="2500" b="1" dirty="0"/>
              <a:t>"الثُرْمُلة": البقية في الإناء من التمر وغيره، برّ، شعير، تمر، البقِية في الإناء مُطلقا</a:t>
            </a:r>
            <a:r>
              <a:rPr lang="ar-DZ" sz="2500" b="1" dirty="0" smtClean="0"/>
              <a:t>.</a:t>
            </a:r>
          </a:p>
          <a:p>
            <a:endParaRPr lang="ar-DZ" dirty="0" smtClean="0"/>
          </a:p>
          <a:p>
            <a:pPr marL="0" indent="0" algn="r" rtl="1">
              <a:buNone/>
            </a:pPr>
            <a:r>
              <a:rPr lang="ar-DZ" sz="2900" b="1" u="sng" dirty="0" smtClean="0">
                <a:solidFill>
                  <a:srgbClr val="FF0000"/>
                </a:solidFill>
              </a:rPr>
              <a:t>    بـــاب الجــيم:</a:t>
            </a:r>
          </a:p>
          <a:p>
            <a:pPr algn="ctr"/>
            <a:r>
              <a:rPr lang="ar-DZ" sz="2300" b="1" dirty="0" smtClean="0"/>
              <a:t>"</a:t>
            </a:r>
            <a:r>
              <a:rPr lang="ar-DZ" sz="2300" b="1" dirty="0"/>
              <a:t>الجَحُفة": بَقِيَّة الماء في جواب الحوضِ، مابقي في البئر من مائها بعد الاجْتِحافِ.</a:t>
            </a:r>
          </a:p>
          <a:p>
            <a:endParaRPr lang="ar-DZ" dirty="0"/>
          </a:p>
          <a:p>
            <a:pPr algn="ctr"/>
            <a:r>
              <a:rPr lang="ar-DZ" sz="2500" b="1" dirty="0"/>
              <a:t>" الجَلْس": البقية من العسل، العسل أو الشديد منه.</a:t>
            </a:r>
            <a:endParaRPr lang="en-US" sz="2500" b="1" dirty="0"/>
          </a:p>
        </p:txBody>
      </p:sp>
    </p:spTree>
    <p:extLst>
      <p:ext uri="{BB962C8B-B14F-4D97-AF65-F5344CB8AC3E}">
        <p14:creationId xmlns:p14="http://schemas.microsoft.com/office/powerpoint/2010/main" val="17529905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500063"/>
            <a:ext cx="10363826" cy="6057899"/>
          </a:xfrm>
        </p:spPr>
        <p:txBody>
          <a:bodyPr>
            <a:normAutofit fontScale="47500" lnSpcReduction="20000"/>
          </a:bodyPr>
          <a:lstStyle/>
          <a:p>
            <a:pPr algn="r" rtl="1"/>
            <a:r>
              <a:rPr lang="ar-DZ" sz="4900" b="1" u="sng" dirty="0">
                <a:solidFill>
                  <a:srgbClr val="FF0000"/>
                </a:solidFill>
              </a:rPr>
              <a:t> بـــاب الحـــاء:</a:t>
            </a:r>
          </a:p>
          <a:p>
            <a:pPr algn="ctr"/>
            <a:r>
              <a:rPr lang="ar-DZ" sz="4200" b="1" dirty="0"/>
              <a:t>"الحُتْفُلُ": بقية المرق، حتات اللحم في أسف القِدرِ، أَسفل القِدر من بقية الثَّريد، مابقيَ في أسفلِ القارورة من عَكَرِ الزيت والدُّهن.</a:t>
            </a:r>
          </a:p>
          <a:p>
            <a:endParaRPr lang="ar-DZ" dirty="0"/>
          </a:p>
          <a:p>
            <a:pPr algn="ctr"/>
            <a:r>
              <a:rPr lang="ar-DZ" sz="4200" b="1" dirty="0"/>
              <a:t>"الحُفالة": بَقِيَّة الأُقماع والقُشور في التمر و الحَبّ، بقية التفاريق، رذالة، رِدئ التمر ونفايته، حفالتهم و حثالتهم، الرذل في كل شيء .</a:t>
            </a:r>
          </a:p>
          <a:p>
            <a:endParaRPr lang="ar-DZ" dirty="0"/>
          </a:p>
          <a:p>
            <a:endParaRPr lang="ar-DZ" dirty="0"/>
          </a:p>
          <a:p>
            <a:endParaRPr lang="ar-DZ" dirty="0"/>
          </a:p>
          <a:p>
            <a:pPr algn="r"/>
            <a:r>
              <a:rPr lang="ar-DZ" sz="4200" b="1" u="sng" dirty="0" smtClean="0">
                <a:solidFill>
                  <a:srgbClr val="FF0000"/>
                </a:solidFill>
              </a:rPr>
              <a:t> </a:t>
            </a:r>
            <a:r>
              <a:rPr lang="ar-DZ" sz="4200" b="1" u="sng" dirty="0">
                <a:solidFill>
                  <a:srgbClr val="FF0000"/>
                </a:solidFill>
              </a:rPr>
              <a:t>بـــاب الخاء:</a:t>
            </a:r>
          </a:p>
          <a:p>
            <a:pPr algn="ctr"/>
            <a:r>
              <a:rPr lang="ar-DZ" sz="4000" b="1" dirty="0"/>
              <a:t>" الخُنشوش": البقية من المال، امرأة مخَنَّشة:( فيها بقية من شباب)، بقية، قطعة من الإبل.</a:t>
            </a:r>
          </a:p>
          <a:p>
            <a:pPr marL="0" indent="0" algn="r">
              <a:buNone/>
            </a:pPr>
            <a:r>
              <a:rPr lang="ar-DZ" sz="4500" b="1" u="sng" dirty="0" smtClean="0">
                <a:solidFill>
                  <a:srgbClr val="FF0000"/>
                </a:solidFill>
              </a:rPr>
              <a:t>  </a:t>
            </a:r>
            <a:r>
              <a:rPr lang="ar-DZ" sz="4500" b="1" u="sng" dirty="0">
                <a:solidFill>
                  <a:srgbClr val="FF0000"/>
                </a:solidFill>
              </a:rPr>
              <a:t>بـــاب </a:t>
            </a:r>
            <a:r>
              <a:rPr lang="ar-DZ" sz="4500" b="1" u="sng" dirty="0" smtClean="0">
                <a:solidFill>
                  <a:srgbClr val="FF0000"/>
                </a:solidFill>
              </a:rPr>
              <a:t>الدال </a:t>
            </a:r>
          </a:p>
          <a:p>
            <a:pPr algn="r"/>
            <a:endParaRPr lang="ar-DZ" sz="4500" b="1" u="sng" dirty="0">
              <a:solidFill>
                <a:srgbClr val="FF0000"/>
              </a:solidFill>
            </a:endParaRPr>
          </a:p>
          <a:p>
            <a:pPr algn="ctr"/>
            <a:r>
              <a:rPr lang="ar-DZ" sz="4000" b="1" dirty="0"/>
              <a:t>"دَلَسٌ": بقية النَّبْت والبَقل، الأدلاس، الرِّبَب، ضرب من النبت، أدلاس الأرض: (بقايا عشبها).</a:t>
            </a:r>
            <a:endParaRPr lang="en-US" sz="4000" b="1" dirty="0"/>
          </a:p>
        </p:txBody>
      </p:sp>
    </p:spTree>
    <p:extLst>
      <p:ext uri="{BB962C8B-B14F-4D97-AF65-F5344CB8AC3E}">
        <p14:creationId xmlns:p14="http://schemas.microsoft.com/office/powerpoint/2010/main" val="1454543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128588"/>
            <a:ext cx="10363826" cy="6572250"/>
          </a:xfrm>
        </p:spPr>
        <p:txBody>
          <a:bodyPr>
            <a:normAutofit fontScale="77500" lnSpcReduction="20000"/>
          </a:bodyPr>
          <a:lstStyle/>
          <a:p>
            <a:pPr algn="r" rtl="1"/>
            <a:r>
              <a:rPr lang="ar-DZ" sz="2400" b="1" u="sng" dirty="0">
                <a:solidFill>
                  <a:srgbClr val="FF0000"/>
                </a:solidFill>
              </a:rPr>
              <a:t> بـــاب الطــاء:</a:t>
            </a:r>
          </a:p>
          <a:p>
            <a:pPr algn="ctr"/>
            <a:r>
              <a:rPr lang="ar-DZ" sz="2300" b="1" dirty="0"/>
              <a:t>الطَّْنء: بقية الروح، حُشاشة نفسه، حية لاتُطنىء(لاتهمز)، الرَّوضة :( هي بقية الماء في الحوض)</a:t>
            </a:r>
          </a:p>
          <a:p>
            <a:endParaRPr lang="ar-DZ" dirty="0"/>
          </a:p>
          <a:p>
            <a:endParaRPr lang="ar-DZ" dirty="0"/>
          </a:p>
          <a:p>
            <a:pPr algn="r" rtl="1"/>
            <a:r>
              <a:rPr lang="ar-DZ" sz="2400" b="1" u="sng" dirty="0" smtClean="0">
                <a:solidFill>
                  <a:srgbClr val="FF0000"/>
                </a:solidFill>
              </a:rPr>
              <a:t>بـــاب </a:t>
            </a:r>
            <a:r>
              <a:rPr lang="ar-DZ" sz="2400" b="1" u="sng" dirty="0">
                <a:solidFill>
                  <a:srgbClr val="FF0000"/>
                </a:solidFill>
              </a:rPr>
              <a:t>العين:</a:t>
            </a:r>
          </a:p>
          <a:p>
            <a:pPr algn="ctr"/>
            <a:r>
              <a:rPr lang="ar-DZ" sz="2300" b="1" dirty="0"/>
              <a:t>العَبَقة، بقية من أموالهم، ما في النِّحْي،  أي شيء من السمْن.</a:t>
            </a:r>
          </a:p>
          <a:p>
            <a:pPr algn="ctr"/>
            <a:r>
              <a:rPr lang="ar-DZ" sz="2300" b="1" dirty="0"/>
              <a:t>العِرزال: البقية من اللحم، بقايا المتاع.</a:t>
            </a:r>
          </a:p>
          <a:p>
            <a:endParaRPr lang="ar-DZ" dirty="0"/>
          </a:p>
          <a:p>
            <a:endParaRPr lang="ar-DZ" dirty="0"/>
          </a:p>
          <a:p>
            <a:pPr marL="0" indent="0" algn="r" rtl="1">
              <a:buNone/>
            </a:pPr>
            <a:r>
              <a:rPr lang="ar-DZ" sz="2400" b="1" u="sng" dirty="0" smtClean="0">
                <a:solidFill>
                  <a:srgbClr val="FF0000"/>
                </a:solidFill>
              </a:rPr>
              <a:t>  .بـــاب </a:t>
            </a:r>
            <a:r>
              <a:rPr lang="ar-DZ" sz="2400" b="1" u="sng" dirty="0">
                <a:solidFill>
                  <a:srgbClr val="FF0000"/>
                </a:solidFill>
              </a:rPr>
              <a:t>الفـــاء:</a:t>
            </a:r>
          </a:p>
          <a:p>
            <a:pPr algn="ctr"/>
            <a:r>
              <a:rPr lang="ar-DZ" sz="2300" b="1" dirty="0"/>
              <a:t>الفَضْلة: البقية من الشيء، الفَضل والفُضالة، بقية الماء، بقية الشراب.</a:t>
            </a:r>
          </a:p>
          <a:p>
            <a:endParaRPr lang="ar-DZ" dirty="0"/>
          </a:p>
          <a:p>
            <a:pPr marL="0" indent="0" algn="r" rtl="1">
              <a:buNone/>
            </a:pPr>
            <a:r>
              <a:rPr lang="ar-DZ" sz="2600" b="1" u="sng" dirty="0"/>
              <a:t>.</a:t>
            </a:r>
            <a:r>
              <a:rPr lang="ar-DZ" sz="2600" b="1" u="sng" dirty="0" smtClean="0">
                <a:solidFill>
                  <a:srgbClr val="FF0000"/>
                </a:solidFill>
              </a:rPr>
              <a:t>   </a:t>
            </a:r>
            <a:r>
              <a:rPr lang="ar-DZ" sz="2600" b="1" u="sng" dirty="0">
                <a:solidFill>
                  <a:srgbClr val="FF0000"/>
                </a:solidFill>
              </a:rPr>
              <a:t>بـــاب القـــاف:</a:t>
            </a:r>
          </a:p>
          <a:p>
            <a:pPr algn="ctr"/>
            <a:r>
              <a:rPr lang="ar-DZ" sz="2600" b="1" dirty="0"/>
              <a:t>"القَزَعُ": بقايا الشعر المنتف، قزع السحاب، المتفرق منه، القُزَّعة و القُزعة: (خُصل من الشعر تترك على رأس الصبي)، رجل مُقزَّع و متقزع:( اي رقيق شعر الرأس متفرقة)، كبش أقزع، ناقة قزعاء، ( إذا سقط بعض صوفها و بقى بعض).</a:t>
            </a:r>
            <a:endParaRPr lang="en-US" sz="2600" b="1" dirty="0"/>
          </a:p>
        </p:txBody>
      </p:sp>
    </p:spTree>
    <p:extLst>
      <p:ext uri="{BB962C8B-B14F-4D97-AF65-F5344CB8AC3E}">
        <p14:creationId xmlns:p14="http://schemas.microsoft.com/office/powerpoint/2010/main" val="22076277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Mark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sz="quarter" idx="13"/>
          </p:nvPr>
        </p:nvPicPr>
        <p:blipFill>
          <a:blip r:embed="rId4"/>
          <a:stretch>
            <a:fillRect/>
          </a:stretch>
        </p:blipFill>
        <p:spPr>
          <a:xfrm>
            <a:off x="-156753" y="2214695"/>
            <a:ext cx="12348754" cy="4643305"/>
          </a:xfrm>
          <a:prstGeom prst="rect">
            <a:avLst/>
          </a:prstGeom>
          <a:blipFill>
            <a:blip r:embed="rId5"/>
            <a:tile tx="0" ty="0" sx="100000" sy="100000" flip="none" algn="tl"/>
          </a:blipFill>
        </p:spPr>
      </p:pic>
      <p:sp>
        <p:nvSpPr>
          <p:cNvPr id="4" name="Down Ribbon 3"/>
          <p:cNvSpPr/>
          <p:nvPr/>
        </p:nvSpPr>
        <p:spPr>
          <a:xfrm>
            <a:off x="2428876" y="300039"/>
            <a:ext cx="8386762" cy="1914656"/>
          </a:xfrm>
          <a:prstGeom prst="ribbon">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340611" y="954940"/>
            <a:ext cx="2539478" cy="923330"/>
          </a:xfrm>
          <a:prstGeom prst="rect">
            <a:avLst/>
          </a:prstGeom>
          <a:noFill/>
        </p:spPr>
        <p:txBody>
          <a:bodyPr wrap="none" lIns="91440" tIns="45720" rIns="91440" bIns="45720">
            <a:spAutoFit/>
          </a:bodyPr>
          <a:lstStyle/>
          <a:p>
            <a:pPr algn="ctr"/>
            <a:r>
              <a:rPr lang="ar-DZ" sz="5400" b="1" cap="none" spc="0" dirty="0" smtClean="0">
                <a:ln w="12700">
                  <a:solidFill>
                    <a:schemeClr val="accent3">
                      <a:lumMod val="50000"/>
                    </a:schemeClr>
                  </a:solidFill>
                  <a:prstDash val="solid"/>
                </a:ln>
                <a:solidFill>
                  <a:schemeClr val="tx1">
                    <a:lumMod val="75000"/>
                    <a:lumOff val="25000"/>
                  </a:schemeClr>
                </a:solidFill>
                <a:effectLst>
                  <a:innerShdw blurRad="177800">
                    <a:schemeClr val="accent3">
                      <a:lumMod val="50000"/>
                    </a:schemeClr>
                  </a:innerShdw>
                  <a:reflection blurRad="6350" stA="55000" endA="300" endPos="45500" dir="5400000" sy="-100000" algn="bl" rotWithShape="0"/>
                </a:effectLst>
              </a:rPr>
              <a:t>الخاتمة</a:t>
            </a:r>
            <a:endParaRPr lang="en-US" sz="5400" b="1" cap="none" spc="0" dirty="0">
              <a:ln w="12700">
                <a:solidFill>
                  <a:schemeClr val="accent3">
                    <a:lumMod val="50000"/>
                  </a:schemeClr>
                </a:solidFill>
                <a:prstDash val="solid"/>
              </a:ln>
              <a:solidFill>
                <a:schemeClr val="tx1">
                  <a:lumMod val="75000"/>
                  <a:lumOff val="25000"/>
                </a:schemeClr>
              </a:solidFill>
              <a:effectLst>
                <a:innerShdw blurRad="177800">
                  <a:schemeClr val="accent3">
                    <a:lumMod val="50000"/>
                  </a:schemeClr>
                </a:innerShdw>
                <a:reflection blurRad="6350" stA="55000" endA="300" endPos="45500" dir="5400000" sy="-100000" algn="bl" rotWithShape="0"/>
              </a:effectLst>
            </a:endParaRPr>
          </a:p>
        </p:txBody>
      </p:sp>
      <p:sp>
        <p:nvSpPr>
          <p:cNvPr id="6" name="TextBox 5"/>
          <p:cNvSpPr txBox="1"/>
          <p:nvPr/>
        </p:nvSpPr>
        <p:spPr>
          <a:xfrm>
            <a:off x="1745661" y="2458855"/>
            <a:ext cx="8543925" cy="4154984"/>
          </a:xfrm>
          <a:prstGeom prst="rect">
            <a:avLst/>
          </a:prstGeom>
          <a:noFill/>
        </p:spPr>
        <p:txBody>
          <a:bodyPr wrap="square" rtlCol="0">
            <a:spAutoFit/>
          </a:bodyPr>
          <a:lstStyle/>
          <a:p>
            <a:pPr marL="285750" indent="-285750" algn="r" rtl="1">
              <a:buFont typeface="Wingdings" panose="05000000000000000000" pitchFamily="2" charset="2"/>
              <a:buChar char="Ø"/>
            </a:pPr>
            <a:r>
              <a:rPr lang="ar-DZ" sz="2400" dirty="0" smtClean="0"/>
              <a:t>وكخاتمة لموضوعنا، اتضح لنا بأن الرسائل اللغوية اتخذت نواة لتأليف المعاجم .</a:t>
            </a:r>
          </a:p>
          <a:p>
            <a:pPr marL="285750" indent="-285750" algn="r" rtl="1">
              <a:buFont typeface="Wingdings" panose="05000000000000000000" pitchFamily="2" charset="2"/>
              <a:buChar char="Ø"/>
            </a:pPr>
            <a:r>
              <a:rPr lang="ar-DZ" sz="2400" dirty="0" smtClean="0"/>
              <a:t>ومنه معجم =بقايا الأشياء ،وهو معجم صغير الحجم الا أنه كبير الفائدة نظرا لما تضمنه من جمع لأسماء مايتبقى من الأشياء ,أي القليل المتبقي من الأشياء المادية (كالماء ،والعسل ،واللبن .....الخ) والمتبقي أيضا من الأشياء غير المادية (كالحب ،والقوة ،والنفس....الخ).</a:t>
            </a:r>
          </a:p>
          <a:p>
            <a:pPr marL="285750" indent="-285750" algn="r" rtl="1">
              <a:buFont typeface="Wingdings" panose="05000000000000000000" pitchFamily="2" charset="2"/>
              <a:buChar char="Ø"/>
            </a:pPr>
            <a:r>
              <a:rPr lang="ar-DZ" sz="2400" dirty="0" smtClean="0"/>
              <a:t>و أبي الهلال العسكري يضم في هذا المعجم الثروة اللفظية من مفردات لما فيها من الغريب، كما أن من فوائدها الجمة تعريف القارئ العربي بتراثه اللغوي ،لأن هذه الألفاظ هي ألفاظ أصيلة في البيئة اللغوية العربية .</a:t>
            </a:r>
            <a:endParaRPr lang="en-US" sz="2400" dirty="0"/>
          </a:p>
        </p:txBody>
      </p:sp>
    </p:spTree>
    <p:extLst>
      <p:ext uri="{BB962C8B-B14F-4D97-AF65-F5344CB8AC3E}">
        <p14:creationId xmlns:p14="http://schemas.microsoft.com/office/powerpoint/2010/main" val="1238046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E8BA4C-4F06-92AF-1AD6-27A1AE41EF29}"/>
              </a:ext>
            </a:extLst>
          </p:cNvPr>
          <p:cNvSpPr>
            <a:spLocks noGrp="1"/>
          </p:cNvSpPr>
          <p:nvPr>
            <p:ph type="title"/>
          </p:nvPr>
        </p:nvSpPr>
        <p:spPr/>
        <p:txBody>
          <a:bodyPr/>
          <a:lstStyle/>
          <a:p>
            <a:endParaRPr lang="fr-FR" dirty="0"/>
          </a:p>
        </p:txBody>
      </p:sp>
      <p:pic>
        <p:nvPicPr>
          <p:cNvPr id="4" name="Content Placeholder 3"/>
          <p:cNvPicPr>
            <a:picLocks noGrp="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73492"/>
            <a:ext cx="12192000" cy="6857999"/>
          </a:xfrm>
          <a:prstGeom prst="rect">
            <a:avLst/>
          </a:prstGeom>
          <a:ln w="228600" cap="sq" cmpd="thickThin">
            <a:solidFill>
              <a:schemeClr val="tx1"/>
            </a:solidFill>
            <a:prstDash val="solid"/>
            <a:miter lim="800000"/>
          </a:ln>
          <a:effectLst>
            <a:innerShdw blurRad="76200">
              <a:srgbClr val="000000"/>
            </a:innerShdw>
          </a:effectLst>
        </p:spPr>
      </p:pic>
      <p:sp>
        <p:nvSpPr>
          <p:cNvPr id="5" name="Rectangle 4"/>
          <p:cNvSpPr/>
          <p:nvPr/>
        </p:nvSpPr>
        <p:spPr>
          <a:xfrm>
            <a:off x="1371600" y="781913"/>
            <a:ext cx="7785463" cy="1328249"/>
          </a:xfrm>
          <a:prstGeom prst="rect">
            <a:avLst/>
          </a:prstGeom>
          <a:noFill/>
        </p:spPr>
        <p:txBody>
          <a:bodyPr wrap="square" lIns="91440" tIns="45720" rIns="91440" bIns="45720">
            <a:spAutoFit/>
          </a:bodyPr>
          <a:lstStyle/>
          <a:p>
            <a:pPr algn="ctr">
              <a:lnSpc>
                <a:spcPct val="150000"/>
              </a:lnSpc>
            </a:pPr>
            <a:r>
              <a:rPr lang="ar-DZ" sz="6000" b="1"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المقدمة</a:t>
            </a:r>
            <a:endParaRPr lang="en-US" sz="6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endParaRPr>
          </a:p>
        </p:txBody>
      </p:sp>
      <p:sp>
        <p:nvSpPr>
          <p:cNvPr id="7" name="TextBox 6"/>
          <p:cNvSpPr txBox="1"/>
          <p:nvPr/>
        </p:nvSpPr>
        <p:spPr>
          <a:xfrm>
            <a:off x="1018902" y="1905444"/>
            <a:ext cx="9692641" cy="5078313"/>
          </a:xfrm>
          <a:prstGeom prst="rect">
            <a:avLst/>
          </a:prstGeom>
          <a:noFill/>
        </p:spPr>
        <p:txBody>
          <a:bodyPr wrap="square" rtlCol="0">
            <a:spAutoFit/>
          </a:bodyPr>
          <a:lstStyle/>
          <a:p>
            <a:pPr marL="285750" indent="-285750" algn="r" rtl="1">
              <a:lnSpc>
                <a:spcPct val="150000"/>
              </a:lnSpc>
              <a:buFont typeface="Wingdings" panose="05000000000000000000" pitchFamily="2" charset="2"/>
              <a:buChar char="ü"/>
            </a:pPr>
            <a:r>
              <a:rPr lang="ar-DZ" sz="2400" dirty="0" smtClean="0"/>
              <a:t>يعنى علم المعاجم في كل لغة بالكشف عن الدلالة المعجمية للكلمة ،لذلك يعتبر علماء المعاجم أن دراسة المعنى المعجمي هو الهدف الأول لهذا العلم ونحن سنتكلم عن المعاجم العربية ،فحديثنا عن المعاجم العربية ستقودنا حتما الى التطرق الى مايسمى بالحقول الدلالية وفي خضمها سنتناول العلاقات الدلالية من :مشترك لفظي ،وترادف ،وتضاد.</a:t>
            </a:r>
          </a:p>
          <a:p>
            <a:pPr marL="285750" indent="-285750" algn="r" rtl="1">
              <a:lnSpc>
                <a:spcPct val="150000"/>
              </a:lnSpc>
              <a:buFont typeface="Wingdings" panose="05000000000000000000" pitchFamily="2" charset="2"/>
              <a:buChar char="ü"/>
            </a:pPr>
            <a:r>
              <a:rPr lang="ar-DZ" sz="2400" dirty="0" smtClean="0"/>
              <a:t>فنظرية الحقول الدلالية نبهت علماء اللغة الى وضع المعاجم مرتبة حسب المعاني والمفاهيم الدلالية حيث أن بدايةجمع اللغة كانت في صورة رسائل كل منها ترصد مفردات حقل معين ،ومن هذه الرسائل اللغوية: كتاب الابل ،كتاب الخيل ...</a:t>
            </a:r>
          </a:p>
          <a:p>
            <a:pPr marL="285750" indent="-285750" algn="r" rtl="1">
              <a:lnSpc>
                <a:spcPct val="150000"/>
              </a:lnSpc>
              <a:buFont typeface="Wingdings" panose="05000000000000000000" pitchFamily="2" charset="2"/>
              <a:buChar char="ü"/>
            </a:pPr>
            <a:r>
              <a:rPr lang="ar-DZ" sz="2400" dirty="0" smtClean="0"/>
              <a:t>ومن بين هذه الرسائل اخترنا معجم :في بقية الأشياء مع ذيل أسماء بقية الأشياء </a:t>
            </a:r>
            <a:r>
              <a:rPr lang="ar-DZ" sz="2400" b="1" dirty="0" smtClean="0">
                <a:solidFill>
                  <a:schemeClr val="tx1">
                    <a:lumMod val="95000"/>
                    <a:lumOff val="5000"/>
                  </a:schemeClr>
                </a:solidFill>
              </a:rPr>
              <a:t>لأبي</a:t>
            </a:r>
            <a:r>
              <a:rPr lang="ar-DZ" sz="2400" dirty="0" smtClean="0"/>
              <a:t> </a:t>
            </a:r>
            <a:r>
              <a:rPr lang="ar-DZ" sz="2400" b="1" dirty="0" smtClean="0">
                <a:solidFill>
                  <a:schemeClr val="tx1">
                    <a:lumMod val="95000"/>
                    <a:lumOff val="5000"/>
                  </a:schemeClr>
                </a:solidFill>
              </a:rPr>
              <a:t>الهلال</a:t>
            </a:r>
            <a:r>
              <a:rPr lang="ar-DZ" sz="2400" dirty="0" smtClean="0"/>
              <a:t> </a:t>
            </a:r>
            <a:r>
              <a:rPr lang="ar-DZ" sz="2400" b="1" dirty="0" smtClean="0">
                <a:solidFill>
                  <a:schemeClr val="tx1">
                    <a:lumMod val="95000"/>
                    <a:lumOff val="5000"/>
                  </a:schemeClr>
                </a:solidFill>
              </a:rPr>
              <a:t>العسكري</a:t>
            </a:r>
            <a:endParaRPr lang="en-US" sz="2400" b="1" dirty="0">
              <a:solidFill>
                <a:schemeClr val="tx1">
                  <a:lumMod val="95000"/>
                  <a:lumOff val="5000"/>
                </a:schemeClr>
              </a:solidFill>
            </a:endParaRPr>
          </a:p>
        </p:txBody>
      </p:sp>
    </p:spTree>
    <p:extLst>
      <p:ext uri="{BB962C8B-B14F-4D97-AF65-F5344CB8AC3E}">
        <p14:creationId xmlns:p14="http://schemas.microsoft.com/office/powerpoint/2010/main" val="29960210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horzBrick">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DZ" sz="2800" dirty="0" smtClean="0"/>
              <a:t>قبل التطرق للحديث عن هذا المعجم لمافيه من ألفاظ ومفردات خاصة ببقايا الأشياء ،وجب علينا الوقوف عند أنواع المعاجم بصفة عامةومعجم </a:t>
            </a:r>
            <a:br>
              <a:rPr lang="ar-DZ" sz="2800" dirty="0" smtClean="0"/>
            </a:br>
            <a:r>
              <a:rPr lang="ar-DZ" sz="2800" dirty="0" smtClean="0"/>
              <a:t> أبي الهلال العسكري بصفة خاصة حتى يتسنى لنا رسم خارطة معرفية و مرجعية لفهم مضمون هذا المعجم.</a:t>
            </a:r>
            <a:endParaRPr lang="en-US" sz="2800" dirty="0"/>
          </a:p>
        </p:txBody>
      </p:sp>
      <p:sp>
        <p:nvSpPr>
          <p:cNvPr id="3" name="Content Placeholder 2"/>
          <p:cNvSpPr>
            <a:spLocks noGrp="1"/>
          </p:cNvSpPr>
          <p:nvPr>
            <p:ph sz="quarter" idx="13"/>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90901" y="-2914016"/>
            <a:ext cx="13973176" cy="8214679"/>
          </a:xfrm>
          <a:prstGeom prst="rect">
            <a:avLst/>
          </a:prstGeom>
        </p:spPr>
      </p:pic>
      <p:sp>
        <p:nvSpPr>
          <p:cNvPr id="5" name="Oval 4"/>
          <p:cNvSpPr/>
          <p:nvPr/>
        </p:nvSpPr>
        <p:spPr>
          <a:xfrm>
            <a:off x="4345468" y="2393222"/>
            <a:ext cx="3500438" cy="94297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400" b="1" dirty="0" smtClean="0"/>
              <a:t>المعاجم العربية</a:t>
            </a:r>
            <a:endParaRPr lang="en-US" sz="2400" b="1" dirty="0"/>
          </a:p>
        </p:txBody>
      </p:sp>
      <p:cxnSp>
        <p:nvCxnSpPr>
          <p:cNvPr id="7" name="Straight Connector 6"/>
          <p:cNvCxnSpPr>
            <a:stCxn id="5" idx="5"/>
          </p:cNvCxnSpPr>
          <p:nvPr/>
        </p:nvCxnSpPr>
        <p:spPr>
          <a:xfrm flipV="1">
            <a:off x="7333279" y="3186113"/>
            <a:ext cx="2082184" cy="11989"/>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a:stCxn id="5" idx="3"/>
          </p:cNvCxnSpPr>
          <p:nvPr/>
        </p:nvCxnSpPr>
        <p:spPr>
          <a:xfrm flipH="1" flipV="1">
            <a:off x="3057525" y="3190932"/>
            <a:ext cx="1800570" cy="71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415463" y="3193342"/>
            <a:ext cx="0" cy="3845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057525" y="3186113"/>
            <a:ext cx="0" cy="391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Cloud 16"/>
          <p:cNvSpPr/>
          <p:nvPr/>
        </p:nvSpPr>
        <p:spPr>
          <a:xfrm>
            <a:off x="9150988" y="3462437"/>
            <a:ext cx="2019300" cy="936970"/>
          </a:xfrm>
          <a:prstGeom prst="clou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b="1" dirty="0" smtClean="0">
                <a:solidFill>
                  <a:schemeClr val="tx1">
                    <a:lumMod val="95000"/>
                    <a:lumOff val="5000"/>
                  </a:schemeClr>
                </a:solidFill>
              </a:rPr>
              <a:t>معاجم الألفاظ</a:t>
            </a:r>
            <a:endParaRPr lang="en-US" sz="2400" b="1" dirty="0">
              <a:solidFill>
                <a:schemeClr val="tx1">
                  <a:lumMod val="95000"/>
                  <a:lumOff val="5000"/>
                </a:schemeClr>
              </a:solidFill>
            </a:endParaRPr>
          </a:p>
        </p:txBody>
      </p:sp>
      <p:sp>
        <p:nvSpPr>
          <p:cNvPr id="18" name="Cloud 17"/>
          <p:cNvSpPr/>
          <p:nvPr/>
        </p:nvSpPr>
        <p:spPr>
          <a:xfrm>
            <a:off x="1500188" y="3577880"/>
            <a:ext cx="1914525" cy="928687"/>
          </a:xfrm>
          <a:prstGeom prst="cloud">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solidFill>
                  <a:schemeClr val="tx1">
                    <a:lumMod val="95000"/>
                    <a:lumOff val="5000"/>
                  </a:schemeClr>
                </a:solidFill>
              </a:rPr>
              <a:t>معاجم المعاني</a:t>
            </a:r>
            <a:endParaRPr lang="en-US" sz="2000" b="1" dirty="0">
              <a:solidFill>
                <a:schemeClr val="tx1">
                  <a:lumMod val="95000"/>
                  <a:lumOff val="5000"/>
                </a:schemeClr>
              </a:solidFill>
            </a:endParaRPr>
          </a:p>
        </p:txBody>
      </p:sp>
      <p:sp>
        <p:nvSpPr>
          <p:cNvPr id="19" name="Right Brace 18"/>
          <p:cNvSpPr/>
          <p:nvPr/>
        </p:nvSpPr>
        <p:spPr>
          <a:xfrm>
            <a:off x="10051383" y="4459810"/>
            <a:ext cx="840425" cy="1101281"/>
          </a:xfrm>
          <a:prstGeom prst="righ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285750" indent="-285750" algn="ctr">
              <a:buFont typeface="Wingdings" panose="05000000000000000000" pitchFamily="2" charset="2"/>
              <a:buChar char="Ø"/>
            </a:pPr>
            <a:endParaRPr lang="en-US" dirty="0"/>
          </a:p>
        </p:txBody>
      </p:sp>
      <p:sp>
        <p:nvSpPr>
          <p:cNvPr id="20" name="TextBox 19"/>
          <p:cNvSpPr txBox="1"/>
          <p:nvPr/>
        </p:nvSpPr>
        <p:spPr>
          <a:xfrm>
            <a:off x="8381359" y="4422282"/>
            <a:ext cx="157193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r" rtl="1">
              <a:buFont typeface="Wingdings" panose="05000000000000000000" pitchFamily="2" charset="2"/>
              <a:buChar char="Ø"/>
            </a:pPr>
            <a:r>
              <a:rPr lang="ar-DZ" b="1" dirty="0" smtClean="0"/>
              <a:t>الترتيب الصوتي </a:t>
            </a:r>
          </a:p>
          <a:p>
            <a:pPr marL="285750" indent="-285750" algn="r" rtl="1">
              <a:buFont typeface="Wingdings" panose="05000000000000000000" pitchFamily="2" charset="2"/>
              <a:buChar char="Ø"/>
            </a:pPr>
            <a:r>
              <a:rPr lang="ar-DZ" b="1" dirty="0" smtClean="0"/>
              <a:t>الألفبائي</a:t>
            </a:r>
          </a:p>
          <a:p>
            <a:pPr marL="285750" indent="-285750" algn="r" rtl="1">
              <a:buFont typeface="Wingdings" panose="05000000000000000000" pitchFamily="2" charset="2"/>
              <a:buChar char="Ø"/>
            </a:pPr>
            <a:r>
              <a:rPr lang="ar-DZ" b="1" dirty="0" smtClean="0"/>
              <a:t>الأبنية</a:t>
            </a:r>
            <a:endParaRPr lang="en-US" b="1" dirty="0"/>
          </a:p>
        </p:txBody>
      </p:sp>
      <p:sp>
        <p:nvSpPr>
          <p:cNvPr id="21" name="Left Brace 20"/>
          <p:cNvSpPr/>
          <p:nvPr/>
        </p:nvSpPr>
        <p:spPr>
          <a:xfrm>
            <a:off x="8586788" y="4506567"/>
            <a:ext cx="200025" cy="50388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5900738" y="4422282"/>
            <a:ext cx="2480621" cy="646331"/>
          </a:xfrm>
          <a:prstGeom prst="rect">
            <a:avLst/>
          </a:prstGeom>
          <a:noFill/>
        </p:spPr>
        <p:txBody>
          <a:bodyPr wrap="square" rtlCol="0">
            <a:spAutoFit/>
          </a:bodyPr>
          <a:lstStyle/>
          <a:p>
            <a:r>
              <a:rPr lang="ar-DZ" dirty="0" smtClean="0"/>
              <a:t>كما هو عند الخليل والأزهري</a:t>
            </a:r>
            <a:endParaRPr lang="en-US" dirty="0"/>
          </a:p>
        </p:txBody>
      </p:sp>
      <p:cxnSp>
        <p:nvCxnSpPr>
          <p:cNvPr id="24" name="Straight Arrow Connector 23"/>
          <p:cNvCxnSpPr/>
          <p:nvPr/>
        </p:nvCxnSpPr>
        <p:spPr>
          <a:xfrm flipH="1">
            <a:off x="8343900" y="5068613"/>
            <a:ext cx="37459" cy="6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Left Arrow 24"/>
          <p:cNvSpPr/>
          <p:nvPr/>
        </p:nvSpPr>
        <p:spPr>
          <a:xfrm>
            <a:off x="7845906" y="5091488"/>
            <a:ext cx="535453" cy="23205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uble Bracket 25"/>
          <p:cNvSpPr/>
          <p:nvPr/>
        </p:nvSpPr>
        <p:spPr>
          <a:xfrm>
            <a:off x="5071430" y="5035262"/>
            <a:ext cx="2671762" cy="426375"/>
          </a:xfrm>
          <a:prstGeom prst="bracketPair">
            <a:avLst/>
          </a:prstGeom>
          <a:solidFill>
            <a:schemeClr val="accent3">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ar-DZ" dirty="0" smtClean="0"/>
              <a:t>بحسب الأوائل والأواخر</a:t>
            </a:r>
            <a:endParaRPr lang="en-US" dirty="0"/>
          </a:p>
        </p:txBody>
      </p:sp>
      <p:sp>
        <p:nvSpPr>
          <p:cNvPr id="27" name="Down Arrow 26"/>
          <p:cNvSpPr/>
          <p:nvPr/>
        </p:nvSpPr>
        <p:spPr>
          <a:xfrm>
            <a:off x="1943100" y="4506567"/>
            <a:ext cx="514350" cy="503883"/>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Terminator 27"/>
          <p:cNvSpPr/>
          <p:nvPr/>
        </p:nvSpPr>
        <p:spPr>
          <a:xfrm>
            <a:off x="1101410" y="5055553"/>
            <a:ext cx="1683379" cy="847439"/>
          </a:xfrm>
          <a:prstGeom prst="flowChartTerminato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smtClean="0">
                <a:solidFill>
                  <a:schemeClr val="tx1">
                    <a:lumMod val="95000"/>
                    <a:lumOff val="5000"/>
                  </a:schemeClr>
                </a:solidFill>
              </a:rPr>
              <a:t>الغريب المصنف </a:t>
            </a:r>
          </a:p>
          <a:p>
            <a:pPr algn="ctr"/>
            <a:r>
              <a:rPr lang="ar-DZ" sz="2000" dirty="0" smtClean="0">
                <a:solidFill>
                  <a:schemeClr val="tx1">
                    <a:lumMod val="95000"/>
                    <a:lumOff val="5000"/>
                  </a:schemeClr>
                </a:solidFill>
              </a:rPr>
              <a:t>لأبي عبيدة</a:t>
            </a:r>
            <a:endParaRPr lang="en-US" sz="2000" dirty="0">
              <a:solidFill>
                <a:schemeClr val="tx1">
                  <a:lumMod val="95000"/>
                  <a:lumOff val="5000"/>
                </a:schemeClr>
              </a:solidFill>
            </a:endParaRPr>
          </a:p>
        </p:txBody>
      </p:sp>
    </p:spTree>
    <p:extLst>
      <p:ext uri="{BB962C8B-B14F-4D97-AF65-F5344CB8AC3E}">
        <p14:creationId xmlns:p14="http://schemas.microsoft.com/office/powerpoint/2010/main" val="3894186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P spid="18" grpId="0" animBg="1"/>
      <p:bldP spid="20" grpId="0" animBg="1"/>
      <p:bldP spid="22" grpId="0"/>
      <p:bldP spid="26" grpId="0" animBg="1"/>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992778"/>
            <a:ext cx="10363826" cy="4585062"/>
          </a:xfrm>
        </p:spPr>
        <p:style>
          <a:lnRef idx="1">
            <a:schemeClr val="accent4"/>
          </a:lnRef>
          <a:fillRef idx="2">
            <a:schemeClr val="accent4"/>
          </a:fillRef>
          <a:effectRef idx="1">
            <a:schemeClr val="accent4"/>
          </a:effectRef>
          <a:fontRef idx="minor">
            <a:schemeClr val="dk1"/>
          </a:fontRef>
        </p:style>
        <p:txBody>
          <a:bodyPr>
            <a:noAutofit/>
          </a:bodyPr>
          <a:lstStyle/>
          <a:p>
            <a:pPr marL="571500" indent="-571500" rtl="1">
              <a:lnSpc>
                <a:spcPct val="150000"/>
              </a:lnSpc>
              <a:buFont typeface="Wingdings" panose="05000000000000000000" pitchFamily="2" charset="2"/>
              <a:buChar char="q"/>
            </a:pPr>
            <a:r>
              <a:rPr lang="ar-DZ" sz="2000" dirty="0" smtClean="0"/>
              <a:t>ومن هذا التمهيد نطرح </a:t>
            </a:r>
            <a:r>
              <a:rPr lang="ar-DZ" sz="2000" b="1" dirty="0" smtClean="0">
                <a:solidFill>
                  <a:srgbClr val="FF0000"/>
                </a:solidFill>
              </a:rPr>
              <a:t>الاشكالية</a:t>
            </a:r>
            <a:r>
              <a:rPr lang="ar-DZ" sz="2000" dirty="0" smtClean="0"/>
              <a:t> التالية:بماأن المعجم هو الحاضنة المعرفية للمفردات والمرآة العاكسة لبيئة كل لغوي ،فماهي طريقة أبي الهلال العسكري في جمع هذه المادة اللغوية؟وكيف نظمها وبوبها ورتبهاانطلاقا من بيئته؟</a:t>
            </a:r>
            <a:br>
              <a:rPr lang="ar-DZ" sz="2000" dirty="0" smtClean="0"/>
            </a:br>
            <a:r>
              <a:rPr lang="ar-DZ" sz="2000" dirty="0" smtClean="0"/>
              <a:t>وتندرج تحت الاشكالية مجموعة من </a:t>
            </a:r>
            <a:r>
              <a:rPr lang="ar-DZ" sz="2400" b="1" dirty="0" smtClean="0">
                <a:solidFill>
                  <a:srgbClr val="FF0000"/>
                </a:solidFill>
              </a:rPr>
              <a:t>التساؤلات</a:t>
            </a:r>
            <a:r>
              <a:rPr lang="ar-DZ" sz="2000" dirty="0" smtClean="0"/>
              <a:t> من بيتها:</a:t>
            </a:r>
            <a:br>
              <a:rPr lang="ar-DZ" sz="2000" dirty="0" smtClean="0"/>
            </a:br>
            <a:r>
              <a:rPr lang="ar-DZ" sz="2000" dirty="0" smtClean="0"/>
              <a:t>ماهو المنحى الذي اتبعه ابي الهلال العسكري في جمع المفردات ومن ثمت بناء معجمه؟هذا السؤال يفرز لنا سؤال آخر الموسوم ب :هل الترتيب الذي وضعه ابي الهلال العسكري مبنيا على تأثره لما قبله أم أنه أخذ لنفسه مجرى وخطة جديدة؟</a:t>
            </a:r>
            <a:br>
              <a:rPr lang="ar-DZ" sz="2000" dirty="0" smtClean="0"/>
            </a:br>
            <a:r>
              <a:rPr lang="ar-DZ" sz="2000" dirty="0" smtClean="0"/>
              <a:t>الى أي مدى يمكن تجسيد جهودهم من مؤلفات التي تعد بمثابة تراثنا اللغوي العربي الأصيل في بحوثنا اليوم؟</a:t>
            </a:r>
            <a:endParaRPr lang="en-US" sz="2000" dirty="0"/>
          </a:p>
        </p:txBody>
      </p:sp>
      <p:sp>
        <p:nvSpPr>
          <p:cNvPr id="3" name="Content Placeholder 2"/>
          <p:cNvSpPr>
            <a:spLocks noGrp="1"/>
          </p:cNvSpPr>
          <p:nvPr>
            <p:ph sz="quarter" idx="13"/>
          </p:nvPr>
        </p:nvSpPr>
        <p:spPr>
          <a:xfrm>
            <a:off x="914400" y="2941858"/>
            <a:ext cx="10363826" cy="3424107"/>
          </a:xfrm>
        </p:spPr>
        <p:txBody>
          <a:bodyPr/>
          <a:lstStyle/>
          <a:p>
            <a:endParaRPr lang="en-US" dirty="0"/>
          </a:p>
        </p:txBody>
      </p:sp>
    </p:spTree>
    <p:extLst>
      <p:ext uri="{BB962C8B-B14F-4D97-AF65-F5344CB8AC3E}">
        <p14:creationId xmlns:p14="http://schemas.microsoft.com/office/powerpoint/2010/main" val="13525527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Down Ribbon 3"/>
          <p:cNvSpPr/>
          <p:nvPr/>
        </p:nvSpPr>
        <p:spPr>
          <a:xfrm>
            <a:off x="913774" y="618517"/>
            <a:ext cx="10872788" cy="1391019"/>
          </a:xfrm>
          <a:prstGeom prst="ribbon">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5" name="TextBox 4"/>
          <p:cNvSpPr txBox="1"/>
          <p:nvPr/>
        </p:nvSpPr>
        <p:spPr>
          <a:xfrm>
            <a:off x="4671386" y="1023906"/>
            <a:ext cx="3357563" cy="707886"/>
          </a:xfrm>
          <a:prstGeom prst="rect">
            <a:avLst/>
          </a:prstGeom>
          <a:noFill/>
        </p:spPr>
        <p:txBody>
          <a:bodyPr wrap="square" rtlCol="0">
            <a:spAutoFit/>
          </a:bodyPr>
          <a:lstStyle/>
          <a:p>
            <a:pPr algn="ctr"/>
            <a:r>
              <a:rPr lang="ar-DZ" sz="2000" b="1" dirty="0" smtClean="0"/>
              <a:t>التعريف بصاحب المعجم</a:t>
            </a:r>
          </a:p>
          <a:p>
            <a:pPr algn="ctr"/>
            <a:r>
              <a:rPr lang="ar-DZ" sz="2000" b="1" dirty="0" smtClean="0"/>
              <a:t>والتعريف بالمعجم</a:t>
            </a:r>
            <a:endParaRPr lang="en-US" sz="2000" b="1" dirty="0"/>
          </a:p>
        </p:txBody>
      </p:sp>
      <p:pic>
        <p:nvPicPr>
          <p:cNvPr id="11" name="Content Placeholder 10"/>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8011" y="2381251"/>
            <a:ext cx="2337658" cy="3424237"/>
          </a:xfrm>
          <a:prstGeom prst="rect">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9697" y="2381251"/>
            <a:ext cx="2986753" cy="3300412"/>
          </a:xfrm>
          <a:prstGeom prst="rect">
            <a:avLst/>
          </a:prstGeom>
          <a:ln>
            <a:noFill/>
          </a:ln>
          <a:effectLst>
            <a:softEdge rad="112500"/>
          </a:effec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5815" y="2414925"/>
            <a:ext cx="3218174" cy="3266738"/>
          </a:xfrm>
          <a:prstGeom prst="rect">
            <a:avLst/>
          </a:prstGeom>
          <a:ln>
            <a:noFill/>
          </a:ln>
          <a:effectLst>
            <a:softEdge rad="112500"/>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43989" y="2414925"/>
            <a:ext cx="3148011" cy="3266738"/>
          </a:xfrm>
          <a:prstGeom prst="rect">
            <a:avLst/>
          </a:prstGeom>
          <a:ln>
            <a:noFill/>
          </a:ln>
          <a:effectLst>
            <a:softEdge rad="112500"/>
          </a:effectLst>
        </p:spPr>
      </p:pic>
    </p:spTree>
    <p:extLst>
      <p:ext uri="{BB962C8B-B14F-4D97-AF65-F5344CB8AC3E}">
        <p14:creationId xmlns:p14="http://schemas.microsoft.com/office/powerpoint/2010/main" val="398752782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a:stretch>
            <a:fillRect/>
          </a:stretch>
        </p:blipFill>
        <p:spPr>
          <a:xfrm>
            <a:off x="0" y="0"/>
            <a:ext cx="12916353" cy="6858000"/>
          </a:xfrm>
          <a:prstGeom prst="rect">
            <a:avLst/>
          </a:prstGeom>
          <a:blipFill>
            <a:blip r:embed="rId2"/>
            <a:tile tx="0" ty="0" sx="100000" sy="100000" flip="none" algn="tl"/>
          </a:blipFill>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822960" y="-3018519"/>
            <a:ext cx="10338625" cy="7054942"/>
          </a:xfrm>
          <a:prstGeom prst="rect">
            <a:avLst/>
          </a:prstGeom>
        </p:spPr>
      </p:pic>
      <p:sp>
        <p:nvSpPr>
          <p:cNvPr id="9" name="Rectangle 8"/>
          <p:cNvSpPr/>
          <p:nvPr/>
        </p:nvSpPr>
        <p:spPr>
          <a:xfrm>
            <a:off x="2278842" y="-407400"/>
            <a:ext cx="7322358" cy="1661993"/>
          </a:xfrm>
          <a:prstGeom prst="rect">
            <a:avLst/>
          </a:prstGeom>
          <a:noFill/>
        </p:spPr>
        <p:txBody>
          <a:bodyPr wrap="square" lIns="91440" tIns="45720" rIns="91440" bIns="45720">
            <a:spAutoFit/>
          </a:bodyPr>
          <a:lstStyle/>
          <a:p>
            <a:pPr algn="ctr"/>
            <a:r>
              <a:rPr lang="ar-DZ" sz="5400" b="0" cap="none" spc="0" dirty="0" smtClean="0">
                <a:ln w="0"/>
                <a:effectLst>
                  <a:outerShdw blurRad="38100" dist="25400" dir="5400000" algn="ctr" rotWithShape="0">
                    <a:srgbClr val="6E747A">
                      <a:alpha val="43000"/>
                    </a:srgbClr>
                  </a:outerShdw>
                </a:effectLst>
              </a:rPr>
              <a:t>تعريف </a:t>
            </a:r>
            <a:r>
              <a:rPr lang="ar-DZ" sz="4800" b="0" cap="none" spc="0" dirty="0" smtClean="0">
                <a:ln w="0"/>
                <a:effectLst>
                  <a:outerShdw blurRad="38100" dist="25400" dir="5400000" algn="ctr" rotWithShape="0">
                    <a:srgbClr val="6E747A">
                      <a:alpha val="43000"/>
                    </a:srgbClr>
                  </a:outerShdw>
                </a:effectLst>
              </a:rPr>
              <a:t>أبي</a:t>
            </a:r>
            <a:r>
              <a:rPr lang="ar-DZ" sz="5400" b="0" cap="none" spc="0" dirty="0" smtClean="0">
                <a:ln w="0"/>
                <a:effectLst>
                  <a:outerShdw blurRad="38100" dist="25400" dir="5400000" algn="ctr" rotWithShape="0">
                    <a:srgbClr val="6E747A">
                      <a:alpha val="43000"/>
                    </a:srgbClr>
                  </a:outerShdw>
                </a:effectLst>
              </a:rPr>
              <a:t> الهلال </a:t>
            </a:r>
            <a:r>
              <a:rPr lang="ar-DZ" sz="4800" b="0" cap="none" spc="0" dirty="0" smtClean="0">
                <a:ln w="0"/>
                <a:effectLst>
                  <a:outerShdw blurRad="38100" dist="25400" dir="5400000" algn="ctr" rotWithShape="0">
                    <a:srgbClr val="6E747A">
                      <a:alpha val="43000"/>
                    </a:srgbClr>
                  </a:outerShdw>
                </a:effectLst>
              </a:rPr>
              <a:t>العسكري</a:t>
            </a:r>
            <a:endParaRPr lang="en-US" sz="4800" b="0" cap="none" spc="0" dirty="0">
              <a:ln w="0"/>
              <a:effectLst>
                <a:outerShdw blurRad="38100" dist="25400" dir="5400000" algn="ctr" rotWithShape="0">
                  <a:srgbClr val="6E747A">
                    <a:alpha val="43000"/>
                  </a:srgbClr>
                </a:outerShdw>
              </a:effectLst>
            </a:endParaRPr>
          </a:p>
        </p:txBody>
      </p:sp>
      <p:sp>
        <p:nvSpPr>
          <p:cNvPr id="10" name="TextBox 9"/>
          <p:cNvSpPr txBox="1"/>
          <p:nvPr/>
        </p:nvSpPr>
        <p:spPr>
          <a:xfrm>
            <a:off x="2651760" y="1818747"/>
            <a:ext cx="7145383" cy="3046988"/>
          </a:xfrm>
          <a:prstGeom prst="rect">
            <a:avLst/>
          </a:prstGeom>
          <a:noFill/>
        </p:spPr>
        <p:txBody>
          <a:bodyPr wrap="square" rtlCol="0">
            <a:spAutoFit/>
          </a:bodyPr>
          <a:lstStyle/>
          <a:p>
            <a:pPr algn="ctr" rtl="1"/>
            <a:r>
              <a:rPr lang="ar-DZ" sz="2400" dirty="0" smtClean="0"/>
              <a:t>يعد الشاعر أبي الهلال العسكري الحسن بن عبد الله بن سهل بن سعيد بن يحيى بن صهران العسكري أحد أئمة البلاغة ،وعلوم اللغة العربية في مرحلة القرن الرابع للهجرة و عرف عنه بأنه ناقد، و اديب،وشاعر من أعلام اللغة ويذكر أن مولد أبي الهلال العسكري لم يحدد تماما ،أما عن وفاته فقد توفي في عام3590ه،يجدر بالذكر أن أبي الهلال العسكري ولد في مدينة عسكر مكرم وهي مدينة تقع بين البصرة وفارس وهو من كور الأهواز</a:t>
            </a:r>
          </a:p>
        </p:txBody>
      </p:sp>
    </p:spTree>
    <p:extLst>
      <p:ext uri="{BB962C8B-B14F-4D97-AF65-F5344CB8AC3E}">
        <p14:creationId xmlns:p14="http://schemas.microsoft.com/office/powerpoint/2010/main" val="23824171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0" y="100012"/>
            <a:ext cx="12044364" cy="6850697"/>
          </a:xfrm>
          <a:prstGeom prst="rect">
            <a:avLst/>
          </a:prstGeom>
          <a:blipFill>
            <a:blip r:embed="rId2"/>
            <a:tile tx="0" ty="0" sx="100000" sy="100000" flip="none" algn="tl"/>
          </a:blipFill>
        </p:spPr>
      </p:pic>
      <p:sp>
        <p:nvSpPr>
          <p:cNvPr id="6" name="TextBox 5"/>
          <p:cNvSpPr txBox="1"/>
          <p:nvPr/>
        </p:nvSpPr>
        <p:spPr>
          <a:xfrm>
            <a:off x="3028951" y="1817200"/>
            <a:ext cx="5743574" cy="3416320"/>
          </a:xfrm>
          <a:prstGeom prst="rect">
            <a:avLst/>
          </a:prstGeom>
          <a:noFill/>
        </p:spPr>
        <p:txBody>
          <a:bodyPr wrap="square" rtlCol="0">
            <a:spAutoFit/>
          </a:bodyPr>
          <a:lstStyle/>
          <a:p>
            <a:pPr algn="r" rtl="1"/>
            <a:r>
              <a:rPr lang="ar-DZ" sz="2000" dirty="0" smtClean="0"/>
              <a:t>وقد نشأ الشاعر في بيئة ثقافية ،محبة للعلم واللغة وقد نال علومه من خاله ،وعم أبيه ،وعمل في تجارة الثياب الى جانب سعيه للحصول على العلم وكان يذهب الى السوق لبيع وشراء وكان اهتمامه للعلم رغم فقره،واعترف علماء اللغة بنباغته وبلاغته</a:t>
            </a:r>
          </a:p>
          <a:p>
            <a:pPr algn="r" rtl="1"/>
            <a:r>
              <a:rPr lang="ar-DZ" b="1" u="sng" dirty="0" smtClean="0">
                <a:solidFill>
                  <a:schemeClr val="tx2"/>
                </a:solidFill>
              </a:rPr>
              <a:t>ومن أشهر مؤلفاته:</a:t>
            </a:r>
          </a:p>
          <a:p>
            <a:pPr algn="r" rtl="1"/>
            <a:r>
              <a:rPr lang="ar-DZ" sz="2000" dirty="0" smtClean="0"/>
              <a:t>كتاب الصناعتين،كتاب ديوان المعاني،كتاب جمهرة الأمثال</a:t>
            </a:r>
          </a:p>
          <a:p>
            <a:pPr algn="r" rtl="1"/>
            <a:r>
              <a:rPr lang="ar-DZ" b="1" u="sng" dirty="0" smtClean="0">
                <a:solidFill>
                  <a:schemeClr val="tx2"/>
                </a:solidFill>
              </a:rPr>
              <a:t>ومن مؤلفاته في اللغة:</a:t>
            </a:r>
          </a:p>
          <a:p>
            <a:pPr algn="r" rtl="1"/>
            <a:r>
              <a:rPr lang="ar-DZ" sz="2000" dirty="0" smtClean="0"/>
              <a:t>الفروق اللغوية</a:t>
            </a:r>
          </a:p>
          <a:p>
            <a:pPr algn="r" rtl="1"/>
            <a:r>
              <a:rPr lang="ar-DZ" sz="2000" dirty="0" smtClean="0"/>
              <a:t>وكتاب أسماء بقايا الأشياء الذي هو بين أيدينا</a:t>
            </a:r>
            <a:endParaRPr lang="en-US" sz="2000" dirty="0"/>
          </a:p>
        </p:txBody>
      </p:sp>
    </p:spTree>
    <p:extLst>
      <p:ext uri="{BB962C8B-B14F-4D97-AF65-F5344CB8AC3E}">
        <p14:creationId xmlns:p14="http://schemas.microsoft.com/office/powerpoint/2010/main" val="923387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p:txBody>
          <a:bodyPr>
            <a:normAutofit fontScale="92500" lnSpcReduction="20000"/>
          </a:bodyPr>
          <a:lstStyle/>
          <a:p>
            <a:pPr algn="r" rtl="1">
              <a:lnSpc>
                <a:spcPct val="160000"/>
              </a:lnSpc>
              <a:buFont typeface="Wingdings" panose="05000000000000000000" pitchFamily="2" charset="2"/>
              <a:buChar char="v"/>
            </a:pPr>
            <a:r>
              <a:rPr lang="ar-DZ" b="1" u="sng" dirty="0" smtClean="0"/>
              <a:t>يعرض</a:t>
            </a:r>
            <a:r>
              <a:rPr lang="ar-DZ" dirty="0" smtClean="0"/>
              <a:t> هذا الكتاب في واجهته كل من اسم الكاتب أبي الهلال العسكري بن عبد الله بن سهل ت بعد390ه،والعنوان بشقيه :الأول كتب بخط غليظ &lt;</a:t>
            </a:r>
            <a:r>
              <a:rPr lang="ar-DZ" b="1" dirty="0" smtClean="0">
                <a:solidFill>
                  <a:srgbClr val="FF0000"/>
                </a:solidFill>
              </a:rPr>
              <a:t>بقية</a:t>
            </a:r>
            <a:r>
              <a:rPr lang="ar-DZ" dirty="0" smtClean="0"/>
              <a:t> </a:t>
            </a:r>
            <a:r>
              <a:rPr lang="ar-DZ" b="1" dirty="0" smtClean="0">
                <a:solidFill>
                  <a:srgbClr val="FF0000"/>
                </a:solidFill>
              </a:rPr>
              <a:t>الأشياء&gt; </a:t>
            </a:r>
            <a:r>
              <a:rPr lang="ar-DZ" dirty="0" smtClean="0"/>
              <a:t>تحته مباشرة تكملة العنوان بخط رقيق &lt;</a:t>
            </a:r>
            <a:r>
              <a:rPr lang="ar-DZ" b="1" dirty="0" smtClean="0">
                <a:solidFill>
                  <a:srgbClr val="FF0000"/>
                </a:solidFill>
              </a:rPr>
              <a:t>مع</a:t>
            </a:r>
            <a:r>
              <a:rPr lang="ar-DZ" dirty="0" smtClean="0"/>
              <a:t> </a:t>
            </a:r>
            <a:r>
              <a:rPr lang="ar-DZ" b="1" dirty="0" smtClean="0">
                <a:solidFill>
                  <a:srgbClr val="FF0000"/>
                </a:solidFill>
              </a:rPr>
              <a:t>ذيل</a:t>
            </a:r>
            <a:r>
              <a:rPr lang="ar-DZ" dirty="0" smtClean="0"/>
              <a:t> </a:t>
            </a:r>
            <a:r>
              <a:rPr lang="ar-DZ" b="1" dirty="0" smtClean="0">
                <a:solidFill>
                  <a:srgbClr val="FF0000"/>
                </a:solidFill>
              </a:rPr>
              <a:t>أسماء</a:t>
            </a:r>
            <a:r>
              <a:rPr lang="ar-DZ" dirty="0" smtClean="0"/>
              <a:t> </a:t>
            </a:r>
            <a:r>
              <a:rPr lang="ar-DZ" b="1" dirty="0" smtClean="0">
                <a:solidFill>
                  <a:srgbClr val="FF0000"/>
                </a:solidFill>
              </a:rPr>
              <a:t>بقية</a:t>
            </a:r>
            <a:r>
              <a:rPr lang="ar-DZ" dirty="0" smtClean="0"/>
              <a:t> </a:t>
            </a:r>
            <a:r>
              <a:rPr lang="ar-DZ" b="1" dirty="0" smtClean="0">
                <a:solidFill>
                  <a:srgbClr val="FF0000"/>
                </a:solidFill>
              </a:rPr>
              <a:t>الأشياء</a:t>
            </a:r>
            <a:r>
              <a:rPr lang="ar-DZ" dirty="0" smtClean="0"/>
              <a:t>&gt; وتم الاكتفاء بمجلد واحد فقط،نشر عام 1934م من قبل دار الفضيلة القاهرة وتم دراسته وتحقيقه من طرف أحمد عبد التواب عوض :وهو مدرس مساعد بجامعة عين الشمس وجاءت النسخ لهذا الكتاب احداهما بعنوان:المعجم في بقية الأشياء ،والثانية بعنوان :أسماء بقايا الشياء على نسق حروف المعجم</a:t>
            </a:r>
          </a:p>
          <a:p>
            <a:pPr algn="r" rtl="1">
              <a:buFont typeface="Wingdings" panose="05000000000000000000" pitchFamily="2" charset="2"/>
              <a:buChar char="v"/>
            </a:pPr>
            <a:r>
              <a:rPr lang="ar-DZ" b="1" u="sng" dirty="0" smtClean="0"/>
              <a:t>أكمله</a:t>
            </a:r>
            <a:r>
              <a:rPr lang="ar-DZ" dirty="0" smtClean="0"/>
              <a:t> </a:t>
            </a:r>
            <a:r>
              <a:rPr lang="ar-DZ" b="1" u="sng" dirty="0" smtClean="0"/>
              <a:t>وعلق</a:t>
            </a:r>
            <a:r>
              <a:rPr lang="ar-DZ" dirty="0" smtClean="0"/>
              <a:t> </a:t>
            </a:r>
            <a:r>
              <a:rPr lang="ar-DZ" b="1" u="sng" dirty="0" smtClean="0"/>
              <a:t>عليه</a:t>
            </a:r>
            <a:r>
              <a:rPr lang="ar-DZ" dirty="0" smtClean="0"/>
              <a:t> </a:t>
            </a:r>
            <a:r>
              <a:rPr lang="ar-DZ" b="1" u="sng" dirty="0" smtClean="0"/>
              <a:t>وضبطه</a:t>
            </a:r>
            <a:r>
              <a:rPr lang="ar-DZ" dirty="0" smtClean="0"/>
              <a:t>: ابراهيم الأنباري وعبد الحفيظ شلبي</a:t>
            </a:r>
          </a:p>
          <a:p>
            <a:pPr algn="r" rtl="1">
              <a:buFont typeface="Wingdings" panose="05000000000000000000" pitchFamily="2" charset="2"/>
              <a:buChar char="v"/>
            </a:pPr>
            <a:r>
              <a:rPr lang="ar-DZ" b="1" u="sng" dirty="0" smtClean="0"/>
              <a:t>تحقيق</a:t>
            </a:r>
            <a:r>
              <a:rPr lang="ar-DZ" dirty="0" smtClean="0"/>
              <a:t> :ماجد الذهبي</a:t>
            </a:r>
          </a:p>
          <a:p>
            <a:pPr marL="0" indent="0">
              <a:buNone/>
            </a:pPr>
            <a:endParaRPr lang="en-US" dirty="0"/>
          </a:p>
        </p:txBody>
      </p:sp>
      <p:sp>
        <p:nvSpPr>
          <p:cNvPr id="4" name="Curved Down Ribbon 3"/>
          <p:cNvSpPr/>
          <p:nvPr/>
        </p:nvSpPr>
        <p:spPr>
          <a:xfrm>
            <a:off x="913773" y="466119"/>
            <a:ext cx="10072089" cy="1724297"/>
          </a:xfrm>
          <a:prstGeom prst="ellipse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TextBox 4"/>
          <p:cNvSpPr txBox="1"/>
          <p:nvPr/>
        </p:nvSpPr>
        <p:spPr>
          <a:xfrm>
            <a:off x="4389120" y="1174942"/>
            <a:ext cx="2416628" cy="461665"/>
          </a:xfrm>
          <a:prstGeom prst="rect">
            <a:avLst/>
          </a:prstGeom>
          <a:noFill/>
        </p:spPr>
        <p:txBody>
          <a:bodyPr wrap="square" rtlCol="0">
            <a:spAutoFit/>
          </a:bodyPr>
          <a:lstStyle/>
          <a:p>
            <a:pPr algn="ctr"/>
            <a:r>
              <a:rPr lang="ar-DZ" sz="2400" b="1" dirty="0" smtClean="0"/>
              <a:t>دراسة المعجم</a:t>
            </a:r>
            <a:endParaRPr lang="en-US" sz="2400" b="1" dirty="0"/>
          </a:p>
        </p:txBody>
      </p:sp>
    </p:spTree>
    <p:extLst>
      <p:ext uri="{BB962C8B-B14F-4D97-AF65-F5344CB8AC3E}">
        <p14:creationId xmlns:p14="http://schemas.microsoft.com/office/powerpoint/2010/main" val="178683693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870911" y="866904"/>
            <a:ext cx="10363826" cy="3424107"/>
          </a:xfrm>
        </p:spPr>
        <p:txBody>
          <a:bodyPr>
            <a:normAutofit/>
          </a:bodyPr>
          <a:lstStyle/>
          <a:p>
            <a:pPr algn="r" rtl="1">
              <a:lnSpc>
                <a:spcPct val="150000"/>
              </a:lnSpc>
            </a:pPr>
            <a:r>
              <a:rPr lang="ar-DZ" sz="2800" dirty="0" smtClean="0"/>
              <a:t>احتوى هذا المعجم على 192 صفحة، يمكن أن نستثني حوالي 40صفحة متمثلة في شروحات وصور.</a:t>
            </a:r>
          </a:p>
          <a:p>
            <a:pPr algn="r" rtl="1">
              <a:lnSpc>
                <a:spcPct val="150000"/>
              </a:lnSpc>
            </a:pPr>
            <a:r>
              <a:rPr lang="ar-DZ" sz="2800" dirty="0" smtClean="0"/>
              <a:t>نجده في ترتيبه للأبواب هناك تباين بين الجزأين ففي الأول ضم26 باباو غير ترتيب الحروف بين الواو والهاء ،أما الجزء الثاني: فضم 25بابا لكنه ترك ترتيب الحرفين الواو والهاء كما هو معروف.</a:t>
            </a:r>
          </a:p>
          <a:p>
            <a:pPr algn="r" rtl="1">
              <a:lnSpc>
                <a:spcPct val="150000"/>
              </a:lnSpc>
            </a:pPr>
            <a:endParaRPr lang="en-US" sz="2800" dirty="0"/>
          </a:p>
        </p:txBody>
      </p:sp>
      <p:pic>
        <p:nvPicPr>
          <p:cNvPr id="4" name="Picture 3"/>
          <p:cNvPicPr/>
          <p:nvPr/>
        </p:nvPicPr>
        <p:blipFill rotWithShape="1">
          <a:blip r:embed="rId3" cstate="print">
            <a:extLst>
              <a:ext uri="{28A0092B-C50C-407E-A947-70E740481C1C}">
                <a14:useLocalDpi xmlns:a14="http://schemas.microsoft.com/office/drawing/2010/main" val="0"/>
              </a:ext>
            </a:extLst>
          </a:blip>
          <a:srcRect l="240809" t="-4167377" r="-2293200" b="-785674"/>
          <a:stretch/>
        </p:blipFill>
        <p:spPr>
          <a:xfrm>
            <a:off x="-1638301" y="414337"/>
            <a:ext cx="12873038" cy="8115301"/>
          </a:xfrm>
          <a:prstGeom prst="rect">
            <a:avLst/>
          </a:prstGeom>
          <a:noFill/>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911" y="4471987"/>
            <a:ext cx="2400300" cy="1506013"/>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2238" y="4743578"/>
            <a:ext cx="3786187" cy="112606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1022669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Organic</Template>
  <TotalTime>515</TotalTime>
  <Words>1298</Words>
  <Application>Microsoft Office PowerPoint</Application>
  <PresentationFormat>Widescreen</PresentationFormat>
  <Paragraphs>115</Paragraphs>
  <Slides>17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Algerian</vt:lpstr>
      <vt:lpstr>Arial</vt:lpstr>
      <vt:lpstr>Candara</vt:lpstr>
      <vt:lpstr>Tahoma</vt:lpstr>
      <vt:lpstr>Wingdings</vt:lpstr>
      <vt:lpstr>Droplet</vt:lpstr>
      <vt:lpstr>PowerPoint Presentation</vt:lpstr>
      <vt:lpstr>PowerPoint Presentation</vt:lpstr>
      <vt:lpstr>قبل التطرق للحديث عن هذا المعجم لمافيه من ألفاظ ومفردات خاصة ببقايا الأشياء ،وجب علينا الوقوف عند أنواع المعاجم بصفة عامةومعجم   أبي الهلال العسكري بصفة خاصة حتى يتسنى لنا رسم خارطة معرفية و مرجعية لفهم مضمون هذا المعجم.</vt:lpstr>
      <vt:lpstr>ومن هذا التمهيد نطرح الاشكالية التالية:بماأن المعجم هو الحاضنة المعرفية للمفردات والمرآة العاكسة لبيئة كل لغوي ،فماهي طريقة أبي الهلال العسكري في جمع هذه المادة اللغوية؟وكيف نظمها وبوبها ورتبهاانطلاقا من بيئته؟ وتندرج تحت الاشكالية مجموعة من التساؤلات من بيتها: ماهو المنحى الذي اتبعه ابي الهلال العسكري في جمع المفردات ومن ثمت بناء معجمه؟هذا السؤال يفرز لنا سؤال آخر الموسوم ب :هل الترتيب الذي وضعه ابي الهلال العسكري مبنيا على تأثره لما قبله أم أنه أخذ لنفسه مجرى وخطة جديدة؟ الى أي مدى يمكن تجسيد جهودهم من مؤلفات التي تعد بمثابة تراثنا اللغوي العربي الأصيل في بحوثنا اليوم؟</vt:lpstr>
      <vt:lpstr>PowerPoint Presentation</vt:lpstr>
      <vt:lpstr>PowerPoint Presentation</vt:lpstr>
      <vt:lpstr>PowerPoint Presentation</vt:lpstr>
      <vt:lpstr>PowerPoint Presentation</vt:lpstr>
      <vt:lpstr>PowerPoint Presentation</vt:lpstr>
      <vt:lpstr>حيث أننا نجد باب الهمزة يليه باب الباء ..... ،وفي كل باب يقدم أسماء بقية الأشياء التي تبدأبنفس الحرف....وهذا وفقا مايصطلح عليه :بالحقول الدلالية</vt:lpstr>
      <vt:lpstr>بعض الأمثلة من المعجم</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دراسة معجم لغوي</dc:title>
  <dc:creator>achouakzinebattia@gmail.com</dc:creator>
  <cp:lastModifiedBy>Admin</cp:lastModifiedBy>
  <cp:revision>57</cp:revision>
  <dcterms:created xsi:type="dcterms:W3CDTF">2023-11-23T19:40:56Z</dcterms:created>
  <dcterms:modified xsi:type="dcterms:W3CDTF">2023-11-25T07:32:10Z</dcterms:modified>
</cp:coreProperties>
</file>