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56" r:id="rId3"/>
    <p:sldId id="261" r:id="rId4"/>
    <p:sldId id="257" r:id="rId5"/>
    <p:sldId id="267" r:id="rId6"/>
    <p:sldId id="263" r:id="rId7"/>
    <p:sldId id="264" r:id="rId8"/>
    <p:sldId id="266" r:id="rId9"/>
    <p:sldId id="268" r:id="rId10"/>
    <p:sldId id="269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C30DA-9E95-4A54-9574-5DEA54162980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B7097-3224-43AE-9D54-ACFA6702D0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69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265C01B-D057-B9BC-692F-DF225AEA47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6EE02DD0-4993-D88C-2E58-9CBFA22737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5F9DF45-A989-708F-7503-556E8CBCC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8F4BE587-7A18-FE0F-A68C-E208C4619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B271DB57-DBE8-6137-4145-B996C4EC5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39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6A65656-6FCC-0BBC-5056-E0720AF33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40591F12-CA25-9823-6A01-D22B67D307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F5C709F6-8054-4551-4563-309861CC0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AADFEA5A-8840-72D7-3FC1-D362813C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8351329-CB11-92B2-178F-F3015B75D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592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9C70D313-2639-F588-047F-2302A2DED8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2373B801-C717-7744-59F1-D356EAE11A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4D658099-B39C-CA55-9D20-5AB75637F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B0DFBABD-FDD7-71AC-16BF-BEF99053C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1B05593-1C49-3A5B-B4AA-1C0B93902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40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D36273B-38F0-EC5B-60E7-BF375B485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8197B47-8123-DDA0-3F22-FB8C46FBA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CD627E0E-8688-104A-7BA8-9003731CE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D93AF3D0-75FF-7B37-22F9-4485AEF4C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60C8CDA5-F81A-653E-B19F-7B4623D0C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110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77709BD-50B0-F628-BB83-3C346C9A8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E17707CB-C9DA-3572-C0F4-8C9CED748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BA47919E-4A98-B53D-8D8A-28B29BC21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75DAF75-E94C-3E5D-EEA3-D53B6C3B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16CD14D-3A00-7B96-56BA-BB6B1E6A3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4625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E78B9C1-DD7E-562B-3543-F6B1441FE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A92F686-412F-4B79-77D6-BF01A18DF9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B6ECAA44-F20F-0A9A-5E75-AFE8EDC58B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827CEEAE-EB3E-D7E2-85FD-F37C01EC3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F0F25F64-07FD-8106-CCB9-746476928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F9C50461-C0ED-EECE-3B91-845714DFD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60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2A4D98C-DACE-5E0D-087F-BB931B101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5051033A-52FB-A83A-57E2-520AB0033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4F50AE37-5709-60D9-9C7B-4541C7BB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31C4A2B0-8CC9-08A1-7DFE-D6C9AE56BC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67C3081F-0F2F-5383-7980-198EB40926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5C2F020A-2252-9F60-9880-CB41565F1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E634BBFA-5094-2ECE-270C-EB55F76A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74DC15CE-1B83-60F5-3C7A-1527C54FF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75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287E3B8-0167-DFE9-F952-EA76C0747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054DC9E9-B3FC-5425-818A-3FCE1A3E4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56D51B95-D0B7-35A6-7C71-5CE1FF6F2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027B6FB3-B221-77B0-4426-C4DC875DB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1310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475F62AE-4850-6050-59FD-D6F4758A6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8BB562C4-CEBF-C360-7021-E23340F3B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A9367D14-0228-579B-F3DE-5C49E5928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35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71BC011E-B252-0CD4-D241-5CBEA92E4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3F4686A-9BA0-E002-4521-D118DBCF6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69506EE4-0023-55F9-0BA7-21DE42074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D1237B46-A988-B57A-D388-F66AC98B5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D7AF7192-36F8-A5AD-546A-93714C3F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A06C1C62-760A-86DF-6B92-5A9E3B90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495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836CCB8-0539-F009-25DA-04CD0E062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DF984F6F-69AC-61E5-49CF-445B77A41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881FFC8A-79B4-41D8-76AC-039EF60C5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10EC037F-DF3D-633E-AC84-8803C02E7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7C0D478E-7AE0-7256-6A47-7122DC6D1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50FAB2F0-C78A-8CA9-309C-C4B2C6D00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9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A2716333-E3E5-A735-E1E0-F8778E510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8DDAFA3C-721F-2A32-91C9-5F48293F3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FED6EB8-2993-7EEC-669C-A8D264BEFB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65B71-DD8D-49DF-9B79-6A7A317D3BB2}" type="datetimeFigureOut">
              <a:rPr lang="fr-FR" smtClean="0"/>
              <a:t>28/10/2024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57485E6-53ED-FF13-D516-96F672C02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5478B61A-D188-B3D9-6DB6-08B0EBB58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02E0-1719-4BCC-A051-B3506B4993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78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02A9E3F-012C-9437-1286-E6E6882A9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درس: هندسة التكوين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A3E37D6-3D8D-77A4-5CED-4F6F4F4E0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/>
          </a:p>
          <a:p>
            <a:pPr marL="0" indent="0" algn="ctr" rtl="1">
              <a:buNone/>
            </a:pPr>
            <a:endParaRPr lang="ar-DZ" dirty="0"/>
          </a:p>
          <a:p>
            <a:pPr marL="0" indent="0" algn="ctr" rtl="1">
              <a:buNone/>
            </a:pPr>
            <a:r>
              <a:rPr lang="ar-DZ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درس موجه لطلبة السنة الأولى ماستر تخصص إرشاد وتوجيه</a:t>
            </a:r>
            <a:endParaRPr lang="fr-FR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fr-FR" sz="4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Espace réservé du contenu 4">
            <a:extLst>
              <a:ext uri="{FF2B5EF4-FFF2-40B4-BE49-F238E27FC236}">
                <a16:creationId xmlns:a16="http://schemas.microsoft.com/office/drawing/2014/main" xmlns="" id="{0750F302-F50D-3A7C-92C4-20BAB3727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40" y="3429000"/>
            <a:ext cx="11816080" cy="333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66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F82EB0D-D75D-641F-5427-608204E61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تعريف </a:t>
            </a: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Parmentier Christophe 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(2015)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0858CED-726A-44C9-521F-D6C7510A2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لم يعد ممكنا اعتبار التكوين كنشاط واحد، ولا كغاية في حد ذاتها. يتعلق الأمر بوسيلة التي يمكن استخدامها كاملة، والتي تنقسم إلى عدّة أجزاء: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1.توقع وتحليل الاحتياجات؛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 2. بناء الأنشطة على أساس خطة؛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 rtl="1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3.الإنجاز ثمّ في الأخير التقويم.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just" rtl="1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هذا المنهج الإجمالي الذي يسمى "هندسة التكوين" والذي يتكون من </a:t>
            </a:r>
            <a:r>
              <a:rPr lang="ar-DZ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تصميم خطة بخطوات متتالية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في </a:t>
            </a:r>
            <a:r>
              <a:rPr lang="ar-DZ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أفضل الظروف المتاحة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ar-DZ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وبمراعاة الجهات الفاعلة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المختلفة المتدخلة والمشاركة في النظام، ثمّ تنفيذه ومراقبته وتقويمه. ويضيف أنّه للوصول إلى تعريف أكثر حداثة وعملية، من الضروري </a:t>
            </a:r>
            <a:r>
              <a:rPr lang="ar-DZ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إدماج مقاربة الكفاءات.</a:t>
            </a:r>
            <a:endParaRPr lang="en-US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947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1A8C175-F84B-4BD2-231C-DCBB2931E7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مدخل عام لهندسة التكوين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31E94270-5F67-9A10-2497-44EE3279F9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DZ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الوحدة الأولى </a:t>
            </a:r>
            <a:endParaRPr lang="fr-FR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4195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36F696D4-745E-39E1-F7B4-6B009F1D0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مقدمة</a:t>
            </a:r>
            <a:r>
              <a:rPr lang="fr-FR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1819AB85-4988-8E4A-DEB5-E1AA76BD5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lnSpc>
                <a:spcPct val="115000"/>
              </a:lnSpc>
              <a:spcAft>
                <a:spcPts val="1000"/>
              </a:spcAft>
              <a:buNone/>
            </a:pPr>
            <a:endParaRPr lang="fr-FR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indent="0" algn="ctr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D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يعتبر محتوى هذه المحاضرة مدخلا تحسيسيا لمجال هندسة التكوين. سوف نحاول من خلاله تقديم تعريف لميدان</a:t>
            </a:r>
            <a:r>
              <a:rPr lang="ar-DZ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ar-D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هندسة التكوين، ثمّ نقدم أهداف وفائدة دراستها، ثم نحدد سياقات تطبيقها وما يرتبط بأجرأتها من مستوى هندسة التكوين إلى مستوى الهندسة الديداكتيكية. 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727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0C68A1F-F952-A2B9-1DE0-6868DA979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3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تعريف الهندسة</a:t>
            </a:r>
            <a:endParaRPr lang="fr-FR" sz="3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xmlns="" id="{AE9CF8F1-CBE8-5AF7-CC2D-085416A0E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DZ" sz="3200" b="1" dirty="0">
                <a:solidFill>
                  <a:srgbClr val="FF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تعريف موسوعة </a:t>
            </a:r>
            <a:r>
              <a:rPr lang="fr-FR" sz="3200" b="1" dirty="0">
                <a:solidFill>
                  <a:srgbClr val="FF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ENCARTA</a:t>
            </a:r>
            <a:endParaRPr lang="fr-FR" sz="3200" dirty="0">
              <a:solidFill>
                <a:srgbClr val="FF0000"/>
              </a:solidFill>
              <a:effectLst/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تعتبر الهندسة ميدان يتم فيه </a:t>
            </a:r>
            <a:r>
              <a:rPr lang="ar-DZ" sz="3200" dirty="0">
                <a:solidFill>
                  <a:srgbClr val="FF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تطبيق معرفة العلوم </a:t>
            </a:r>
            <a:r>
              <a:rPr lang="ar-DZ" sz="32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والتقنيات بطريقة يتم فيها استخدام المواد وقوى الطبيعة بفعالية. </a:t>
            </a:r>
          </a:p>
          <a:p>
            <a:pPr marL="0" indent="0" algn="ctr" rtl="1">
              <a:buNone/>
            </a:pPr>
            <a:r>
              <a:rPr lang="ar-DZ" sz="32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يعيّن مصطلح مهندس، بالمعنى الدقيق شخص لديه معرفة علمية واسعة ودقيقة، ومعرفة أدائية في العلوم البحتة والتطبيقية ومصادق عليها بشهادات جامعية أو من المدارس الكبرى. </a:t>
            </a:r>
            <a:r>
              <a:rPr lang="ar-D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(</a:t>
            </a:r>
            <a:r>
              <a:rPr lang="fr-FR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Encyclopédie ENCARTA, 1997</a:t>
            </a:r>
            <a:r>
              <a:rPr lang="ar-D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135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983312B-B8E0-B4C1-422D-C2999DDA2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>
                <a:latin typeface="Traditional Arabic" pitchFamily="18" charset="-78"/>
                <a:cs typeface="Traditional Arabic" pitchFamily="18" charset="-78"/>
              </a:rPr>
              <a:t>تعريف الهندسة</a:t>
            </a:r>
            <a:r>
              <a:rPr lang="fr-FR" b="1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b="1" dirty="0">
                <a:latin typeface="Traditional Arabic" pitchFamily="18" charset="-78"/>
                <a:cs typeface="Traditional Arabic" pitchFamily="18" charset="-78"/>
              </a:rPr>
              <a:t>حسب </a:t>
            </a:r>
            <a:r>
              <a:rPr lang="fr-FR" b="1" dirty="0">
                <a:latin typeface="Traditional Arabic" pitchFamily="18" charset="-78"/>
                <a:cs typeface="Traditional Arabic" pitchFamily="18" charset="-78"/>
              </a:rPr>
              <a:t>Le Boterf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B5D1A6E-478F-B1B2-2ADC-B7FEC903E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مجموع </a:t>
            </a:r>
            <a: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متناسق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من </a:t>
            </a:r>
            <a: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الأنشطة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التي تسمح </a:t>
            </a:r>
            <a:r>
              <a:rPr lang="ar-DZ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بالتحكم وحوصلة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المعلومات الضرورية ل</a:t>
            </a:r>
            <a:r>
              <a:rPr lang="ar-DZ" b="1" dirty="0">
                <a:solidFill>
                  <a:schemeClr val="accent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تصميم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</a:t>
            </a:r>
            <a:r>
              <a:rPr lang="ar-DZ" b="1" dirty="0">
                <a:solidFill>
                  <a:schemeClr val="accent3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إنجاز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عمل (وحدة إنتاج؛ عمارة؛ نظام تكوين؛ شبكات التواصل) بهدف: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تحسين الاستثمار الذي يشمله؛</a:t>
            </a:r>
          </a:p>
          <a:p>
            <a:pPr algn="r" rtl="1">
              <a:buFont typeface="Wingdings" pitchFamily="2" charset="2"/>
              <a:buChar char="v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ضمان شروط بقائه.  </a:t>
            </a:r>
            <a:r>
              <a:rPr lang="ar-DZ" dirty="0">
                <a:latin typeface="Traditional Arabic" pitchFamily="18" charset="-78"/>
                <a:cs typeface="Traditional Arabic" pitchFamily="18" charset="-78"/>
              </a:rPr>
              <a:t>(</a:t>
            </a:r>
            <a:r>
              <a:rPr lang="fr-FR" sz="1800" dirty="0">
                <a:latin typeface="Traditional Arabic" pitchFamily="18" charset="-78"/>
                <a:cs typeface="Traditional Arabic" pitchFamily="18" charset="-78"/>
              </a:rPr>
              <a:t>Le Boterf,1990</a:t>
            </a:r>
            <a:r>
              <a:rPr lang="ar-DZ" dirty="0">
                <a:latin typeface="Traditional Arabic" pitchFamily="18" charset="-78"/>
                <a:cs typeface="Traditional Arabic" pitchFamily="18" charset="-78"/>
              </a:rPr>
              <a:t>)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084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D711324-8172-B31D-3535-8BD044FE7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sz="44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تعريف التكوين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AB081B1-81F4-FD53-BD50-CEC9F89C0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ctr" rtl="1">
              <a:lnSpc>
                <a:spcPct val="115000"/>
              </a:lnSpc>
              <a:spcAft>
                <a:spcPts val="1000"/>
              </a:spcAft>
              <a:buSzPts val="1600"/>
              <a:buNone/>
            </a:pPr>
            <a:r>
              <a:rPr lang="ar-DZ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تعريف مركز التكوين ودعم اللامركزية </a:t>
            </a:r>
            <a:r>
              <a:rPr lang="fr-FR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CFAD</a:t>
            </a:r>
            <a:r>
              <a:rPr lang="fr-FR" sz="2800" b="1" dirty="0">
                <a:solidFill>
                  <a:srgbClr val="FF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r-FR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 rtl="1">
              <a:buNone/>
            </a:pPr>
            <a:r>
              <a:rPr lang="ar-D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يعتبر التكوين </a:t>
            </a:r>
            <a:r>
              <a:rPr lang="ar-D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تطوير منهجي للمعرفة وللمهارات وللكفاءات </a:t>
            </a:r>
            <a:r>
              <a:rPr lang="ar-D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المطلوبة لأداء مهمة خاصة. </a:t>
            </a:r>
            <a:endParaRPr lang="fr-FR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كما يمكن تعريفها بأنّها </a:t>
            </a:r>
            <a:r>
              <a:rPr lang="ar-D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سيرورة</a:t>
            </a:r>
            <a:r>
              <a:rPr lang="ar-D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 تعلّم منظمة بهدف ممارسة دور. </a:t>
            </a:r>
            <a:endParaRPr lang="fr-FR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بطريقة بسيطة، التكوين هو سيرورة تسمح بتوفير الكفاءات الضرورية لممارسة وظيفة، أو حتى مجموع الكفاءات اللازمة لممارسة وظيفة. </a:t>
            </a:r>
            <a:endParaRPr lang="fr-FR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وهي أيضا سيرورة اكتساب، وصيانة وتحسين المعارف، والمهارات وكذا المواقف (المعرفة </a:t>
            </a:r>
            <a:r>
              <a:rPr lang="ar-DZ" sz="3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الموقفية</a:t>
            </a:r>
            <a:r>
              <a:rPr lang="ar-D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). </a:t>
            </a:r>
            <a:r>
              <a:rPr lang="fr-F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(CFAD : 77)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594895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E73755A-98D2-6550-170C-BF579239B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تعريف </a:t>
            </a:r>
            <a:r>
              <a:rPr lang="fr-FR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Haefliger</a:t>
            </a:r>
            <a:r>
              <a:rPr lang="fr-FR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fr-FR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Stephane</a:t>
            </a:r>
            <a:r>
              <a:rPr lang="fr-FR" sz="3200" b="1" dirty="0">
                <a:solidFill>
                  <a:srgbClr val="FF0000"/>
                </a:solidFill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B7CEDB4-4B7B-A773-6D1E-8FF9A8288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ar-D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هو مجموعة من الوحدات (</a:t>
            </a:r>
            <a:r>
              <a:rPr lang="fr-F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modules</a:t>
            </a:r>
            <a:r>
              <a:rPr lang="ar-D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) التكوينية مرتبة وفق ترتيب منطقي ومرن، خاصة ومحددة لكل مستوى ولكل مهنة، منسجم مع ثقافة واستراتيجية المؤسسة؛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ar-D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هي أهداف محددة بوضوح، خاصة ومترابطة فيما بينها؛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ar-D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مجموعة من دفاتر شروط التكوين حسب الوظائف والكفاءات المطلوبة، وجيهة وذات صلة مع تاريخ سياق المؤسسة؛</a:t>
            </a:r>
            <a:endParaRPr lang="fr-FR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ar-D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مجموعة الأشكال البيداغوجية المناسبة؛</a:t>
            </a:r>
          </a:p>
          <a:p>
            <a:pPr algn="r" rtl="1">
              <a:buFont typeface="Wingdings" panose="05000000000000000000" pitchFamily="2" charset="2"/>
              <a:buChar char="Ø"/>
            </a:pPr>
            <a:r>
              <a:rPr lang="ar-D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سياسة تكوين مستمرة ومرنة وديناميكية </a:t>
            </a:r>
            <a:r>
              <a:rPr lang="ar-DZ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ومسيقة</a:t>
            </a:r>
            <a:r>
              <a:rPr lang="ar-D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Sakkal Majalla" panose="02000000000000000000" pitchFamily="2" charset="-78"/>
              </a:rPr>
              <a:t> ومتجددة مبتكرة.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625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AC763C8-212C-C58E-6A14-9BF779C5F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b="1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ctr" rtl="1">
              <a:buNone/>
            </a:pPr>
            <a:r>
              <a:rPr lang="ar-DZ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تعريف المنظمة الفرنسية المعيارية </a:t>
            </a:r>
            <a:r>
              <a:rPr lang="fr-FR" sz="32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Association Française de  Normalisation </a:t>
            </a:r>
            <a:r>
              <a:rPr lang="ar-DZ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fr-FR" sz="32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AFNOR</a:t>
            </a:r>
            <a:r>
              <a:rPr lang="ar-DZ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1996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تتمثل هندسة التكوين في مجموعة 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خطوات منهجية منسجمة 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والتي تطبق في 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تصميم أنظمة العمليات وأجهزة التكوين 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لتحقيق الهدف المحدد 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بفعالية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sz="3200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fr-FR" sz="3200" i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تشمل هندسة التكوين 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(1)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تحليل الطلب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(2)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حاجات التكوين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(3)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تشخيص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(4)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تصميم المشروع التكويني</a:t>
            </a: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، 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(5)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الوسائل المستخدمة، </a:t>
            </a:r>
            <a:r>
              <a:rPr lang="fr-FR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(6)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التنسيق ومراقبة التنفيذ </a:t>
            </a:r>
            <a:r>
              <a:rPr lang="fr-FR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(7)</a:t>
            </a:r>
            <a:r>
              <a:rPr lang="ar-DZ" sz="3200" b="1" dirty="0">
                <a:solidFill>
                  <a:schemeClr val="accent6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وتقويم نتائج التكوين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fr-FR" sz="1800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</a:t>
            </a:r>
            <a:r>
              <a:rPr lang="fr-FR" sz="18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Afnor, 1996)</a:t>
            </a:r>
            <a:r>
              <a:rPr lang="fr-FR" sz="1800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18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528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5D5F746-2066-11B2-55FC-2107C9A55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تعريف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fr-FR" sz="4400" b="1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Clauzard</a:t>
            </a:r>
            <a:r>
              <a:rPr lang="ar-DZ" sz="4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(2015)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8862E17-873F-CA2C-F59B-E838B4342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تشتمل هندسة التكوين على الطرائق وممارسات تحليل الطلب وحاجات التكوين، </a:t>
            </a: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وعلى تصميم مشروع تكويني، </a:t>
            </a: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على التعريف بالطرائق والوسائل التي يتعين تنفيذها، </a:t>
            </a: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على التنسيق ومتابعة التكوين، </a:t>
            </a:r>
            <a:endParaRPr lang="fr-FR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 rtl="1">
              <a:buNone/>
            </a:pPr>
            <a:r>
              <a:rPr lang="ar-DZ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وعلى تقويم التكوين وكذا طرق التحقق المتوخاة"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913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530</Words>
  <Application>Microsoft Office PowerPoint</Application>
  <PresentationFormat>Personnalisé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درس: هندسة التكوين</vt:lpstr>
      <vt:lpstr>مدخل عام لهندسة التكوين</vt:lpstr>
      <vt:lpstr>مقدمة </vt:lpstr>
      <vt:lpstr>تعريف الهندسة</vt:lpstr>
      <vt:lpstr>تعريف الهندسة حسب Le Boterf</vt:lpstr>
      <vt:lpstr>تعريف التكوين</vt:lpstr>
      <vt:lpstr>تعريف Haefliger Stephane  </vt:lpstr>
      <vt:lpstr>Présentation PowerPoint</vt:lpstr>
      <vt:lpstr>تعريف Clauzard (2015)</vt:lpstr>
      <vt:lpstr>تعريف Parmentier Christophe (2015)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درس: هندسة التكوين</dc:title>
  <dc:creator>dell</dc:creator>
  <cp:lastModifiedBy>Mes documents</cp:lastModifiedBy>
  <cp:revision>17</cp:revision>
  <dcterms:created xsi:type="dcterms:W3CDTF">2024-09-24T05:40:51Z</dcterms:created>
  <dcterms:modified xsi:type="dcterms:W3CDTF">2024-10-28T05:28:21Z</dcterms:modified>
</cp:coreProperties>
</file>