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105644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428121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3595405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257749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204748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CE2AD4A-56AE-40AD-972F-BB28EB153BA5}" type="datetimeFigureOut">
              <a:rPr lang="fr-FR" smtClean="0"/>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181266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CE2AD4A-56AE-40AD-972F-BB28EB153BA5}" type="datetimeFigureOut">
              <a:rPr lang="fr-FR" smtClean="0"/>
              <a:t>05/12/2023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193310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CE2AD4A-56AE-40AD-972F-BB28EB153BA5}" type="datetimeFigureOut">
              <a:rPr lang="fr-FR" smtClean="0"/>
              <a:t>05/12/2023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3310111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CE2AD4A-56AE-40AD-972F-BB28EB153BA5}" type="datetimeFigureOut">
              <a:rPr lang="fr-FR" smtClean="0"/>
              <a:t>05/12/2023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760357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CE2AD4A-56AE-40AD-972F-BB28EB153BA5}" type="datetimeFigureOut">
              <a:rPr lang="fr-FR" smtClean="0"/>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918055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CE2AD4A-56AE-40AD-972F-BB28EB153BA5}" type="datetimeFigureOut">
              <a:rPr lang="fr-FR" smtClean="0"/>
              <a:t>05/12/2023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516807C-A669-4A3D-87EA-DDA7225EBF96}" type="slidenum">
              <a:rPr lang="fr-FR" smtClean="0"/>
              <a:t>‹N°›</a:t>
            </a:fld>
            <a:endParaRPr lang="fr-FR"/>
          </a:p>
        </p:txBody>
      </p:sp>
    </p:spTree>
    <p:extLst>
      <p:ext uri="{BB962C8B-B14F-4D97-AF65-F5344CB8AC3E}">
        <p14:creationId xmlns:p14="http://schemas.microsoft.com/office/powerpoint/2010/main" val="352042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E2AD4A-56AE-40AD-972F-BB28EB153BA5}" type="datetimeFigureOut">
              <a:rPr lang="fr-FR" smtClean="0"/>
              <a:t>05/12/2023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6807C-A669-4A3D-87EA-DDA7225EBF96}" type="slidenum">
              <a:rPr lang="fr-FR" smtClean="0"/>
              <a:t>‹N°›</a:t>
            </a:fld>
            <a:endParaRPr lang="fr-FR"/>
          </a:p>
        </p:txBody>
      </p:sp>
    </p:spTree>
    <p:extLst>
      <p:ext uri="{BB962C8B-B14F-4D97-AF65-F5344CB8AC3E}">
        <p14:creationId xmlns:p14="http://schemas.microsoft.com/office/powerpoint/2010/main" val="4076015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smtClean="0"/>
              <a:t>Transfer of Phonological Elements of L 1 </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2306718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i="1" dirty="0" smtClean="0"/>
              <a:t>Transfer of Phonological Elements of L 1 </a:t>
            </a:r>
          </a:p>
          <a:p>
            <a:r>
              <a:rPr lang="en-US" b="1" i="1" dirty="0" smtClean="0"/>
              <a:t>EXAMPLE</a:t>
            </a:r>
          </a:p>
          <a:p>
            <a:r>
              <a:rPr lang="en-US" dirty="0" smtClean="0"/>
              <a:t>Arabic speakers may substitute the /p/ sound for the /b/ sound in English</a:t>
            </a:r>
          </a:p>
          <a:p>
            <a:r>
              <a:rPr lang="en-US" dirty="0" smtClean="0"/>
              <a:t>So “pat” being </a:t>
            </a:r>
            <a:r>
              <a:rPr lang="en-US" dirty="0" err="1" smtClean="0"/>
              <a:t>pronouced</a:t>
            </a:r>
            <a:r>
              <a:rPr lang="en-US" dirty="0" smtClean="0"/>
              <a:t> as “bat”</a:t>
            </a:r>
          </a:p>
          <a:p>
            <a:r>
              <a:rPr lang="en-US" dirty="0" smtClean="0"/>
              <a:t>The /V/ sound may be </a:t>
            </a:r>
            <a:r>
              <a:rPr lang="en-US" dirty="0" err="1" smtClean="0"/>
              <a:t>substitued</a:t>
            </a:r>
            <a:r>
              <a:rPr lang="en-US" dirty="0" smtClean="0"/>
              <a:t> with the /f/ sound     very    </a:t>
            </a:r>
            <a:r>
              <a:rPr lang="en-US" dirty="0" err="1" smtClean="0"/>
              <a:t>fery</a:t>
            </a:r>
            <a:endParaRPr lang="fr-FR" dirty="0"/>
          </a:p>
        </p:txBody>
      </p:sp>
    </p:spTree>
    <p:extLst>
      <p:ext uri="{BB962C8B-B14F-4D97-AF65-F5344CB8AC3E}">
        <p14:creationId xmlns:p14="http://schemas.microsoft.com/office/powerpoint/2010/main" val="2608623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r>
              <a:rPr lang="fr-FR" b="1" i="1" dirty="0" err="1" smtClean="0"/>
              <a:t>Intralingual</a:t>
            </a:r>
            <a:r>
              <a:rPr lang="fr-FR" b="1" i="1" dirty="0" smtClean="0"/>
              <a:t> and </a:t>
            </a:r>
            <a:r>
              <a:rPr lang="fr-FR" b="1" i="1" dirty="0" err="1" smtClean="0"/>
              <a:t>Developmental</a:t>
            </a:r>
            <a:r>
              <a:rPr lang="fr-FR" b="1" i="1" dirty="0" smtClean="0"/>
              <a:t> </a:t>
            </a:r>
            <a:r>
              <a:rPr lang="fr-FR" b="1" i="1" dirty="0" err="1" smtClean="0"/>
              <a:t>Errors</a:t>
            </a:r>
            <a:endParaRPr lang="fr-FR" b="1" i="1" dirty="0" smtClean="0"/>
          </a:p>
          <a:p>
            <a:r>
              <a:rPr lang="en-US" dirty="0" err="1" smtClean="0"/>
              <a:t>Intralingual</a:t>
            </a:r>
            <a:r>
              <a:rPr lang="en-US" dirty="0" smtClean="0"/>
              <a:t> and developmental errors are caused by the mutual interference of items in the target language, i.e., the influence of one target language item upon another. For instance, a learner may produce *</a:t>
            </a:r>
            <a:r>
              <a:rPr lang="en-US" b="1" i="1" dirty="0" smtClean="0"/>
              <a:t>He is comes</a:t>
            </a:r>
            <a:r>
              <a:rPr lang="en-US" dirty="0" smtClean="0"/>
              <a:t>, based on the blend of the English structures: </a:t>
            </a:r>
            <a:r>
              <a:rPr lang="en-US" b="1" i="1" dirty="0" smtClean="0"/>
              <a:t>He is coming</a:t>
            </a:r>
            <a:r>
              <a:rPr lang="en-US" dirty="0" smtClean="0"/>
              <a:t>, and </a:t>
            </a:r>
            <a:r>
              <a:rPr lang="en-US" b="1" i="1" dirty="0" smtClean="0"/>
              <a:t>He comes. </a:t>
            </a:r>
            <a:r>
              <a:rPr lang="en-US" b="1" i="1" dirty="0" err="1" smtClean="0"/>
              <a:t>Ie</a:t>
            </a:r>
            <a:r>
              <a:rPr lang="en-US" b="1" i="1" dirty="0" smtClean="0"/>
              <a:t> </a:t>
            </a:r>
            <a:r>
              <a:rPr lang="en-US" b="1" i="1" dirty="0" err="1" smtClean="0"/>
              <a:t>intralingual</a:t>
            </a:r>
            <a:r>
              <a:rPr lang="en-US" b="1" i="1" dirty="0" smtClean="0"/>
              <a:t> errors means the misuse of a specific rule of the target language</a:t>
            </a:r>
            <a:endParaRPr lang="fr-FR" b="1" i="1" dirty="0"/>
          </a:p>
        </p:txBody>
      </p:sp>
    </p:spTree>
    <p:extLst>
      <p:ext uri="{BB962C8B-B14F-4D97-AF65-F5344CB8AC3E}">
        <p14:creationId xmlns:p14="http://schemas.microsoft.com/office/powerpoint/2010/main" val="272568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Such errors reflect the learner's competence at a particular stage of second language development and illustrate some of the general characteristics of language learning.</a:t>
            </a:r>
          </a:p>
          <a:p>
            <a:r>
              <a:rPr lang="en-US" dirty="0" smtClean="0"/>
              <a:t>It results from the </a:t>
            </a:r>
            <a:r>
              <a:rPr lang="en-US" dirty="0" err="1" smtClean="0"/>
              <a:t>Ieamer's</a:t>
            </a:r>
            <a:r>
              <a:rPr lang="en-US" dirty="0" smtClean="0"/>
              <a:t> attempt to build up concepts and hypotheses about the target language from his/her limited experience with it. </a:t>
            </a:r>
            <a:endParaRPr lang="fr-FR" dirty="0"/>
          </a:p>
        </p:txBody>
      </p:sp>
    </p:spTree>
    <p:extLst>
      <p:ext uri="{BB962C8B-B14F-4D97-AF65-F5344CB8AC3E}">
        <p14:creationId xmlns:p14="http://schemas.microsoft.com/office/powerpoint/2010/main" val="2073891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en-US" dirty="0" err="1" smtClean="0"/>
              <a:t>Intralingual</a:t>
            </a:r>
            <a:r>
              <a:rPr lang="en-US" dirty="0" smtClean="0"/>
              <a:t> and developmental errors are divided into six subcategories given below: </a:t>
            </a:r>
          </a:p>
          <a:p>
            <a:r>
              <a:rPr lang="en-US" b="1" dirty="0" smtClean="0"/>
              <a:t>Overgeneralization </a:t>
            </a:r>
          </a:p>
          <a:p>
            <a:r>
              <a:rPr lang="en-US" b="1" dirty="0" smtClean="0"/>
              <a:t>Ignorance of Rule Restriction </a:t>
            </a:r>
          </a:p>
          <a:p>
            <a:r>
              <a:rPr lang="en-US" b="1" dirty="0" smtClean="0"/>
              <a:t>False Analogy </a:t>
            </a:r>
          </a:p>
          <a:p>
            <a:r>
              <a:rPr lang="en-US" b="1" dirty="0" smtClean="0"/>
              <a:t>Hyperextension </a:t>
            </a:r>
          </a:p>
          <a:p>
            <a:r>
              <a:rPr lang="en-US" b="1" dirty="0" smtClean="0"/>
              <a:t>Hypercorrection </a:t>
            </a:r>
          </a:p>
          <a:p>
            <a:r>
              <a:rPr lang="en-US" b="1" dirty="0" smtClean="0"/>
              <a:t>Faulty Categorization </a:t>
            </a:r>
            <a:endParaRPr lang="fr-FR" b="1" dirty="0"/>
          </a:p>
        </p:txBody>
      </p:sp>
    </p:spTree>
    <p:extLst>
      <p:ext uri="{BB962C8B-B14F-4D97-AF65-F5344CB8AC3E}">
        <p14:creationId xmlns:p14="http://schemas.microsoft.com/office/powerpoint/2010/main" val="3381336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b="1" dirty="0" err="1" smtClean="0"/>
              <a:t>Overgeneralization</a:t>
            </a:r>
            <a:endParaRPr lang="fr-FR" b="1" dirty="0" smtClean="0"/>
          </a:p>
          <a:p>
            <a:r>
              <a:rPr lang="en-US" dirty="0" smtClean="0"/>
              <a:t>According to Richards et al. ( 1989), overgeneralization is a process common in both first and second-language learning, in which a </a:t>
            </a:r>
            <a:r>
              <a:rPr lang="en-US" dirty="0" err="1" smtClean="0"/>
              <a:t>Ieamer</a:t>
            </a:r>
            <a:r>
              <a:rPr lang="en-US" dirty="0" smtClean="0"/>
              <a:t> extends the use of a grammatical rule beyond its accepted uses.</a:t>
            </a:r>
          </a:p>
        </p:txBody>
      </p:sp>
    </p:spTree>
    <p:extLst>
      <p:ext uri="{BB962C8B-B14F-4D97-AF65-F5344CB8AC3E}">
        <p14:creationId xmlns:p14="http://schemas.microsoft.com/office/powerpoint/2010/main" val="2674739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en-US" b="1" dirty="0" smtClean="0"/>
              <a:t>Example</a:t>
            </a:r>
          </a:p>
          <a:p>
            <a:r>
              <a:rPr lang="en-US" dirty="0" smtClean="0"/>
              <a:t>Let's say a learner of English has just learned the past tense rule for regular verbs, which typically involves adding "-</a:t>
            </a:r>
            <a:r>
              <a:rPr lang="en-US" dirty="0" err="1" smtClean="0"/>
              <a:t>ed</a:t>
            </a:r>
            <a:r>
              <a:rPr lang="en-US" dirty="0" smtClean="0"/>
              <a:t>" to the base form of the verb. The learner might then incorrectly apply this rule to irregular verbs.</a:t>
            </a:r>
          </a:p>
          <a:p>
            <a:r>
              <a:rPr lang="en-US" dirty="0" smtClean="0"/>
              <a:t>Original English Sentence: "I went to the store yesterday."</a:t>
            </a:r>
          </a:p>
          <a:p>
            <a:r>
              <a:rPr lang="en-US" dirty="0" smtClean="0"/>
              <a:t>Overgeneralized Error: "I </a:t>
            </a:r>
            <a:r>
              <a:rPr lang="en-US" dirty="0" err="1" smtClean="0"/>
              <a:t>goed</a:t>
            </a:r>
            <a:r>
              <a:rPr lang="en-US" dirty="0" smtClean="0"/>
              <a:t> to the store yesterday."</a:t>
            </a:r>
          </a:p>
          <a:p>
            <a:endParaRPr lang="fr-FR" b="1" dirty="0" smtClean="0"/>
          </a:p>
          <a:p>
            <a:endParaRPr lang="fr-FR" dirty="0"/>
          </a:p>
        </p:txBody>
      </p:sp>
    </p:spTree>
    <p:extLst>
      <p:ext uri="{BB962C8B-B14F-4D97-AF65-F5344CB8AC3E}">
        <p14:creationId xmlns:p14="http://schemas.microsoft.com/office/powerpoint/2010/main" val="212954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en-US" b="1" i="1" dirty="0" smtClean="0"/>
              <a:t>Ignorance of Rule Restriction </a:t>
            </a:r>
          </a:p>
          <a:p>
            <a:r>
              <a:rPr lang="en-US" dirty="0" smtClean="0"/>
              <a:t>This type of error is due to the learner's ignorance of the restrictions of and exceptions to general target language rules. That is, the learner fails to observe restrictions of target language structures. </a:t>
            </a:r>
            <a:endParaRPr lang="fr-FR" dirty="0"/>
          </a:p>
        </p:txBody>
      </p:sp>
    </p:spTree>
    <p:extLst>
      <p:ext uri="{BB962C8B-B14F-4D97-AF65-F5344CB8AC3E}">
        <p14:creationId xmlns:p14="http://schemas.microsoft.com/office/powerpoint/2010/main" val="3991895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en-US" dirty="0" smtClean="0"/>
              <a:t>The difference between overgeneralization and ignorance of rule restriction is that in the latter the learner may not be overgeneralizing as such, rather he may simply be ignorant of the rule restriction, e.g. </a:t>
            </a:r>
          </a:p>
          <a:p>
            <a:r>
              <a:rPr lang="en-US" dirty="0" smtClean="0"/>
              <a:t>• </a:t>
            </a:r>
            <a:r>
              <a:rPr lang="en-US" dirty="0"/>
              <a:t>Let's consider a learner of English who has just learned the comparative form of adjectives and the rule that typically involves adding "-</a:t>
            </a:r>
            <a:r>
              <a:rPr lang="en-US" dirty="0" err="1"/>
              <a:t>er</a:t>
            </a:r>
            <a:r>
              <a:rPr lang="en-US" dirty="0"/>
              <a:t>" to short adjectives:</a:t>
            </a:r>
          </a:p>
          <a:p>
            <a:r>
              <a:rPr lang="en-US" dirty="0"/>
              <a:t>Original English Sentence: "This book is interesting."</a:t>
            </a:r>
          </a:p>
          <a:p>
            <a:r>
              <a:rPr lang="en-US" dirty="0"/>
              <a:t>Ignorance of Rule Restriction Error: "This book is more </a:t>
            </a:r>
            <a:r>
              <a:rPr lang="en-US" dirty="0" err="1"/>
              <a:t>interestinger</a:t>
            </a:r>
            <a:r>
              <a:rPr lang="en-US"/>
              <a:t>."</a:t>
            </a:r>
          </a:p>
          <a:p>
            <a:endParaRPr lang="fr-FR" dirty="0"/>
          </a:p>
        </p:txBody>
      </p:sp>
    </p:spTree>
    <p:extLst>
      <p:ext uri="{BB962C8B-B14F-4D97-AF65-F5344CB8AC3E}">
        <p14:creationId xmlns:p14="http://schemas.microsoft.com/office/powerpoint/2010/main" val="16602378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440</Words>
  <Application>Microsoft Office PowerPoint</Application>
  <PresentationFormat>Affichage à l'écran (4:3)</PresentationFormat>
  <Paragraphs>29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Transfer of Phonological Elements of L 1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asus</cp:lastModifiedBy>
  <cp:revision>6</cp:revision>
  <dcterms:created xsi:type="dcterms:W3CDTF">2023-12-05T08:40:49Z</dcterms:created>
  <dcterms:modified xsi:type="dcterms:W3CDTF">2023-12-05T09:32:37Z</dcterms:modified>
</cp:coreProperties>
</file>