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3"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336" y="-6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78071F7E-B8A6-4236-AEA8-EB0389317EA4}" type="datetimeFigureOut">
              <a:rPr lang="fr-FR" smtClean="0"/>
              <a:pPr/>
              <a:t>01/10/2025</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5C51D92C-A347-4978-B915-1FCD4CEBEE5B}"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8071F7E-B8A6-4236-AEA8-EB0389317EA4}" type="datetimeFigureOut">
              <a:rPr lang="fr-FR" smtClean="0"/>
              <a:pPr/>
              <a:t>01/10/2025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C51D92C-A347-4978-B915-1FCD4CEBEE5B}"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8071F7E-B8A6-4236-AEA8-EB0389317EA4}" type="datetimeFigureOut">
              <a:rPr lang="fr-FR" smtClean="0"/>
              <a:pPr/>
              <a:t>01/10/2025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C51D92C-A347-4978-B915-1FCD4CEBEE5B}"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8071F7E-B8A6-4236-AEA8-EB0389317EA4}" type="datetimeFigureOut">
              <a:rPr lang="fr-FR" smtClean="0"/>
              <a:pPr/>
              <a:t>01/10/2025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C51D92C-A347-4978-B915-1FCD4CEBEE5B}"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78071F7E-B8A6-4236-AEA8-EB0389317EA4}" type="datetimeFigureOut">
              <a:rPr lang="fr-FR" smtClean="0"/>
              <a:pPr/>
              <a:t>01/10/2025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C51D92C-A347-4978-B915-1FCD4CEBEE5B}"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78071F7E-B8A6-4236-AEA8-EB0389317EA4}" type="datetimeFigureOut">
              <a:rPr lang="fr-FR" smtClean="0"/>
              <a:pPr/>
              <a:t>01/10/2025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C51D92C-A347-4978-B915-1FCD4CEBEE5B}"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78071F7E-B8A6-4236-AEA8-EB0389317EA4}" type="datetimeFigureOut">
              <a:rPr lang="fr-FR" smtClean="0"/>
              <a:pPr/>
              <a:t>01/10/2025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C51D92C-A347-4978-B915-1FCD4CEBEE5B}"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78071F7E-B8A6-4236-AEA8-EB0389317EA4}" type="datetimeFigureOut">
              <a:rPr lang="fr-FR" smtClean="0"/>
              <a:pPr/>
              <a:t>01/10/2025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C51D92C-A347-4978-B915-1FCD4CEBEE5B}"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8071F7E-B8A6-4236-AEA8-EB0389317EA4}" type="datetimeFigureOut">
              <a:rPr lang="fr-FR" smtClean="0"/>
              <a:pPr/>
              <a:t>01/10/2025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C51D92C-A347-4978-B915-1FCD4CEBEE5B}"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78071F7E-B8A6-4236-AEA8-EB0389317EA4}" type="datetimeFigureOut">
              <a:rPr lang="fr-FR" smtClean="0"/>
              <a:pPr/>
              <a:t>01/10/2025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C51D92C-A347-4978-B915-1FCD4CEBEE5B}"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78071F7E-B8A6-4236-AEA8-EB0389317EA4}" type="datetimeFigureOut">
              <a:rPr lang="fr-FR" smtClean="0"/>
              <a:pPr/>
              <a:t>01/10/2025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5C51D92C-A347-4978-B915-1FCD4CEBEE5B}"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8071F7E-B8A6-4236-AEA8-EB0389317EA4}" type="datetimeFigureOut">
              <a:rPr lang="fr-FR" smtClean="0"/>
              <a:pPr/>
              <a:t>01/10/2025</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C51D92C-A347-4978-B915-1FCD4CEBEE5B}"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en-GB" b="1" dirty="0">
                <a:solidFill>
                  <a:srgbClr val="FF0000"/>
                </a:solidFill>
              </a:rPr>
              <a:t>History and Evolution of Computers</a:t>
            </a:r>
            <a:endParaRPr lang="fr-FR" dirty="0">
              <a:solidFill>
                <a:srgbClr val="FF0000"/>
              </a:solidFill>
            </a:endParaRPr>
          </a:p>
        </p:txBody>
      </p:sp>
      <p:sp>
        <p:nvSpPr>
          <p:cNvPr id="3" name="Sous-titre 2"/>
          <p:cNvSpPr>
            <a:spLocks noGrp="1"/>
          </p:cNvSpPr>
          <p:nvPr>
            <p:ph type="subTitle" idx="1"/>
          </p:nvPr>
        </p:nvSpPr>
        <p:spPr/>
        <p:txBody>
          <a:bodyPr/>
          <a:lstStyle/>
          <a:p>
            <a:r>
              <a:rPr lang="fr-FR" dirty="0" smtClean="0"/>
              <a:t>BAIBEN Radia </a:t>
            </a:r>
            <a:endParaRPr lang="fr-FR" dirty="0"/>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722313" y="2000241"/>
            <a:ext cx="7772400" cy="1214445"/>
          </a:xfrm>
        </p:spPr>
        <p:txBody>
          <a:bodyPr>
            <a:normAutofit/>
          </a:bodyPr>
          <a:lstStyle/>
          <a:p>
            <a:pPr algn="ctr"/>
            <a:r>
              <a:rPr lang="en-GB" sz="3600" b="1" dirty="0">
                <a:solidFill>
                  <a:srgbClr val="FF0000"/>
                </a:solidFill>
              </a:rPr>
              <a:t>The Electromechanical Era: Transition to Modernity</a:t>
            </a:r>
            <a:endParaRPr lang="fr-FR" sz="3600" dirty="0">
              <a:solidFill>
                <a:srgbClr val="FF0000"/>
              </a:solidFill>
            </a:endParaRPr>
          </a:p>
        </p:txBody>
      </p:sp>
    </p:spTree>
  </p:cSld>
  <p:clrMapOvr>
    <a:masterClrMapping/>
  </p:clrMapOvr>
  <p:transition>
    <p:check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b="1" dirty="0"/>
              <a:t>Herman Hollerith’s Tabulating Machine </a:t>
            </a:r>
            <a:r>
              <a:rPr lang="en-GB" b="1" dirty="0" smtClean="0"/>
              <a:t>1890</a:t>
            </a:r>
            <a:endParaRPr lang="fr-FR" dirty="0"/>
          </a:p>
        </p:txBody>
      </p:sp>
      <p:sp>
        <p:nvSpPr>
          <p:cNvPr id="3" name="Espace réservé du texte 2"/>
          <p:cNvSpPr>
            <a:spLocks noGrp="1"/>
          </p:cNvSpPr>
          <p:nvPr>
            <p:ph type="body" idx="1"/>
          </p:nvPr>
        </p:nvSpPr>
        <p:spPr/>
        <p:txBody>
          <a:bodyPr/>
          <a:lstStyle/>
          <a:p>
            <a:endParaRPr lang="fr-FR"/>
          </a:p>
        </p:txBody>
      </p:sp>
      <p:sp>
        <p:nvSpPr>
          <p:cNvPr id="5" name="Espace réservé du texte 4"/>
          <p:cNvSpPr>
            <a:spLocks noGrp="1"/>
          </p:cNvSpPr>
          <p:nvPr>
            <p:ph type="body" sz="half" idx="3"/>
          </p:nvPr>
        </p:nvSpPr>
        <p:spPr/>
        <p:txBody>
          <a:bodyPr/>
          <a:lstStyle/>
          <a:p>
            <a:endParaRPr lang="fr-FR"/>
          </a:p>
        </p:txBody>
      </p:sp>
      <p:sp>
        <p:nvSpPr>
          <p:cNvPr id="4" name="Espace réservé du contenu 3"/>
          <p:cNvSpPr>
            <a:spLocks noGrp="1"/>
          </p:cNvSpPr>
          <p:nvPr>
            <p:ph sz="quarter" idx="2"/>
          </p:nvPr>
        </p:nvSpPr>
        <p:spPr/>
        <p:txBody>
          <a:bodyPr/>
          <a:lstStyle/>
          <a:p>
            <a:pPr lvl="0"/>
            <a:r>
              <a:rPr lang="en-GB" dirty="0"/>
              <a:t>Used punched cards to process data for the U.S. Census, significantly speeding up computations. Hollerith's innovations led to the formation of IBM (International Business Machines).</a:t>
            </a:r>
            <a:endParaRPr lang="fr-FR" dirty="0"/>
          </a:p>
          <a:p>
            <a:endParaRPr lang="fr-FR" dirty="0"/>
          </a:p>
        </p:txBody>
      </p:sp>
      <p:pic>
        <p:nvPicPr>
          <p:cNvPr id="7170" name="Picture 2"/>
          <p:cNvPicPr>
            <a:picLocks noGrp="1" noChangeAspect="1" noChangeArrowheads="1"/>
          </p:cNvPicPr>
          <p:nvPr>
            <p:ph sz="quarter" idx="4"/>
          </p:nvPr>
        </p:nvPicPr>
        <p:blipFill>
          <a:blip r:embed="rId2"/>
          <a:srcRect/>
          <a:stretch>
            <a:fillRect/>
          </a:stretch>
        </p:blipFill>
        <p:spPr bwMode="auto">
          <a:xfrm>
            <a:off x="4572001" y="2285992"/>
            <a:ext cx="3856128" cy="3786213"/>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b="1" dirty="0"/>
              <a:t>Alan Turing and the Turing Machine (1936)</a:t>
            </a:r>
            <a:endParaRPr lang="fr-FR" dirty="0"/>
          </a:p>
        </p:txBody>
      </p:sp>
      <p:sp>
        <p:nvSpPr>
          <p:cNvPr id="3" name="Espace réservé du texte 2"/>
          <p:cNvSpPr>
            <a:spLocks noGrp="1"/>
          </p:cNvSpPr>
          <p:nvPr>
            <p:ph type="body" idx="1"/>
          </p:nvPr>
        </p:nvSpPr>
        <p:spPr/>
        <p:txBody>
          <a:bodyPr/>
          <a:lstStyle/>
          <a:p>
            <a:endParaRPr lang="fr-FR"/>
          </a:p>
        </p:txBody>
      </p:sp>
      <p:sp>
        <p:nvSpPr>
          <p:cNvPr id="5" name="Espace réservé du texte 4"/>
          <p:cNvSpPr>
            <a:spLocks noGrp="1"/>
          </p:cNvSpPr>
          <p:nvPr>
            <p:ph type="body" sz="half" idx="3"/>
          </p:nvPr>
        </p:nvSpPr>
        <p:spPr/>
        <p:txBody>
          <a:bodyPr/>
          <a:lstStyle/>
          <a:p>
            <a:endParaRPr lang="fr-FR"/>
          </a:p>
        </p:txBody>
      </p:sp>
      <p:sp>
        <p:nvSpPr>
          <p:cNvPr id="4" name="Espace réservé du contenu 3"/>
          <p:cNvSpPr>
            <a:spLocks noGrp="1"/>
          </p:cNvSpPr>
          <p:nvPr>
            <p:ph sz="quarter" idx="2"/>
          </p:nvPr>
        </p:nvSpPr>
        <p:spPr/>
        <p:txBody>
          <a:bodyPr/>
          <a:lstStyle/>
          <a:p>
            <a:pPr lvl="0"/>
            <a:r>
              <a:rPr lang="en-GB" dirty="0"/>
              <a:t>Turing proposed a theoretical machine that could solve any mathematical problem given appropriate instructions. </a:t>
            </a:r>
            <a:r>
              <a:rPr lang="fr-FR" dirty="0" err="1"/>
              <a:t>His</a:t>
            </a:r>
            <a:r>
              <a:rPr lang="fr-FR" dirty="0"/>
              <a:t> </a:t>
            </a:r>
            <a:r>
              <a:rPr lang="fr-FR" dirty="0" err="1"/>
              <a:t>work</a:t>
            </a:r>
            <a:r>
              <a:rPr lang="fr-FR" dirty="0"/>
              <a:t> laid the </a:t>
            </a:r>
            <a:r>
              <a:rPr lang="fr-FR" dirty="0" err="1"/>
              <a:t>groundwork</a:t>
            </a:r>
            <a:r>
              <a:rPr lang="fr-FR" dirty="0"/>
              <a:t> for modern </a:t>
            </a:r>
            <a:r>
              <a:rPr lang="fr-FR" dirty="0" err="1"/>
              <a:t>computing</a:t>
            </a:r>
            <a:r>
              <a:rPr lang="fr-FR" dirty="0"/>
              <a:t>.</a:t>
            </a:r>
          </a:p>
          <a:p>
            <a:endParaRPr lang="fr-FR" dirty="0"/>
          </a:p>
        </p:txBody>
      </p:sp>
      <p:pic>
        <p:nvPicPr>
          <p:cNvPr id="8194" name="Picture 2"/>
          <p:cNvPicPr>
            <a:picLocks noGrp="1" noChangeAspect="1" noChangeArrowheads="1"/>
          </p:cNvPicPr>
          <p:nvPr>
            <p:ph sz="quarter" idx="4"/>
          </p:nvPr>
        </p:nvPicPr>
        <p:blipFill>
          <a:blip r:embed="rId2"/>
          <a:srcRect/>
          <a:stretch>
            <a:fillRect/>
          </a:stretch>
        </p:blipFill>
        <p:spPr bwMode="auto">
          <a:xfrm>
            <a:off x="4751289" y="2143116"/>
            <a:ext cx="3829247" cy="3929090"/>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b="1" dirty="0" err="1"/>
              <a:t>Konrad</a:t>
            </a:r>
            <a:r>
              <a:rPr lang="en-GB" b="1" dirty="0"/>
              <a:t> </a:t>
            </a:r>
            <a:r>
              <a:rPr lang="en-GB" b="1" dirty="0" err="1"/>
              <a:t>Zuse’s</a:t>
            </a:r>
            <a:r>
              <a:rPr lang="en-GB" b="1" dirty="0"/>
              <a:t> Z3 (</a:t>
            </a:r>
            <a:r>
              <a:rPr lang="en-GB" b="1" dirty="0" smtClean="0"/>
              <a:t>1941)</a:t>
            </a:r>
            <a:endParaRPr lang="fr-FR" dirty="0"/>
          </a:p>
        </p:txBody>
      </p:sp>
      <p:sp>
        <p:nvSpPr>
          <p:cNvPr id="3" name="Espace réservé du texte 2"/>
          <p:cNvSpPr>
            <a:spLocks noGrp="1"/>
          </p:cNvSpPr>
          <p:nvPr>
            <p:ph type="body" idx="1"/>
          </p:nvPr>
        </p:nvSpPr>
        <p:spPr/>
        <p:txBody>
          <a:bodyPr/>
          <a:lstStyle/>
          <a:p>
            <a:endParaRPr lang="fr-FR"/>
          </a:p>
        </p:txBody>
      </p:sp>
      <p:sp>
        <p:nvSpPr>
          <p:cNvPr id="5" name="Espace réservé du texte 4"/>
          <p:cNvSpPr>
            <a:spLocks noGrp="1"/>
          </p:cNvSpPr>
          <p:nvPr>
            <p:ph type="body" sz="half" idx="3"/>
          </p:nvPr>
        </p:nvSpPr>
        <p:spPr/>
        <p:txBody>
          <a:bodyPr/>
          <a:lstStyle/>
          <a:p>
            <a:endParaRPr lang="fr-FR"/>
          </a:p>
        </p:txBody>
      </p:sp>
      <p:sp>
        <p:nvSpPr>
          <p:cNvPr id="4" name="Espace réservé du contenu 3"/>
          <p:cNvSpPr>
            <a:spLocks noGrp="1"/>
          </p:cNvSpPr>
          <p:nvPr>
            <p:ph sz="quarter" idx="2"/>
          </p:nvPr>
        </p:nvSpPr>
        <p:spPr/>
        <p:txBody>
          <a:bodyPr/>
          <a:lstStyle/>
          <a:p>
            <a:pPr lvl="0"/>
            <a:r>
              <a:rPr lang="en-GB" dirty="0"/>
              <a:t>The first programmable digital computer, it used electromechanical relays.</a:t>
            </a:r>
            <a:endParaRPr lang="fr-FR" dirty="0"/>
          </a:p>
          <a:p>
            <a:endParaRPr lang="fr-FR" dirty="0"/>
          </a:p>
        </p:txBody>
      </p:sp>
      <p:pic>
        <p:nvPicPr>
          <p:cNvPr id="9218" name="Picture 2"/>
          <p:cNvPicPr>
            <a:picLocks noGrp="1" noChangeAspect="1" noChangeArrowheads="1"/>
          </p:cNvPicPr>
          <p:nvPr>
            <p:ph sz="quarter" idx="4"/>
          </p:nvPr>
        </p:nvPicPr>
        <p:blipFill>
          <a:blip r:embed="rId2"/>
          <a:stretch>
            <a:fillRect/>
          </a:stretch>
        </p:blipFill>
        <p:spPr bwMode="auto">
          <a:xfrm>
            <a:off x="4000496" y="2071678"/>
            <a:ext cx="4786346" cy="4357718"/>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a:xfrm>
            <a:off x="722313" y="2071679"/>
            <a:ext cx="7772400" cy="1714511"/>
          </a:xfrm>
        </p:spPr>
        <p:txBody>
          <a:bodyPr>
            <a:normAutofit/>
          </a:bodyPr>
          <a:lstStyle/>
          <a:p>
            <a:r>
              <a:rPr lang="en-GB" sz="3600" b="1" dirty="0">
                <a:solidFill>
                  <a:schemeClr val="tx1"/>
                </a:solidFill>
              </a:rPr>
              <a:t>The First Generation (1940s–1950s): Vacuum Tube Computers</a:t>
            </a:r>
            <a:endParaRPr lang="fr-FR" sz="3600" dirty="0">
              <a:solidFill>
                <a:schemeClr val="tx1"/>
              </a:solidFill>
            </a:endParaRPr>
          </a:p>
        </p:txBody>
      </p:sp>
    </p:spTree>
  </p:cSld>
  <p:clrMapOvr>
    <a:masterClrMapping/>
  </p:clrMapOvr>
  <p:transition>
    <p:wipe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b="1" dirty="0"/>
              <a:t>ENIAC (</a:t>
            </a:r>
            <a:r>
              <a:rPr lang="en-GB" b="1" dirty="0" smtClean="0"/>
              <a:t>1945)</a:t>
            </a:r>
            <a:endParaRPr lang="fr-FR" dirty="0"/>
          </a:p>
        </p:txBody>
      </p:sp>
      <p:sp>
        <p:nvSpPr>
          <p:cNvPr id="3" name="Espace réservé du texte 2"/>
          <p:cNvSpPr>
            <a:spLocks noGrp="1"/>
          </p:cNvSpPr>
          <p:nvPr>
            <p:ph type="body" idx="1"/>
          </p:nvPr>
        </p:nvSpPr>
        <p:spPr/>
        <p:txBody>
          <a:bodyPr/>
          <a:lstStyle/>
          <a:p>
            <a:endParaRPr lang="fr-FR"/>
          </a:p>
        </p:txBody>
      </p:sp>
      <p:sp>
        <p:nvSpPr>
          <p:cNvPr id="5" name="Espace réservé du texte 4"/>
          <p:cNvSpPr>
            <a:spLocks noGrp="1"/>
          </p:cNvSpPr>
          <p:nvPr>
            <p:ph type="body" sz="half" idx="3"/>
          </p:nvPr>
        </p:nvSpPr>
        <p:spPr/>
        <p:txBody>
          <a:bodyPr/>
          <a:lstStyle/>
          <a:p>
            <a:endParaRPr lang="fr-FR"/>
          </a:p>
        </p:txBody>
      </p:sp>
      <p:sp>
        <p:nvSpPr>
          <p:cNvPr id="4" name="Espace réservé du contenu 3"/>
          <p:cNvSpPr>
            <a:spLocks noGrp="1"/>
          </p:cNvSpPr>
          <p:nvPr>
            <p:ph sz="quarter" idx="2"/>
          </p:nvPr>
        </p:nvSpPr>
        <p:spPr/>
        <p:txBody>
          <a:bodyPr/>
          <a:lstStyle/>
          <a:p>
            <a:pPr lvl="0"/>
            <a:r>
              <a:rPr lang="en-GB" dirty="0"/>
              <a:t>The first general-purpose electronic computer, it performed calculations thousands of times faster than earlier machines.</a:t>
            </a:r>
            <a:endParaRPr lang="fr-FR" dirty="0"/>
          </a:p>
          <a:p>
            <a:endParaRPr lang="fr-FR" dirty="0"/>
          </a:p>
        </p:txBody>
      </p:sp>
      <p:pic>
        <p:nvPicPr>
          <p:cNvPr id="10242" name="Picture 2"/>
          <p:cNvPicPr>
            <a:picLocks noGrp="1" noChangeAspect="1" noChangeArrowheads="1"/>
          </p:cNvPicPr>
          <p:nvPr>
            <p:ph sz="quarter" idx="4"/>
          </p:nvPr>
        </p:nvPicPr>
        <p:blipFill>
          <a:blip r:embed="rId2"/>
          <a:stretch>
            <a:fillRect/>
          </a:stretch>
        </p:blipFill>
        <p:spPr bwMode="auto">
          <a:xfrm>
            <a:off x="4286248" y="357166"/>
            <a:ext cx="4643470" cy="6000792"/>
          </a:xfrm>
          <a:prstGeom prst="rect">
            <a:avLst/>
          </a:prstGeom>
          <a:noFill/>
          <a:ln w="9525">
            <a:noFill/>
            <a:miter lim="800000"/>
            <a:headEnd/>
            <a:tailEnd/>
          </a:ln>
          <a:effectLst/>
        </p:spPr>
      </p:pic>
    </p:spTree>
  </p:cSld>
  <p:clrMapOvr>
    <a:masterClrMapping/>
  </p:clrMapOvr>
  <p:transition>
    <p:blinds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b="1" dirty="0"/>
              <a:t>UNIVAC I (1951)</a:t>
            </a:r>
            <a:endParaRPr lang="fr-FR" dirty="0"/>
          </a:p>
        </p:txBody>
      </p:sp>
      <p:sp>
        <p:nvSpPr>
          <p:cNvPr id="3" name="Espace réservé du texte 2"/>
          <p:cNvSpPr>
            <a:spLocks noGrp="1"/>
          </p:cNvSpPr>
          <p:nvPr>
            <p:ph type="body" idx="1"/>
          </p:nvPr>
        </p:nvSpPr>
        <p:spPr/>
        <p:txBody>
          <a:bodyPr/>
          <a:lstStyle/>
          <a:p>
            <a:endParaRPr lang="fr-FR"/>
          </a:p>
        </p:txBody>
      </p:sp>
      <p:sp>
        <p:nvSpPr>
          <p:cNvPr id="5" name="Espace réservé du texte 4"/>
          <p:cNvSpPr>
            <a:spLocks noGrp="1"/>
          </p:cNvSpPr>
          <p:nvPr>
            <p:ph type="body" sz="half" idx="3"/>
          </p:nvPr>
        </p:nvSpPr>
        <p:spPr/>
        <p:txBody>
          <a:bodyPr/>
          <a:lstStyle/>
          <a:p>
            <a:endParaRPr lang="fr-FR"/>
          </a:p>
        </p:txBody>
      </p:sp>
      <p:sp>
        <p:nvSpPr>
          <p:cNvPr id="4" name="Espace réservé du contenu 3"/>
          <p:cNvSpPr>
            <a:spLocks noGrp="1"/>
          </p:cNvSpPr>
          <p:nvPr>
            <p:ph sz="quarter" idx="2"/>
          </p:nvPr>
        </p:nvSpPr>
        <p:spPr/>
        <p:txBody>
          <a:bodyPr/>
          <a:lstStyle/>
          <a:p>
            <a:pPr lvl="0"/>
            <a:r>
              <a:rPr lang="en-GB" dirty="0"/>
              <a:t>The first commercial computer, it was widely adopted by businesses for data processing.</a:t>
            </a:r>
            <a:endParaRPr lang="fr-FR" dirty="0"/>
          </a:p>
          <a:p>
            <a:endParaRPr lang="fr-FR" dirty="0"/>
          </a:p>
        </p:txBody>
      </p:sp>
      <p:pic>
        <p:nvPicPr>
          <p:cNvPr id="11266" name="Picture 2"/>
          <p:cNvPicPr>
            <a:picLocks noGrp="1" noChangeAspect="1" noChangeArrowheads="1"/>
          </p:cNvPicPr>
          <p:nvPr>
            <p:ph sz="quarter" idx="4"/>
          </p:nvPr>
        </p:nvPicPr>
        <p:blipFill>
          <a:blip r:embed="rId2"/>
          <a:stretch>
            <a:fillRect/>
          </a:stretch>
        </p:blipFill>
        <p:spPr bwMode="auto">
          <a:xfrm>
            <a:off x="4645025" y="3419928"/>
            <a:ext cx="4041775" cy="2035857"/>
          </a:xfrm>
          <a:prstGeom prst="rect">
            <a:avLst/>
          </a:prstGeom>
          <a:noFill/>
          <a:ln w="9525">
            <a:noFill/>
            <a:miter lim="800000"/>
            <a:headEnd/>
            <a:tailEnd/>
          </a:ln>
          <a:effectLst/>
        </p:spPr>
      </p:pic>
    </p:spTree>
  </p:cSld>
  <p:clrMapOvr>
    <a:masterClrMapping/>
  </p:clrMapOvr>
  <p:transition>
    <p:blinds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p:txBody>
          <a:bodyPr/>
          <a:lstStyle/>
          <a:p>
            <a:r>
              <a:rPr lang="en-GB" sz="3600" b="1" dirty="0">
                <a:solidFill>
                  <a:schemeClr val="tx1"/>
                </a:solidFill>
              </a:rPr>
              <a:t>The Second Generation (1950s–1960s): Transistor-Based Computers</a:t>
            </a:r>
            <a:endParaRPr lang="fr-FR" sz="3600" dirty="0">
              <a:solidFill>
                <a:schemeClr val="tx1"/>
              </a:solidFill>
            </a:endParaRPr>
          </a:p>
          <a:p>
            <a:endParaRPr lang="fr-FR" dirty="0"/>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b="1" dirty="0"/>
              <a:t>The Second Generation (1950s–1960s): Transistor-Based Computers</a:t>
            </a:r>
            <a:endParaRPr lang="fr-FR" dirty="0"/>
          </a:p>
        </p:txBody>
      </p:sp>
      <p:sp>
        <p:nvSpPr>
          <p:cNvPr id="3" name="Espace réservé du contenu 2"/>
          <p:cNvSpPr>
            <a:spLocks noGrp="1"/>
          </p:cNvSpPr>
          <p:nvPr>
            <p:ph idx="1"/>
          </p:nvPr>
        </p:nvSpPr>
        <p:spPr/>
        <p:txBody>
          <a:bodyPr/>
          <a:lstStyle/>
          <a:p>
            <a:r>
              <a:rPr lang="en-GB" dirty="0"/>
              <a:t>The invention of the transistor replaced bulky vacuum tubes, making computers smaller, faster, and more reliable:</a:t>
            </a:r>
            <a:endParaRPr lang="fr-FR" dirty="0"/>
          </a:p>
          <a:p>
            <a:pPr lvl="0"/>
            <a:r>
              <a:rPr lang="en-GB" dirty="0"/>
              <a:t>Computers such as the IBM 7090 and UNIVAC II dominated this era.</a:t>
            </a:r>
            <a:endParaRPr lang="fr-FR" dirty="0"/>
          </a:p>
          <a:p>
            <a:pPr lvl="0"/>
            <a:r>
              <a:rPr lang="en-GB" dirty="0"/>
              <a:t>Programming languages like COBOL and FORTRAN emerged, simplifying software development.</a:t>
            </a:r>
            <a:endParaRPr lang="fr-FR" dirty="0"/>
          </a:p>
          <a:p>
            <a:endParaRPr lang="fr-FR" dirty="0"/>
          </a:p>
        </p:txBody>
      </p:sp>
    </p:spTree>
  </p:cSld>
  <p:clrMapOvr>
    <a:masterClrMapping/>
  </p:clrMapOvr>
  <p:transition>
    <p:diamon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texte 2"/>
          <p:cNvSpPr>
            <a:spLocks noGrp="1"/>
          </p:cNvSpPr>
          <p:nvPr>
            <p:ph type="body" idx="1"/>
          </p:nvPr>
        </p:nvSpPr>
        <p:spPr>
          <a:xfrm>
            <a:off x="722313" y="2214555"/>
            <a:ext cx="7772400" cy="1714511"/>
          </a:xfrm>
        </p:spPr>
        <p:txBody>
          <a:bodyPr/>
          <a:lstStyle/>
          <a:p>
            <a:r>
              <a:rPr lang="en-GB" sz="3600" b="1" dirty="0">
                <a:solidFill>
                  <a:schemeClr val="tx1"/>
                </a:solidFill>
              </a:rPr>
              <a:t>The Third Generation (1960s–1970s</a:t>
            </a:r>
            <a:r>
              <a:rPr lang="en-GB" sz="3600" b="1" dirty="0" smtClean="0">
                <a:solidFill>
                  <a:schemeClr val="tx1"/>
                </a:solidFill>
              </a:rPr>
              <a:t>)</a:t>
            </a:r>
            <a:endParaRPr lang="fr-FR" sz="3600" dirty="0">
              <a:solidFill>
                <a:schemeClr val="tx1"/>
              </a:solidFill>
            </a:endParaRPr>
          </a:p>
          <a:p>
            <a:endParaRPr lang="fr-FR" dirty="0"/>
          </a:p>
        </p:txBody>
      </p:sp>
    </p:spTree>
  </p:cSld>
  <p:clrMapOvr>
    <a:masterClrMapping/>
  </p:clrMapOvr>
  <p:transition>
    <p:strip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Pre-Computer Era</a:t>
            </a:r>
            <a:endParaRPr lang="fr-FR" dirty="0"/>
          </a:p>
        </p:txBody>
      </p:sp>
      <p:sp>
        <p:nvSpPr>
          <p:cNvPr id="3" name="Espace réservé du texte 2"/>
          <p:cNvSpPr>
            <a:spLocks noGrp="1"/>
          </p:cNvSpPr>
          <p:nvPr>
            <p:ph type="body" idx="1"/>
          </p:nvPr>
        </p:nvSpPr>
        <p:spPr/>
        <p:txBody>
          <a:bodyPr>
            <a:normAutofit/>
          </a:bodyPr>
          <a:lstStyle/>
          <a:p>
            <a:r>
              <a:rPr lang="en-GB" sz="4000" dirty="0" smtClean="0"/>
              <a:t>Early Computational Tools</a:t>
            </a:r>
            <a:endParaRPr lang="fr-FR" sz="4000" dirty="0"/>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b="1" dirty="0" smtClean="0">
                <a:solidFill>
                  <a:schemeClr val="tx1"/>
                </a:solidFill>
              </a:rPr>
              <a:t>Integrated Circuits</a:t>
            </a:r>
            <a:endParaRPr lang="fr-FR" dirty="0"/>
          </a:p>
        </p:txBody>
      </p:sp>
      <p:sp>
        <p:nvSpPr>
          <p:cNvPr id="3" name="Espace réservé du contenu 2"/>
          <p:cNvSpPr>
            <a:spLocks noGrp="1"/>
          </p:cNvSpPr>
          <p:nvPr>
            <p:ph idx="1"/>
          </p:nvPr>
        </p:nvSpPr>
        <p:spPr/>
        <p:txBody>
          <a:bodyPr/>
          <a:lstStyle/>
          <a:p>
            <a:r>
              <a:rPr lang="en-GB" dirty="0"/>
              <a:t>Integrated circuits (ICs) marked a new level of miniaturization and efficiency:</a:t>
            </a:r>
            <a:endParaRPr lang="fr-FR" dirty="0"/>
          </a:p>
          <a:p>
            <a:pPr lvl="0"/>
            <a:r>
              <a:rPr lang="en-GB" b="1" dirty="0"/>
              <a:t>Key innovations:</a:t>
            </a:r>
            <a:r>
              <a:rPr lang="en-GB" dirty="0"/>
              <a:t> The IBM System/360 and DEC PDP series introduced multi-tasking capabilities and affordability.</a:t>
            </a:r>
            <a:endParaRPr lang="fr-FR" dirty="0"/>
          </a:p>
          <a:p>
            <a:pPr lvl="0"/>
            <a:r>
              <a:rPr lang="en-GB" b="1" dirty="0"/>
              <a:t>The rise of software:</a:t>
            </a:r>
            <a:r>
              <a:rPr lang="en-GB" dirty="0"/>
              <a:t> Operating systems like UNIX were developed, laying the foundation for modern computing environments.</a:t>
            </a:r>
            <a:endParaRPr lang="fr-FR" dirty="0"/>
          </a:p>
          <a:p>
            <a:endParaRPr lang="fr-FR" dirty="0"/>
          </a:p>
        </p:txBody>
      </p:sp>
    </p:spTree>
  </p:cSld>
  <p:clrMapOvr>
    <a:masterClrMapping/>
  </p:clrMapOvr>
  <p:transition>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p:txBody>
          <a:bodyPr/>
          <a:lstStyle/>
          <a:p>
            <a:r>
              <a:rPr lang="en-GB" sz="3200" b="1" dirty="0">
                <a:solidFill>
                  <a:schemeClr val="tx1"/>
                </a:solidFill>
              </a:rPr>
              <a:t>The Fourth Generation (</a:t>
            </a:r>
            <a:r>
              <a:rPr lang="en-GB" sz="3200" b="1" dirty="0" smtClean="0">
                <a:solidFill>
                  <a:schemeClr val="tx1"/>
                </a:solidFill>
              </a:rPr>
              <a:t>1970s–Present)</a:t>
            </a:r>
            <a:endParaRPr lang="fr-FR" sz="3200" dirty="0">
              <a:solidFill>
                <a:schemeClr val="tx1"/>
              </a:solidFill>
            </a:endParaRPr>
          </a:p>
          <a:p>
            <a:endParaRPr lang="fr-FR" dirty="0"/>
          </a:p>
        </p:txBody>
      </p:sp>
    </p:spTree>
  </p:cSld>
  <p:clrMapOvr>
    <a:masterClrMapping/>
  </p:clrMapOvr>
  <p:transition>
    <p:cover dir="l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b="1" dirty="0" smtClean="0">
                <a:solidFill>
                  <a:schemeClr val="tx1"/>
                </a:solidFill>
              </a:rPr>
              <a:t>Microprocessors</a:t>
            </a:r>
            <a:endParaRPr lang="fr-FR" dirty="0"/>
          </a:p>
        </p:txBody>
      </p:sp>
      <p:sp>
        <p:nvSpPr>
          <p:cNvPr id="3" name="Espace réservé du contenu 2"/>
          <p:cNvSpPr>
            <a:spLocks noGrp="1"/>
          </p:cNvSpPr>
          <p:nvPr>
            <p:ph idx="1"/>
          </p:nvPr>
        </p:nvSpPr>
        <p:spPr/>
        <p:txBody>
          <a:bodyPr>
            <a:normAutofit fontScale="92500" lnSpcReduction="10000"/>
          </a:bodyPr>
          <a:lstStyle/>
          <a:p>
            <a:r>
              <a:rPr lang="en-GB" dirty="0"/>
              <a:t>The invention of the microprocessor in 1971 by Intel revolutionized computing:</a:t>
            </a:r>
            <a:endParaRPr lang="fr-FR" dirty="0"/>
          </a:p>
          <a:p>
            <a:pPr lvl="0"/>
            <a:r>
              <a:rPr lang="en-GB" b="1" dirty="0"/>
              <a:t>The Personal Computer (PC):</a:t>
            </a:r>
            <a:r>
              <a:rPr lang="en-GB" dirty="0"/>
              <a:t> In 1981, IBM introduced the IBM PC, marking the rise of home and business computing.</a:t>
            </a:r>
            <a:endParaRPr lang="fr-FR" dirty="0"/>
          </a:p>
          <a:p>
            <a:pPr lvl="0"/>
            <a:r>
              <a:rPr lang="en-GB" b="1" dirty="0"/>
              <a:t>Apple Computers:</a:t>
            </a:r>
            <a:r>
              <a:rPr lang="en-GB" dirty="0"/>
              <a:t> Apple introduced user-friendly graphical interfaces with the Macintosh in 1984.</a:t>
            </a:r>
            <a:endParaRPr lang="fr-FR" dirty="0"/>
          </a:p>
          <a:p>
            <a:pPr lvl="0"/>
            <a:r>
              <a:rPr lang="en-GB" b="1" dirty="0"/>
              <a:t>Software Revolution:</a:t>
            </a:r>
            <a:r>
              <a:rPr lang="en-GB" dirty="0"/>
              <a:t> Microsoft Windows and other software ecosystems flourished, enabling productivity and entertainment applications.</a:t>
            </a:r>
            <a:endParaRPr lang="fr-FR" dirty="0"/>
          </a:p>
          <a:p>
            <a:r>
              <a:rPr lang="en-GB" dirty="0"/>
              <a:t> </a:t>
            </a:r>
            <a:endParaRPr lang="fr-FR" dirty="0"/>
          </a:p>
          <a:p>
            <a:endParaRPr lang="fr-F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a:xfrm>
            <a:off x="722313" y="1857365"/>
            <a:ext cx="7772400" cy="1571635"/>
          </a:xfrm>
        </p:spPr>
        <p:txBody>
          <a:bodyPr>
            <a:normAutofit/>
          </a:bodyPr>
          <a:lstStyle/>
          <a:p>
            <a:r>
              <a:rPr lang="en-GB" sz="3200" b="1" dirty="0">
                <a:solidFill>
                  <a:schemeClr val="tx1"/>
                </a:solidFill>
              </a:rPr>
              <a:t>The Fifth Generation (Present</a:t>
            </a:r>
            <a:r>
              <a:rPr lang="en-GB" sz="3200" b="1" dirty="0" smtClean="0">
                <a:solidFill>
                  <a:schemeClr val="tx1"/>
                </a:solidFill>
              </a:rPr>
              <a:t>):</a:t>
            </a:r>
            <a:endParaRPr lang="fr-FR" sz="3200" dirty="0">
              <a:solidFill>
                <a:schemeClr val="tx1"/>
              </a:solidFill>
            </a:endParaRPr>
          </a:p>
        </p:txBody>
      </p:sp>
    </p:spTree>
  </p:cSld>
  <p:clrMapOvr>
    <a:masterClrMapping/>
  </p:clrMapOvr>
  <p:transition>
    <p:wheel spokes="8"/>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b="1" dirty="0" smtClean="0">
                <a:solidFill>
                  <a:schemeClr val="tx1"/>
                </a:solidFill>
              </a:rPr>
              <a:t>AI and Quantum Computing</a:t>
            </a:r>
            <a:endParaRPr lang="fr-FR" dirty="0"/>
          </a:p>
        </p:txBody>
      </p:sp>
      <p:sp>
        <p:nvSpPr>
          <p:cNvPr id="3" name="Espace réservé du contenu 2"/>
          <p:cNvSpPr>
            <a:spLocks noGrp="1"/>
          </p:cNvSpPr>
          <p:nvPr>
            <p:ph idx="1"/>
          </p:nvPr>
        </p:nvSpPr>
        <p:spPr/>
        <p:txBody>
          <a:bodyPr>
            <a:normAutofit fontScale="92500"/>
          </a:bodyPr>
          <a:lstStyle/>
          <a:p>
            <a:r>
              <a:rPr lang="en-GB" dirty="0"/>
              <a:t>Today’s computers are defined by advances in artificial intelligence, cloud computing, and quantum mechanics:</a:t>
            </a:r>
            <a:endParaRPr lang="fr-FR" dirty="0"/>
          </a:p>
          <a:p>
            <a:pPr lvl="0"/>
            <a:r>
              <a:rPr lang="en-GB" b="1" dirty="0"/>
              <a:t>AI and Machine Learning:</a:t>
            </a:r>
            <a:r>
              <a:rPr lang="en-GB" dirty="0"/>
              <a:t> Modern computers can learn, predict, and make decisions, powering applications from virtual assistants to autonomous vehicles.</a:t>
            </a:r>
            <a:endParaRPr lang="fr-FR" dirty="0"/>
          </a:p>
          <a:p>
            <a:pPr lvl="0"/>
            <a:r>
              <a:rPr lang="en-GB" b="1" dirty="0"/>
              <a:t>Quantum Computers:</a:t>
            </a:r>
            <a:r>
              <a:rPr lang="en-GB" dirty="0"/>
              <a:t> While still experimental, they promise to solve problems beyond the capabilities of classical computers.</a:t>
            </a:r>
            <a:endParaRPr lang="fr-FR" dirty="0"/>
          </a:p>
          <a:p>
            <a:r>
              <a:rPr lang="en-GB" b="1" dirty="0"/>
              <a:t>The Internet and Connectivity:</a:t>
            </a:r>
            <a:r>
              <a:rPr lang="en-GB" dirty="0"/>
              <a:t> The rise of the Internet and mobile devices has made computing ubiquitous, reshaping communication, commerce, and education</a:t>
            </a:r>
            <a:endParaRPr lang="fr-FR" dirty="0"/>
          </a:p>
        </p:txBody>
      </p:sp>
    </p:spTree>
  </p:cSld>
  <p:clrMapOvr>
    <a:masterClrMapping/>
  </p:clrMapOvr>
  <p:transition>
    <p:wheel spokes="8"/>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 </a:t>
            </a:r>
            <a:endParaRPr lang="fr-FR" dirty="0"/>
          </a:p>
        </p:txBody>
      </p:sp>
      <p:sp>
        <p:nvSpPr>
          <p:cNvPr id="3" name="Espace réservé du contenu 2"/>
          <p:cNvSpPr>
            <a:spLocks noGrp="1"/>
          </p:cNvSpPr>
          <p:nvPr>
            <p:ph idx="1"/>
          </p:nvPr>
        </p:nvSpPr>
        <p:spPr/>
        <p:txBody>
          <a:bodyPr/>
          <a:lstStyle/>
          <a:p>
            <a:r>
              <a:rPr lang="en-GB" dirty="0"/>
              <a:t>Computers have come a long way from mechanical contraptions to devices capable of reshaping the fabric of society. As we continue to push the boundaries of computing, the possibilities for education, innovation, and communication seem endless.</a:t>
            </a:r>
            <a:endParaRPr lang="fr-FR" dirty="0"/>
          </a:p>
          <a:p>
            <a:endParaRPr lang="fr-FR" dirty="0"/>
          </a:p>
        </p:txBody>
      </p:sp>
    </p:spTree>
  </p:cSld>
  <p:clrMapOvr>
    <a:masterClrMapping/>
  </p:clrMapOvr>
  <p:transition>
    <p:wheel spokes="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a:xfrm>
            <a:off x="722313" y="1643051"/>
            <a:ext cx="7772400" cy="1857388"/>
          </a:xfrm>
        </p:spPr>
        <p:txBody>
          <a:bodyPr>
            <a:normAutofit/>
          </a:bodyPr>
          <a:lstStyle/>
          <a:p>
            <a:r>
              <a:rPr lang="fr-FR" sz="3600" b="1" dirty="0" smtClean="0">
                <a:solidFill>
                  <a:schemeClr val="tx1"/>
                </a:solidFill>
              </a:rPr>
              <a:t>Evaluation </a:t>
            </a:r>
            <a:endParaRPr lang="fr-FR" sz="3600" b="1" dirty="0">
              <a:solidFill>
                <a:schemeClr val="tx1"/>
              </a:solidFill>
            </a:endParaRPr>
          </a:p>
        </p:txBody>
      </p:sp>
    </p:spTree>
  </p:cSld>
  <p:clrMapOvr>
    <a:masterClrMapping/>
  </p:clrMapOvr>
  <p:transition>
    <p:wheel spokes="8"/>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25470"/>
          </a:xfrm>
        </p:spPr>
        <p:txBody>
          <a:bodyPr>
            <a:normAutofit fontScale="90000"/>
          </a:bodyPr>
          <a:lstStyle/>
          <a:p>
            <a:r>
              <a:rPr lang="fr-FR" dirty="0" smtClean="0"/>
              <a:t>QUIZ </a:t>
            </a:r>
            <a:endParaRPr lang="fr-FR" dirty="0"/>
          </a:p>
        </p:txBody>
      </p:sp>
      <p:sp>
        <p:nvSpPr>
          <p:cNvPr id="3" name="Espace réservé du contenu 2"/>
          <p:cNvSpPr>
            <a:spLocks noGrp="1"/>
          </p:cNvSpPr>
          <p:nvPr>
            <p:ph idx="1"/>
          </p:nvPr>
        </p:nvSpPr>
        <p:spPr>
          <a:xfrm>
            <a:off x="457200" y="928670"/>
            <a:ext cx="8229600" cy="5197493"/>
          </a:xfrm>
        </p:spPr>
        <p:txBody>
          <a:bodyPr>
            <a:normAutofit/>
          </a:bodyPr>
          <a:lstStyle/>
          <a:p>
            <a:r>
              <a:rPr lang="en-US" dirty="0" smtClean="0"/>
              <a:t>What is considered the </a:t>
            </a:r>
            <a:r>
              <a:rPr lang="en-US" b="1" dirty="0" smtClean="0"/>
              <a:t>first manual calculator? </a:t>
            </a:r>
          </a:p>
          <a:p>
            <a:r>
              <a:rPr lang="en-US" dirty="0" smtClean="0"/>
              <a:t>Who is often called the </a:t>
            </a:r>
            <a:r>
              <a:rPr lang="en-US" b="1" dirty="0" smtClean="0"/>
              <a:t>"father of the computer"</a:t>
            </a:r>
            <a:r>
              <a:rPr lang="en-US" dirty="0" smtClean="0"/>
              <a:t>, and what was the name of his mechanical general-purpose computer design?</a:t>
            </a:r>
          </a:p>
          <a:p>
            <a:r>
              <a:rPr lang="en-US" dirty="0" smtClean="0"/>
              <a:t>The </a:t>
            </a:r>
          </a:p>
          <a:p>
            <a:r>
              <a:rPr lang="en-US" b="1" dirty="0" smtClean="0"/>
              <a:t>Fifth Generation</a:t>
            </a:r>
            <a:r>
              <a:rPr lang="en-US" dirty="0" smtClean="0"/>
              <a:t> (Present) is defined by advances in what three key areas?</a:t>
            </a:r>
          </a:p>
          <a:p>
            <a:r>
              <a:rPr lang="en-US" dirty="0" smtClean="0"/>
              <a:t>Who is considered the </a:t>
            </a:r>
          </a:p>
          <a:p>
            <a:r>
              <a:rPr lang="en-US" b="1" dirty="0" smtClean="0"/>
              <a:t>first computer programmer</a:t>
            </a:r>
            <a:r>
              <a:rPr lang="en-US" dirty="0" smtClean="0"/>
              <a:t>, and which machine did she conceptualize algorithms for?</a:t>
            </a:r>
          </a:p>
          <a:p>
            <a:pPr>
              <a:buNone/>
            </a:pPr>
            <a:endParaRPr lang="en-US" dirty="0" smtClean="0"/>
          </a:p>
          <a:p>
            <a:endParaRPr lang="en-US" dirty="0" smtClean="0"/>
          </a:p>
          <a:p>
            <a:endParaRPr lang="en-US" dirty="0" smtClean="0"/>
          </a:p>
          <a:p>
            <a:endParaRPr lang="en-US" dirty="0" smtClean="0"/>
          </a:p>
          <a:p>
            <a:endParaRPr lang="fr-FR" dirty="0"/>
          </a:p>
        </p:txBody>
      </p:sp>
    </p:spTree>
  </p:cSld>
  <p:clrMapOvr>
    <a:masterClrMapping/>
  </p:clrMapOvr>
  <p:transition>
    <p:strips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Abacus </a:t>
            </a:r>
            <a:endParaRPr lang="fr-FR" dirty="0"/>
          </a:p>
        </p:txBody>
      </p:sp>
      <p:sp>
        <p:nvSpPr>
          <p:cNvPr id="4" name="Espace réservé du contenu 3"/>
          <p:cNvSpPr>
            <a:spLocks noGrp="1"/>
          </p:cNvSpPr>
          <p:nvPr>
            <p:ph sz="quarter" idx="2"/>
          </p:nvPr>
        </p:nvSpPr>
        <p:spPr/>
        <p:txBody>
          <a:bodyPr/>
          <a:lstStyle/>
          <a:p>
            <a:r>
              <a:rPr lang="en-GB" dirty="0"/>
              <a:t>the earliest abacus, referred to as the Sumerian abacus, dates back to roughly 2700 B.C. from the Mesopotamia region</a:t>
            </a:r>
            <a:endParaRPr lang="fr-FR" dirty="0"/>
          </a:p>
        </p:txBody>
      </p:sp>
      <p:pic>
        <p:nvPicPr>
          <p:cNvPr id="1026" name="Picture 2"/>
          <p:cNvPicPr>
            <a:picLocks noGrp="1" noChangeAspect="1" noChangeArrowheads="1"/>
          </p:cNvPicPr>
          <p:nvPr>
            <p:ph sz="quarter" idx="4"/>
          </p:nvPr>
        </p:nvPicPr>
        <p:blipFill>
          <a:blip r:embed="rId2" cstate="print"/>
          <a:stretch>
            <a:fillRect/>
          </a:stretch>
        </p:blipFill>
        <p:spPr bwMode="auto">
          <a:xfrm>
            <a:off x="4645822" y="1785926"/>
            <a:ext cx="4040180" cy="4085945"/>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b="1" dirty="0"/>
              <a:t>Napier’s Bones </a:t>
            </a:r>
            <a:endParaRPr lang="fr-FR" dirty="0"/>
          </a:p>
        </p:txBody>
      </p:sp>
      <p:sp>
        <p:nvSpPr>
          <p:cNvPr id="4" name="Espace réservé du contenu 3"/>
          <p:cNvSpPr>
            <a:spLocks noGrp="1"/>
          </p:cNvSpPr>
          <p:nvPr>
            <p:ph sz="quarter" idx="2"/>
          </p:nvPr>
        </p:nvSpPr>
        <p:spPr/>
        <p:txBody>
          <a:bodyPr/>
          <a:lstStyle/>
          <a:p>
            <a:pPr lvl="0"/>
            <a:r>
              <a:rPr lang="en-GB" dirty="0" smtClean="0"/>
              <a:t>Invented </a:t>
            </a:r>
            <a:r>
              <a:rPr lang="en-GB" dirty="0"/>
              <a:t>by John </a:t>
            </a:r>
            <a:r>
              <a:rPr lang="en-GB" dirty="0" smtClean="0"/>
              <a:t>Napier in 1617, </a:t>
            </a:r>
            <a:r>
              <a:rPr lang="en-GB" dirty="0"/>
              <a:t>this tool facilitated multiplication and division through the use of logarithmic calculations.</a:t>
            </a:r>
            <a:endParaRPr lang="fr-FR" dirty="0"/>
          </a:p>
          <a:p>
            <a:endParaRPr lang="fr-FR" dirty="0"/>
          </a:p>
        </p:txBody>
      </p:sp>
      <p:pic>
        <p:nvPicPr>
          <p:cNvPr id="2050" name="Picture 2"/>
          <p:cNvPicPr>
            <a:picLocks noGrp="1" noChangeAspect="1" noChangeArrowheads="1"/>
          </p:cNvPicPr>
          <p:nvPr>
            <p:ph sz="quarter" idx="4"/>
          </p:nvPr>
        </p:nvPicPr>
        <p:blipFill>
          <a:blip r:embed="rId2"/>
          <a:stretch>
            <a:fillRect/>
          </a:stretch>
        </p:blipFill>
        <p:spPr bwMode="auto">
          <a:xfrm>
            <a:off x="4714876" y="2428868"/>
            <a:ext cx="4071966" cy="3169507"/>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b="1" dirty="0"/>
              <a:t>The Slide Rule </a:t>
            </a:r>
            <a:endParaRPr lang="fr-FR" dirty="0"/>
          </a:p>
        </p:txBody>
      </p:sp>
      <p:sp>
        <p:nvSpPr>
          <p:cNvPr id="4" name="Espace réservé du contenu 3"/>
          <p:cNvSpPr>
            <a:spLocks noGrp="1"/>
          </p:cNvSpPr>
          <p:nvPr>
            <p:ph sz="quarter" idx="2"/>
          </p:nvPr>
        </p:nvSpPr>
        <p:spPr/>
        <p:txBody>
          <a:bodyPr/>
          <a:lstStyle/>
          <a:p>
            <a:r>
              <a:rPr lang="en-GB" dirty="0"/>
              <a:t>Based on logarithms, it was widely used by engineers and scientists for complex calculations</a:t>
            </a:r>
            <a:endParaRPr lang="fr-FR" dirty="0"/>
          </a:p>
        </p:txBody>
      </p:sp>
      <p:pic>
        <p:nvPicPr>
          <p:cNvPr id="3074" name="Picture 2"/>
          <p:cNvPicPr>
            <a:picLocks noGrp="1" noChangeAspect="1" noChangeArrowheads="1"/>
          </p:cNvPicPr>
          <p:nvPr>
            <p:ph sz="quarter" idx="4"/>
          </p:nvPr>
        </p:nvPicPr>
        <p:blipFill>
          <a:blip r:embed="rId2"/>
          <a:stretch>
            <a:fillRect/>
          </a:stretch>
        </p:blipFill>
        <p:spPr bwMode="auto">
          <a:xfrm>
            <a:off x="4645025" y="1714489"/>
            <a:ext cx="4041775" cy="3749310"/>
          </a:xfrm>
          <a:prstGeom prst="rect">
            <a:avLst/>
          </a:prstGeom>
          <a:noFill/>
          <a:ln w="9525">
            <a:noFill/>
            <a:miter lim="800000"/>
            <a:headEnd/>
            <a:tailEnd/>
          </a:ln>
          <a:effectLst/>
        </p:spPr>
      </p:pic>
    </p:spTree>
  </p:cSld>
  <p:clrMapOvr>
    <a:masterClrMapping/>
  </p:clrMapOvr>
  <p:transition>
    <p:strips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722313" y="1785927"/>
            <a:ext cx="7772400" cy="1643073"/>
          </a:xfrm>
        </p:spPr>
        <p:txBody>
          <a:bodyPr>
            <a:normAutofit/>
          </a:bodyPr>
          <a:lstStyle/>
          <a:p>
            <a:r>
              <a:rPr lang="en-GB" sz="4400" b="1" dirty="0">
                <a:solidFill>
                  <a:schemeClr val="bg1"/>
                </a:solidFill>
                <a:latin typeface="Agency FB" pitchFamily="34" charset="0"/>
              </a:rPr>
              <a:t>The Mechanical Era: Early Computing </a:t>
            </a:r>
            <a:r>
              <a:rPr lang="en-GB" sz="4400" b="1" dirty="0" smtClean="0">
                <a:solidFill>
                  <a:schemeClr val="bg1"/>
                </a:solidFill>
                <a:latin typeface="Agency FB" pitchFamily="34" charset="0"/>
              </a:rPr>
              <a:t>Machine</a:t>
            </a:r>
            <a:endParaRPr lang="fr-FR" sz="4400" b="1" dirty="0">
              <a:solidFill>
                <a:schemeClr val="bg1"/>
              </a:solidFill>
              <a:latin typeface="Agency FB" pitchFamily="34" charset="0"/>
            </a:endParaRPr>
          </a:p>
        </p:txBody>
      </p:sp>
    </p:spTree>
  </p:cSld>
  <p:clrMapOvr>
    <a:masterClrMapping/>
  </p:clrMapOvr>
  <p:transition>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b="1" dirty="0" err="1"/>
              <a:t>Blaise</a:t>
            </a:r>
            <a:r>
              <a:rPr lang="en-GB" b="1" dirty="0"/>
              <a:t> Pascal’s </a:t>
            </a:r>
            <a:r>
              <a:rPr lang="en-GB" b="1" dirty="0" err="1"/>
              <a:t>Pascaline</a:t>
            </a:r>
            <a:r>
              <a:rPr lang="en-GB" b="1" dirty="0"/>
              <a:t> </a:t>
            </a:r>
            <a:endParaRPr lang="fr-FR" dirty="0"/>
          </a:p>
        </p:txBody>
      </p:sp>
      <p:sp>
        <p:nvSpPr>
          <p:cNvPr id="4" name="Espace réservé du contenu 3"/>
          <p:cNvSpPr>
            <a:spLocks noGrp="1"/>
          </p:cNvSpPr>
          <p:nvPr>
            <p:ph sz="quarter" idx="2"/>
          </p:nvPr>
        </p:nvSpPr>
        <p:spPr/>
        <p:txBody>
          <a:bodyPr/>
          <a:lstStyle/>
          <a:p>
            <a:pPr lvl="0"/>
            <a:r>
              <a:rPr lang="en-GB" dirty="0"/>
              <a:t>A mechanical </a:t>
            </a:r>
            <a:r>
              <a:rPr lang="en-GB" dirty="0" smtClean="0"/>
              <a:t>calculator, created in </a:t>
            </a:r>
            <a:r>
              <a:rPr lang="en-GB" b="1" dirty="0" smtClean="0"/>
              <a:t>1642,</a:t>
            </a:r>
            <a:r>
              <a:rPr lang="en-GB" dirty="0" smtClean="0"/>
              <a:t> </a:t>
            </a:r>
            <a:r>
              <a:rPr lang="en-GB" dirty="0"/>
              <a:t>capable of performing addition and subtraction.</a:t>
            </a:r>
            <a:endParaRPr lang="fr-FR" dirty="0"/>
          </a:p>
          <a:p>
            <a:endParaRPr lang="fr-FR" dirty="0"/>
          </a:p>
        </p:txBody>
      </p:sp>
      <p:pic>
        <p:nvPicPr>
          <p:cNvPr id="4098" name="Picture 2"/>
          <p:cNvPicPr>
            <a:picLocks noGrp="1" noChangeAspect="1" noChangeArrowheads="1"/>
          </p:cNvPicPr>
          <p:nvPr>
            <p:ph sz="quarter" idx="4"/>
          </p:nvPr>
        </p:nvPicPr>
        <p:blipFill>
          <a:blip r:embed="rId2"/>
          <a:srcRect/>
          <a:stretch>
            <a:fillRect/>
          </a:stretch>
        </p:blipFill>
        <p:spPr bwMode="auto">
          <a:xfrm>
            <a:off x="4645025" y="2214554"/>
            <a:ext cx="4041775" cy="3643338"/>
          </a:xfrm>
          <a:prstGeom prst="rect">
            <a:avLst/>
          </a:prstGeom>
          <a:noFill/>
          <a:ln w="9525">
            <a:noFill/>
            <a:miter lim="800000"/>
            <a:headEnd/>
            <a:tailEnd/>
          </a:ln>
          <a:effectLst/>
        </p:spPr>
      </p:pic>
    </p:spTree>
  </p:cSld>
  <p:clrMapOvr>
    <a:masterClrMapping/>
  </p:clrMapOvr>
  <p:transition>
    <p:blind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b="1" dirty="0"/>
              <a:t>Gottfried Wilhelm Leibniz’s Stepped </a:t>
            </a:r>
            <a:r>
              <a:rPr lang="en-GB" b="1" dirty="0" err="1"/>
              <a:t>Reckoner</a:t>
            </a:r>
            <a:r>
              <a:rPr lang="en-GB" b="1" dirty="0"/>
              <a:t> </a:t>
            </a:r>
            <a:endParaRPr lang="fr-FR" dirty="0"/>
          </a:p>
        </p:txBody>
      </p:sp>
      <p:sp>
        <p:nvSpPr>
          <p:cNvPr id="3" name="Espace réservé du texte 2"/>
          <p:cNvSpPr>
            <a:spLocks noGrp="1"/>
          </p:cNvSpPr>
          <p:nvPr>
            <p:ph type="body" idx="1"/>
          </p:nvPr>
        </p:nvSpPr>
        <p:spPr/>
        <p:txBody>
          <a:bodyPr/>
          <a:lstStyle/>
          <a:p>
            <a:endParaRPr lang="fr-FR"/>
          </a:p>
        </p:txBody>
      </p:sp>
      <p:sp>
        <p:nvSpPr>
          <p:cNvPr id="5" name="Espace réservé du texte 4"/>
          <p:cNvSpPr>
            <a:spLocks noGrp="1"/>
          </p:cNvSpPr>
          <p:nvPr>
            <p:ph type="body" sz="half" idx="3"/>
          </p:nvPr>
        </p:nvSpPr>
        <p:spPr/>
        <p:txBody>
          <a:bodyPr/>
          <a:lstStyle/>
          <a:p>
            <a:endParaRPr lang="fr-FR"/>
          </a:p>
        </p:txBody>
      </p:sp>
      <p:sp>
        <p:nvSpPr>
          <p:cNvPr id="4" name="Espace réservé du contenu 3"/>
          <p:cNvSpPr>
            <a:spLocks noGrp="1"/>
          </p:cNvSpPr>
          <p:nvPr>
            <p:ph sz="quarter" idx="2"/>
          </p:nvPr>
        </p:nvSpPr>
        <p:spPr/>
        <p:txBody>
          <a:bodyPr/>
          <a:lstStyle/>
          <a:p>
            <a:pPr lvl="0"/>
            <a:r>
              <a:rPr lang="en-GB" b="1" dirty="0" smtClean="0"/>
              <a:t>Created in 1673</a:t>
            </a:r>
            <a:r>
              <a:rPr lang="en-GB" dirty="0" smtClean="0"/>
              <a:t> : Extended </a:t>
            </a:r>
            <a:r>
              <a:rPr lang="en-GB" dirty="0"/>
              <a:t>Pascal’s design to include multiplication and division.</a:t>
            </a:r>
            <a:endParaRPr lang="fr-FR" dirty="0"/>
          </a:p>
          <a:p>
            <a:endParaRPr lang="fr-FR" dirty="0"/>
          </a:p>
        </p:txBody>
      </p:sp>
      <p:pic>
        <p:nvPicPr>
          <p:cNvPr id="5122" name="Picture 2"/>
          <p:cNvPicPr>
            <a:picLocks noGrp="1" noChangeAspect="1" noChangeArrowheads="1"/>
          </p:cNvPicPr>
          <p:nvPr>
            <p:ph sz="quarter" idx="4"/>
          </p:nvPr>
        </p:nvPicPr>
        <p:blipFill>
          <a:blip r:embed="rId2"/>
          <a:stretch>
            <a:fillRect/>
          </a:stretch>
        </p:blipFill>
        <p:spPr bwMode="auto">
          <a:xfrm>
            <a:off x="4645025" y="3655501"/>
            <a:ext cx="4041775" cy="156471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b="1" dirty="0"/>
              <a:t>Charles Babbage’s Analytical Engine </a:t>
            </a:r>
            <a:r>
              <a:rPr lang="en-GB" b="1" dirty="0" smtClean="0"/>
              <a:t>1837</a:t>
            </a:r>
            <a:endParaRPr lang="fr-FR" dirty="0"/>
          </a:p>
        </p:txBody>
      </p:sp>
      <p:sp>
        <p:nvSpPr>
          <p:cNvPr id="3" name="Espace réservé du texte 2"/>
          <p:cNvSpPr>
            <a:spLocks noGrp="1"/>
          </p:cNvSpPr>
          <p:nvPr>
            <p:ph type="body" idx="1"/>
          </p:nvPr>
        </p:nvSpPr>
        <p:spPr/>
        <p:txBody>
          <a:bodyPr/>
          <a:lstStyle/>
          <a:p>
            <a:endParaRPr lang="fr-FR"/>
          </a:p>
        </p:txBody>
      </p:sp>
      <p:sp>
        <p:nvSpPr>
          <p:cNvPr id="5" name="Espace réservé du texte 4"/>
          <p:cNvSpPr>
            <a:spLocks noGrp="1"/>
          </p:cNvSpPr>
          <p:nvPr>
            <p:ph type="body" sz="half" idx="3"/>
          </p:nvPr>
        </p:nvSpPr>
        <p:spPr/>
        <p:txBody>
          <a:bodyPr/>
          <a:lstStyle/>
          <a:p>
            <a:endParaRPr lang="fr-FR"/>
          </a:p>
        </p:txBody>
      </p:sp>
      <p:sp>
        <p:nvSpPr>
          <p:cNvPr id="4" name="Espace réservé du contenu 3"/>
          <p:cNvSpPr>
            <a:spLocks noGrp="1"/>
          </p:cNvSpPr>
          <p:nvPr>
            <p:ph sz="quarter" idx="2"/>
          </p:nvPr>
        </p:nvSpPr>
        <p:spPr/>
        <p:txBody>
          <a:bodyPr>
            <a:normAutofit fontScale="92500" lnSpcReduction="10000"/>
          </a:bodyPr>
          <a:lstStyle/>
          <a:p>
            <a:pPr lvl="0"/>
            <a:r>
              <a:rPr lang="en-GB" dirty="0"/>
              <a:t>Often called the "father of the computer," Babbage designed a mechanical general-purpose computer. Although never completed during his lifetime, it introduced concepts such as a central processor and memory</a:t>
            </a:r>
            <a:r>
              <a:rPr lang="en-GB" dirty="0" smtClean="0"/>
              <a:t>.</a:t>
            </a:r>
          </a:p>
          <a:p>
            <a:r>
              <a:rPr lang="en-GB" b="1" dirty="0" err="1"/>
              <a:t>Ada</a:t>
            </a:r>
            <a:r>
              <a:rPr lang="en-GB" b="1" dirty="0"/>
              <a:t> Lovelace (1843):</a:t>
            </a:r>
            <a:r>
              <a:rPr lang="en-GB" dirty="0"/>
              <a:t> Working with Babbage, she is considered the first computer programmer, as she conceptualized algorithms for the Analytical Engine</a:t>
            </a:r>
            <a:endParaRPr lang="fr-FR" dirty="0"/>
          </a:p>
          <a:p>
            <a:pPr lvl="0"/>
            <a:endParaRPr lang="fr-FR" dirty="0"/>
          </a:p>
          <a:p>
            <a:endParaRPr lang="fr-FR" dirty="0"/>
          </a:p>
        </p:txBody>
      </p:sp>
      <p:pic>
        <p:nvPicPr>
          <p:cNvPr id="6146" name="Picture 2"/>
          <p:cNvPicPr>
            <a:picLocks noGrp="1" noChangeAspect="1" noChangeArrowheads="1"/>
          </p:cNvPicPr>
          <p:nvPr>
            <p:ph sz="quarter" idx="4"/>
          </p:nvPr>
        </p:nvPicPr>
        <p:blipFill>
          <a:blip r:embed="rId2"/>
          <a:srcRect/>
          <a:stretch>
            <a:fillRect/>
          </a:stretch>
        </p:blipFill>
        <p:spPr bwMode="auto">
          <a:xfrm>
            <a:off x="4500562" y="2285992"/>
            <a:ext cx="4143403" cy="3643338"/>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112</TotalTime>
  <Words>721</Words>
  <Application>Microsoft Office PowerPoint</Application>
  <PresentationFormat>Affichage à l'écran (4:3)</PresentationFormat>
  <Paragraphs>66</Paragraphs>
  <Slides>27</Slides>
  <Notes>0</Notes>
  <HiddenSlides>0</HiddenSlides>
  <MMClips>0</MMClips>
  <ScaleCrop>false</ScaleCrop>
  <HeadingPairs>
    <vt:vector size="4" baseType="variant">
      <vt:variant>
        <vt:lpstr>Thème</vt:lpstr>
      </vt:variant>
      <vt:variant>
        <vt:i4>1</vt:i4>
      </vt:variant>
      <vt:variant>
        <vt:lpstr>Titres des diapositives</vt:lpstr>
      </vt:variant>
      <vt:variant>
        <vt:i4>27</vt:i4>
      </vt:variant>
    </vt:vector>
  </HeadingPairs>
  <TitlesOfParts>
    <vt:vector size="28" baseType="lpstr">
      <vt:lpstr>Débit</vt:lpstr>
      <vt:lpstr>History and Evolution of Computers</vt:lpstr>
      <vt:lpstr>Pre-Computer Era</vt:lpstr>
      <vt:lpstr>Abacus </vt:lpstr>
      <vt:lpstr>Napier’s Bones </vt:lpstr>
      <vt:lpstr>The Slide Rule </vt:lpstr>
      <vt:lpstr>Diapositive 6</vt:lpstr>
      <vt:lpstr>Blaise Pascal’s Pascaline </vt:lpstr>
      <vt:lpstr>Gottfried Wilhelm Leibniz’s Stepped Reckoner </vt:lpstr>
      <vt:lpstr>Charles Babbage’s Analytical Engine 1837</vt:lpstr>
      <vt:lpstr>Diapositive 10</vt:lpstr>
      <vt:lpstr>Herman Hollerith’s Tabulating Machine 1890</vt:lpstr>
      <vt:lpstr>Alan Turing and the Turing Machine (1936)</vt:lpstr>
      <vt:lpstr>Konrad Zuse’s Z3 (1941)</vt:lpstr>
      <vt:lpstr>Diapositive 14</vt:lpstr>
      <vt:lpstr>ENIAC (1945)</vt:lpstr>
      <vt:lpstr>UNIVAC I (1951)</vt:lpstr>
      <vt:lpstr>Diapositive 17</vt:lpstr>
      <vt:lpstr>The Second Generation (1950s–1960s): Transistor-Based Computers</vt:lpstr>
      <vt:lpstr>Diapositive 19</vt:lpstr>
      <vt:lpstr>Integrated Circuits</vt:lpstr>
      <vt:lpstr>Diapositive 21</vt:lpstr>
      <vt:lpstr>Microprocessors</vt:lpstr>
      <vt:lpstr>Diapositive 23</vt:lpstr>
      <vt:lpstr>AI and Quantum Computing</vt:lpstr>
      <vt:lpstr>Conclusion </vt:lpstr>
      <vt:lpstr>Diapositive 26</vt:lpstr>
      <vt:lpstr>QUIZ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and Evolution of Computers</dc:title>
  <dc:creator>ELITEBOOK</dc:creator>
  <cp:lastModifiedBy>ELITEBOOK</cp:lastModifiedBy>
  <cp:revision>14</cp:revision>
  <dcterms:created xsi:type="dcterms:W3CDTF">2025-10-01T07:33:27Z</dcterms:created>
  <dcterms:modified xsi:type="dcterms:W3CDTF">2025-10-01T14:04:30Z</dcterms:modified>
</cp:coreProperties>
</file>