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6" r:id="rId2"/>
    <p:sldId id="284" r:id="rId3"/>
    <p:sldId id="285" r:id="rId4"/>
    <p:sldId id="276" r:id="rId5"/>
    <p:sldId id="282" r:id="rId6"/>
    <p:sldId id="258" r:id="rId7"/>
    <p:sldId id="274" r:id="rId8"/>
    <p:sldId id="277" r:id="rId9"/>
    <p:sldId id="278" r:id="rId10"/>
    <p:sldId id="279" r:id="rId11"/>
    <p:sldId id="260" r:id="rId12"/>
    <p:sldId id="283" r:id="rId13"/>
    <p:sldId id="281" r:id="rId14"/>
    <p:sldId id="280" r:id="rId15"/>
    <p:sldId id="262" r:id="rId16"/>
    <p:sldId id="263" r:id="rId17"/>
    <p:sldId id="265" r:id="rId18"/>
    <p:sldId id="266" r:id="rId19"/>
    <p:sldId id="267" r:id="rId20"/>
    <p:sldId id="268" r:id="rId21"/>
    <p:sldId id="269" r:id="rId22"/>
    <p:sldId id="270" r:id="rId23"/>
    <p:sldId id="271" r:id="rId24"/>
    <p:sldId id="272" r:id="rId25"/>
    <p:sldId id="273" r:id="rId26"/>
    <p:sldId id="275"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3300"/>
    <a:srgbClr val="CC66FF"/>
    <a:srgbClr val="02BE02"/>
    <a:srgbClr val="99FFCC"/>
    <a:srgbClr val="AAB60A"/>
    <a:srgbClr val="0066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6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Freeform 28"/>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4150818549"/>
      </p:ext>
    </p:extLst>
  </p:cSld>
  <p:clrMapOvr>
    <a:masterClrMapping/>
  </p:clrMapOvr>
  <p:transition>
    <p:pull/>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274110759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6FA061-D222-4C70-895F-347434EFA985}" type="slidenum">
              <a:rPr lang="fr-FR" smtClean="0"/>
              <a:pPr/>
              <a:t>‹N°›</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063837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162114291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6FA061-D222-4C70-895F-347434EFA985}" type="slidenum">
              <a:rPr lang="fr-FR" smtClean="0"/>
              <a:pPr/>
              <a:t>‹N°›</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0085809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140373849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3137784180"/>
      </p:ext>
    </p:extLst>
  </p:cSld>
  <p:clrMapOvr>
    <a:masterClrMapping/>
  </p:clrMapOvr>
  <p:transition>
    <p:pull/>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3888913781"/>
      </p:ext>
    </p:extLst>
  </p:cSld>
  <p:clrMapOvr>
    <a:masterClrMapping/>
  </p:clrMapOvr>
  <p:transition>
    <p:pull/>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1183267168"/>
      </p:ext>
    </p:extLst>
  </p:cSld>
  <p:clrMapOvr>
    <a:masterClrMapping/>
  </p:clrMapOvr>
  <p:transition>
    <p:pull/>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821048667"/>
      </p:ext>
    </p:extLst>
  </p:cSld>
  <p:clrMapOvr>
    <a:masterClrMapping/>
  </p:clrMapOvr>
  <p:transition>
    <p:pull/>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3937111972"/>
      </p:ext>
    </p:extLst>
  </p:cSld>
  <p:clrMapOvr>
    <a:masterClrMapping/>
  </p:clrMapOvr>
  <p:transition>
    <p:pull/>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433094800"/>
      </p:ext>
    </p:extLst>
  </p:cSld>
  <p:clrMapOvr>
    <a:masterClrMapping/>
  </p:clrMapOvr>
  <p:transition>
    <p:pull/>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2041523512"/>
      </p:ext>
    </p:extLst>
  </p:cSld>
  <p:clrMapOvr>
    <a:masterClrMapping/>
  </p:clrMapOvr>
  <p:transition>
    <p:pull/>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3487320087"/>
      </p:ext>
    </p:extLst>
  </p:cSld>
  <p:clrMapOvr>
    <a:masterClrMapping/>
  </p:clrMapOvr>
  <p:transition>
    <p:pull/>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2973570778"/>
      </p:ext>
    </p:extLst>
  </p:cSld>
  <p:clrMapOvr>
    <a:masterClrMapping/>
  </p:clrMapOvr>
  <p:transition>
    <p:pull/>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5D10514-DCDB-4EB9-AE21-18423EFA1C52}" type="datetimeFigureOut">
              <a:rPr lang="fr-FR" smtClean="0"/>
              <a:pPr/>
              <a:t>11/12/2021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B6FA061-D222-4C70-895F-347434EFA985}" type="slidenum">
              <a:rPr lang="fr-FR" smtClean="0"/>
              <a:pPr/>
              <a:t>‹N°›</a:t>
            </a:fld>
            <a:endParaRPr lang="fr-FR"/>
          </a:p>
        </p:txBody>
      </p:sp>
    </p:spTree>
    <p:extLst>
      <p:ext uri="{BB962C8B-B14F-4D97-AF65-F5344CB8AC3E}">
        <p14:creationId xmlns:p14="http://schemas.microsoft.com/office/powerpoint/2010/main" val="2697305773"/>
      </p:ext>
    </p:extLst>
  </p:cSld>
  <p:clrMapOvr>
    <a:masterClrMapping/>
  </p:clrMapOvr>
  <p:transition>
    <p:pull/>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cxnSp>
          <p:nvCxnSpPr>
            <p:cNvPr id="7" name="Straight Connector 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D10514-DCDB-4EB9-AE21-18423EFA1C52}" type="datetimeFigureOut">
              <a:rPr lang="fr-FR" smtClean="0"/>
              <a:pPr/>
              <a:t>11/12/2021</a:t>
            </a:fld>
            <a:endParaRPr lang="fr-F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FB6FA061-D222-4C70-895F-347434EFA985}" type="slidenum">
              <a:rPr lang="fr-FR" smtClean="0"/>
              <a:pPr/>
              <a:t>‹N°›</a:t>
            </a:fld>
            <a:endParaRPr lang="fr-FR"/>
          </a:p>
        </p:txBody>
      </p:sp>
    </p:spTree>
    <p:extLst>
      <p:ext uri="{BB962C8B-B14F-4D97-AF65-F5344CB8AC3E}">
        <p14:creationId xmlns:p14="http://schemas.microsoft.com/office/powerpoint/2010/main" val="4033859026"/>
      </p:ext>
    </p:extLst>
  </p:cSld>
  <p:clrMap bg1="dk1" tx1="lt1" bg2="dk2" tx2="lt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Lst>
  <p:transition>
    <p:pull/>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0404648" y="5373216"/>
            <a:ext cx="184731" cy="369332"/>
          </a:xfrm>
          <a:prstGeom prst="rect">
            <a:avLst/>
          </a:prstGeom>
          <a:noFill/>
        </p:spPr>
        <p:txBody>
          <a:bodyPr wrap="none" rtlCol="0">
            <a:spAutoFit/>
          </a:bodyPr>
          <a:lstStyle/>
          <a:p>
            <a:endParaRPr lang="fr-FR" dirty="0"/>
          </a:p>
        </p:txBody>
      </p:sp>
      <p:sp>
        <p:nvSpPr>
          <p:cNvPr id="2" name="Titre 1"/>
          <p:cNvSpPr>
            <a:spLocks noGrp="1"/>
          </p:cNvSpPr>
          <p:nvPr>
            <p:ph type="ctrTitle"/>
          </p:nvPr>
        </p:nvSpPr>
        <p:spPr>
          <a:xfrm>
            <a:off x="159627" y="3429000"/>
            <a:ext cx="8967992" cy="2808312"/>
          </a:xfrm>
        </p:spPr>
        <p:style>
          <a:lnRef idx="3">
            <a:schemeClr val="lt1"/>
          </a:lnRef>
          <a:fillRef idx="1">
            <a:schemeClr val="dk1"/>
          </a:fillRef>
          <a:effectRef idx="1">
            <a:schemeClr val="dk1"/>
          </a:effectRef>
          <a:fontRef idx="minor">
            <a:schemeClr val="lt1"/>
          </a:fontRef>
        </p:style>
        <p:txBody>
          <a:bodyPr>
            <a:noAutofit/>
          </a:bodyPr>
          <a:lstStyle/>
          <a:p>
            <a:pPr algn="ctr"/>
            <a:r>
              <a:rPr lang="fr-FR" sz="3600" b="1" u="sng" dirty="0"/>
              <a:t>Cours n°5</a:t>
            </a:r>
            <a:r>
              <a:rPr lang="fr-FR" sz="3600" dirty="0"/>
              <a:t/>
            </a:r>
            <a:br>
              <a:rPr lang="fr-FR" sz="3600" dirty="0"/>
            </a:br>
            <a:r>
              <a:rPr lang="fr-FR" sz="3600" b="1" dirty="0"/>
              <a:t> </a:t>
            </a:r>
            <a:r>
              <a:rPr lang="fr-FR" sz="3600" dirty="0"/>
              <a:t/>
            </a:r>
            <a:br>
              <a:rPr lang="fr-FR" sz="3600" dirty="0"/>
            </a:br>
            <a:r>
              <a:rPr lang="fr-FR" sz="3600" b="1" u="sng" dirty="0"/>
              <a:t>Histoire de la culture physique en Algérie</a:t>
            </a:r>
            <a:r>
              <a:rPr lang="fr-FR" sz="3600" dirty="0"/>
              <a:t/>
            </a:r>
            <a:br>
              <a:rPr lang="fr-FR" sz="3600" dirty="0"/>
            </a:br>
            <a:endParaRPr lang="fr-FR" sz="36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4" name="ZoneTexte 3"/>
          <p:cNvSpPr txBox="1"/>
          <p:nvPr/>
        </p:nvSpPr>
        <p:spPr>
          <a:xfrm>
            <a:off x="10044608" y="3645024"/>
            <a:ext cx="184731" cy="369332"/>
          </a:xfrm>
          <a:prstGeom prst="rect">
            <a:avLst/>
          </a:prstGeom>
          <a:noFill/>
        </p:spPr>
        <p:txBody>
          <a:bodyPr wrap="none" rtlCol="0">
            <a:spAutoFit/>
          </a:bodyPr>
          <a:lstStyle/>
          <a:p>
            <a:endParaRPr lang="fr-FR" dirty="0"/>
          </a:p>
        </p:txBody>
      </p:sp>
      <p:pic>
        <p:nvPicPr>
          <p:cNvPr id="5" name="Image 4"/>
          <p:cNvPicPr>
            <a:picLocks noChangeAspect="1"/>
          </p:cNvPicPr>
          <p:nvPr/>
        </p:nvPicPr>
        <p:blipFill>
          <a:blip r:embed="rId2"/>
          <a:stretch>
            <a:fillRect/>
          </a:stretch>
        </p:blipFill>
        <p:spPr>
          <a:xfrm>
            <a:off x="159626" y="188640"/>
            <a:ext cx="8967993" cy="3168352"/>
          </a:xfrm>
          <a:prstGeom prst="rect">
            <a:avLst/>
          </a:prstGeom>
        </p:spPr>
      </p:pic>
      <p:pic>
        <p:nvPicPr>
          <p:cNvPr id="6" name="Image 5"/>
          <p:cNvPicPr>
            <a:picLocks noChangeAspect="1"/>
          </p:cNvPicPr>
          <p:nvPr/>
        </p:nvPicPr>
        <p:blipFill>
          <a:blip r:embed="rId3"/>
          <a:stretch>
            <a:fillRect/>
          </a:stretch>
        </p:blipFill>
        <p:spPr>
          <a:xfrm>
            <a:off x="3923928" y="836712"/>
            <a:ext cx="1656184" cy="158417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2"/>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5" cy="6741368"/>
          </a:xfrm>
        </p:spPr>
        <p:txBody>
          <a:bodyPr>
            <a:normAutofit/>
          </a:bodyPr>
          <a:lstStyle/>
          <a:p>
            <a:pPr>
              <a:lnSpc>
                <a:spcPct val="200000"/>
              </a:lnSpc>
            </a:pPr>
            <a:r>
              <a:rPr lang="fr-FR" sz="2800" dirty="0"/>
              <a:t>Il ajoutera même que chez les habitants, il y avait certaines pratiques, tels que les jeux de balles, les exercices acrobatiques, les danses,….A cet effet, il n'est de meilleure références internationales que le cheval arabe, le jeu " chao gan" devenu chicane ou encore aujourd'hui "polo", et l'exercice gymnique connu sous le nom de " roue arabe".</a:t>
            </a:r>
          </a:p>
        </p:txBody>
      </p:sp>
    </p:spTree>
    <p:extLst>
      <p:ext uri="{BB962C8B-B14F-4D97-AF65-F5344CB8AC3E}">
        <p14:creationId xmlns:p14="http://schemas.microsoft.com/office/powerpoint/2010/main" val="3581387710"/>
      </p:ext>
    </p:extLst>
  </p:cSld>
  <p:clrMapOvr>
    <a:masterClrMapping/>
  </p:clrMapOvr>
  <p:transition>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a:bodyPr>
          <a:lstStyle/>
          <a:p>
            <a:pPr>
              <a:lnSpc>
                <a:spcPct val="150000"/>
              </a:lnSpc>
            </a:pPr>
            <a:r>
              <a:rPr lang="fr-FR" sz="2800" dirty="0" smtClean="0"/>
              <a:t>on pourrait aussi </a:t>
            </a:r>
            <a:r>
              <a:rPr lang="fr-FR" sz="2800" dirty="0"/>
              <a:t>citer </a:t>
            </a:r>
            <a:r>
              <a:rPr lang="fr-FR" sz="2800" dirty="0">
                <a:solidFill>
                  <a:srgbClr val="00FF00"/>
                </a:solidFill>
              </a:rPr>
              <a:t>la fameuse flotte algérienne du 17</a:t>
            </a:r>
            <a:r>
              <a:rPr lang="fr-FR" sz="2800" baseline="30000" dirty="0">
                <a:solidFill>
                  <a:srgbClr val="00FF00"/>
                </a:solidFill>
              </a:rPr>
              <a:t>ème</a:t>
            </a:r>
            <a:r>
              <a:rPr lang="fr-FR" sz="2800" dirty="0">
                <a:solidFill>
                  <a:srgbClr val="00FF00"/>
                </a:solidFill>
              </a:rPr>
              <a:t> et 18</a:t>
            </a:r>
            <a:r>
              <a:rPr lang="fr-FR" sz="2800" baseline="30000" dirty="0">
                <a:solidFill>
                  <a:srgbClr val="00FF00"/>
                </a:solidFill>
              </a:rPr>
              <a:t>ème</a:t>
            </a:r>
            <a:r>
              <a:rPr lang="fr-FR" sz="2800" dirty="0">
                <a:solidFill>
                  <a:srgbClr val="00FF00"/>
                </a:solidFill>
              </a:rPr>
              <a:t> siècle</a:t>
            </a:r>
            <a:r>
              <a:rPr lang="fr-FR" sz="2800" dirty="0"/>
              <a:t>, où les marins aguerris et préparés physiquement à de longues sorties en mer, étaient réputés mondialement. </a:t>
            </a:r>
          </a:p>
          <a:p>
            <a:endParaRPr lang="fr-FR" dirty="0"/>
          </a:p>
        </p:txBody>
      </p:sp>
      <p:sp>
        <p:nvSpPr>
          <p:cNvPr id="2" name="Plaque 1"/>
          <p:cNvSpPr/>
          <p:nvPr/>
        </p:nvSpPr>
        <p:spPr>
          <a:xfrm>
            <a:off x="611560" y="476672"/>
            <a:ext cx="288032" cy="338437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Plaque 3"/>
          <p:cNvSpPr/>
          <p:nvPr/>
        </p:nvSpPr>
        <p:spPr>
          <a:xfrm>
            <a:off x="8388424" y="620688"/>
            <a:ext cx="216024" cy="3312368"/>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7504" y="188642"/>
            <a:ext cx="4176464" cy="2201092"/>
          </a:xfrm>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6016" y="188641"/>
            <a:ext cx="4176464" cy="2201092"/>
          </a:xfrm>
          <a:prstGeom prst="rect">
            <a:avLst/>
          </a:prstGeom>
        </p:spPr>
      </p:pic>
      <p:pic>
        <p:nvPicPr>
          <p:cNvPr id="6" name="Imag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1600" y="2780928"/>
            <a:ext cx="7488832" cy="3744416"/>
          </a:xfrm>
          <a:prstGeom prst="rect">
            <a:avLst/>
          </a:prstGeom>
        </p:spPr>
      </p:pic>
    </p:spTree>
    <p:extLst>
      <p:ext uri="{BB962C8B-B14F-4D97-AF65-F5344CB8AC3E}">
        <p14:creationId xmlns:p14="http://schemas.microsoft.com/office/powerpoint/2010/main" val="3517478037"/>
      </p:ext>
    </p:extLst>
  </p:cSld>
  <p:clrMapOvr>
    <a:masterClrMapping/>
  </p:clrMapOvr>
  <p:transition>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5" cy="6741368"/>
          </a:xfrm>
        </p:spPr>
        <p:txBody>
          <a:bodyPr>
            <a:noAutofit/>
          </a:bodyPr>
          <a:lstStyle/>
          <a:p>
            <a:pPr>
              <a:lnSpc>
                <a:spcPct val="200000"/>
              </a:lnSpc>
            </a:pPr>
            <a:r>
              <a:rPr lang="fr-FR" sz="2400" dirty="0"/>
              <a:t> L'Algérie a vécu durant des siècles en constante effervescence soit à cause des colonisateurs, soit à cause des guerres internes entre dynasties. Cette instabilité politique de notre pays engendre, à notre sens, une constante préparation guerrière de la population, et les exercices physiques tels que les courses de chevaux, le tir, l'escrime, les lancers et autres, faisaient naturellement partie de cette préparation.</a:t>
            </a:r>
          </a:p>
        </p:txBody>
      </p:sp>
    </p:spTree>
    <p:extLst>
      <p:ext uri="{BB962C8B-B14F-4D97-AF65-F5344CB8AC3E}">
        <p14:creationId xmlns:p14="http://schemas.microsoft.com/office/powerpoint/2010/main" val="3306550659"/>
      </p:ext>
    </p:extLst>
  </p:cSld>
  <p:clrMapOvr>
    <a:masterClrMapping/>
  </p:clrMapOvr>
  <p:transition>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8928991" cy="6858000"/>
          </a:xfrm>
        </p:spPr>
        <p:txBody>
          <a:bodyPr>
            <a:normAutofit/>
          </a:bodyPr>
          <a:lstStyle/>
          <a:p>
            <a:pPr>
              <a:lnSpc>
                <a:spcPct val="200000"/>
              </a:lnSpc>
            </a:pPr>
            <a:r>
              <a:rPr lang="fr-FR" sz="2800" dirty="0"/>
              <a:t> Comme le souligne Dr.Hamdi, certaines formes de pratiques physiques durant les fêtes populaires, telles que les danses, les courses de chevaux, les tirs aux armes, et bien d'autres, des douars entiers y prenaient part, faisaient partie du mode de vie de la population algérienne à cette époque.</a:t>
            </a:r>
          </a:p>
        </p:txBody>
      </p:sp>
    </p:spTree>
    <p:extLst>
      <p:ext uri="{BB962C8B-B14F-4D97-AF65-F5344CB8AC3E}">
        <p14:creationId xmlns:p14="http://schemas.microsoft.com/office/powerpoint/2010/main" val="4257256033"/>
      </p:ext>
    </p:extLst>
  </p:cSld>
  <p:clrMapOvr>
    <a:masterClrMapping/>
  </p:clrMapOvr>
  <p:transition>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1000132"/>
          </a:xfrm>
        </p:spPr>
        <p:style>
          <a:lnRef idx="3">
            <a:schemeClr val="lt1"/>
          </a:lnRef>
          <a:fillRef idx="1">
            <a:schemeClr val="dk1"/>
          </a:fillRef>
          <a:effectRef idx="1">
            <a:schemeClr val="dk1"/>
          </a:effectRef>
          <a:fontRef idx="minor">
            <a:schemeClr val="lt1"/>
          </a:fontRef>
        </p:style>
        <p:txBody>
          <a:bodyPr>
            <a:normAutofit/>
          </a:bodyPr>
          <a:lstStyle/>
          <a:p>
            <a:r>
              <a:rPr lang="fr-FR" sz="2800" b="1" u="sng" dirty="0" smtClean="0">
                <a:solidFill>
                  <a:srgbClr val="00FF00"/>
                </a:solidFill>
              </a:rPr>
              <a:t>Le sport en </a:t>
            </a:r>
            <a:r>
              <a:rPr lang="fr-FR" sz="2800" b="1" u="sng" dirty="0">
                <a:solidFill>
                  <a:srgbClr val="00FF00"/>
                </a:solidFill>
              </a:rPr>
              <a:t>Algérie durant la période coloniale. 1830-1962 :</a:t>
            </a:r>
            <a:endParaRPr lang="fr-FR" sz="2800" u="sng" dirty="0">
              <a:solidFill>
                <a:srgbClr val="00FF00"/>
              </a:solidFill>
            </a:endParaRPr>
          </a:p>
        </p:txBody>
      </p:sp>
      <p:sp>
        <p:nvSpPr>
          <p:cNvPr id="3" name="Espace réservé du contenu 2"/>
          <p:cNvSpPr>
            <a:spLocks noGrp="1"/>
          </p:cNvSpPr>
          <p:nvPr>
            <p:ph idx="1"/>
          </p:nvPr>
        </p:nvSpPr>
        <p:spPr>
          <a:xfrm>
            <a:off x="457200" y="1357298"/>
            <a:ext cx="8229600" cy="5286412"/>
          </a:xfrm>
        </p:spPr>
        <p:txBody>
          <a:bodyPr>
            <a:normAutofit/>
          </a:bodyPr>
          <a:lstStyle/>
          <a:p>
            <a:pPr>
              <a:lnSpc>
                <a:spcPct val="150000"/>
              </a:lnSpc>
            </a:pPr>
            <a:r>
              <a:rPr lang="fr-FR" sz="2400" dirty="0"/>
              <a:t> A cette époque, </a:t>
            </a:r>
            <a:r>
              <a:rPr lang="fr-FR" sz="2400" dirty="0" smtClean="0"/>
              <a:t>les </a:t>
            </a:r>
            <a:r>
              <a:rPr lang="fr-FR" sz="2400" dirty="0"/>
              <a:t>pratiques </a:t>
            </a:r>
            <a:r>
              <a:rPr lang="fr-FR" sz="2400" dirty="0" smtClean="0"/>
              <a:t>physiques et sportives en </a:t>
            </a:r>
            <a:r>
              <a:rPr lang="fr-FR" sz="2400" dirty="0"/>
              <a:t>Algérie </a:t>
            </a:r>
            <a:r>
              <a:rPr lang="fr-FR" sz="2400" dirty="0" smtClean="0"/>
              <a:t>subissaient </a:t>
            </a:r>
            <a:r>
              <a:rPr lang="fr-FR" sz="2400" dirty="0"/>
              <a:t>un effacement </a:t>
            </a:r>
            <a:r>
              <a:rPr lang="fr-FR" sz="2400" dirty="0" smtClean="0"/>
              <a:t>systématique, notamment celles </a:t>
            </a:r>
            <a:r>
              <a:rPr lang="fr-FR" sz="2400" dirty="0"/>
              <a:t>qui avaient un caractère de préparation guerrière, et qui représentaient un obstacle stratégique et économique à l’entreprise coloniale</a:t>
            </a:r>
            <a:r>
              <a:rPr lang="fr-FR" sz="2400" dirty="0" smtClean="0"/>
              <a:t>. </a:t>
            </a:r>
          </a:p>
          <a:p>
            <a:pPr>
              <a:lnSpc>
                <a:spcPct val="150000"/>
              </a:lnSpc>
            </a:pPr>
            <a:r>
              <a:rPr lang="fr-FR" sz="2400" dirty="0" smtClean="0"/>
              <a:t>Parmi </a:t>
            </a:r>
            <a:r>
              <a:rPr lang="fr-FR" sz="2400" dirty="0"/>
              <a:t>les mesures qui ont été prises a cette époque, et qui touchèrent directement ou indirectement cette pratique, nous pouvons citer</a:t>
            </a:r>
            <a:r>
              <a:rPr lang="fr-FR" dirty="0"/>
              <a:t>:</a:t>
            </a:r>
          </a:p>
        </p:txBody>
      </p:sp>
      <p:sp>
        <p:nvSpPr>
          <p:cNvPr id="4" name="Demi-cadre 3"/>
          <p:cNvSpPr/>
          <p:nvPr/>
        </p:nvSpPr>
        <p:spPr>
          <a:xfrm>
            <a:off x="611560" y="1357298"/>
            <a:ext cx="648072" cy="703550"/>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Demi-cadre 8"/>
          <p:cNvSpPr/>
          <p:nvPr/>
        </p:nvSpPr>
        <p:spPr>
          <a:xfrm rot="10800000">
            <a:off x="8014176" y="5591444"/>
            <a:ext cx="672624" cy="861891"/>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Demi-cadre 9"/>
          <p:cNvSpPr/>
          <p:nvPr/>
        </p:nvSpPr>
        <p:spPr>
          <a:xfrm rot="5400000">
            <a:off x="8057284" y="1441676"/>
            <a:ext cx="792088" cy="878304"/>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1" name="Demi-cadre 10"/>
          <p:cNvSpPr/>
          <p:nvPr/>
        </p:nvSpPr>
        <p:spPr>
          <a:xfrm rot="16200000">
            <a:off x="660880" y="5831993"/>
            <a:ext cx="765457" cy="864096"/>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429420"/>
          </a:xfrm>
        </p:spPr>
        <p:txBody>
          <a:bodyPr>
            <a:noAutofit/>
          </a:bodyPr>
          <a:lstStyle/>
          <a:p>
            <a:pPr>
              <a:lnSpc>
                <a:spcPct val="150000"/>
              </a:lnSpc>
            </a:pPr>
            <a:r>
              <a:rPr lang="fr-FR" sz="2000" dirty="0"/>
              <a:t> - </a:t>
            </a:r>
            <a:r>
              <a:rPr lang="fr-FR" sz="2000" b="1" u="sng" dirty="0">
                <a:solidFill>
                  <a:srgbClr val="00FF00"/>
                </a:solidFill>
              </a:rPr>
              <a:t>L’expropriation des terres et du bétail</a:t>
            </a:r>
            <a:r>
              <a:rPr lang="fr-FR" sz="2000" dirty="0"/>
              <a:t>, entre autres les chevaux, au profit des colons, ce qui du même coup, effacera des pratiques millénaires chez les sociétés arabo musulmanes. </a:t>
            </a:r>
          </a:p>
          <a:p>
            <a:pPr>
              <a:lnSpc>
                <a:spcPct val="150000"/>
              </a:lnSpc>
            </a:pPr>
            <a:r>
              <a:rPr lang="fr-FR" sz="2000" dirty="0"/>
              <a:t> </a:t>
            </a:r>
            <a:r>
              <a:rPr lang="fr-FR" sz="2000" b="1" u="sng" dirty="0">
                <a:solidFill>
                  <a:srgbClr val="00FF00"/>
                </a:solidFill>
              </a:rPr>
              <a:t>- La prohibition du port d’armes pour tout musulman algérien</a:t>
            </a:r>
            <a:r>
              <a:rPr lang="fr-FR" sz="2000" dirty="0"/>
              <a:t>. Quand on sait que les pratiques à armes blanches ou à feu font partie jusqu'à présent des coutumes et mœurs algériennes (tirs lors des fêtes par exemple) on comprend mieux la portée de ces interdits. </a:t>
            </a:r>
          </a:p>
          <a:p>
            <a:pPr>
              <a:lnSpc>
                <a:spcPct val="150000"/>
              </a:lnSpc>
            </a:pPr>
            <a:r>
              <a:rPr lang="fr-FR" sz="2000" dirty="0"/>
              <a:t> - </a:t>
            </a:r>
            <a:r>
              <a:rPr lang="fr-FR" sz="2000" u="sng" dirty="0">
                <a:solidFill>
                  <a:srgbClr val="00FF00"/>
                </a:solidFill>
                <a:effectLst>
                  <a:outerShdw blurRad="38100" dist="38100" dir="2700000" algn="tl">
                    <a:srgbClr val="000000">
                      <a:alpha val="43137"/>
                    </a:srgbClr>
                  </a:outerShdw>
                </a:effectLst>
              </a:rPr>
              <a:t>La réglementation des déplacements de la population d’un douar à un autre</a:t>
            </a:r>
            <a:r>
              <a:rPr lang="fr-FR" sz="2000" u="sng" dirty="0">
                <a:solidFill>
                  <a:srgbClr val="C00000"/>
                </a:solidFill>
                <a:effectLst>
                  <a:outerShdw blurRad="38100" dist="38100" dir="2700000" algn="tl">
                    <a:srgbClr val="000000">
                      <a:alpha val="43137"/>
                    </a:srgbClr>
                  </a:outerShdw>
                </a:effectLst>
              </a:rPr>
              <a:t> </a:t>
            </a:r>
            <a:r>
              <a:rPr lang="fr-FR" sz="2000" dirty="0"/>
              <a:t>entraîne de son coté la disparition des fameuses rencontres culturelles traditionnelles où des joutes et compétitions entre douars avaient lieu</a:t>
            </a:r>
            <a:r>
              <a:rPr lang="fr-FR" sz="2000" dirty="0" smtClean="0"/>
              <a:t>.. </a:t>
            </a:r>
            <a:endParaRPr lang="fr-FR" sz="2000"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429420"/>
          </a:xfrm>
        </p:spPr>
        <p:style>
          <a:lnRef idx="3">
            <a:schemeClr val="lt1"/>
          </a:lnRef>
          <a:fillRef idx="1">
            <a:schemeClr val="dk1"/>
          </a:fillRef>
          <a:effectRef idx="1">
            <a:schemeClr val="dk1"/>
          </a:effectRef>
          <a:fontRef idx="minor">
            <a:schemeClr val="lt1"/>
          </a:fontRef>
        </p:style>
        <p:txBody>
          <a:bodyPr>
            <a:normAutofit/>
          </a:bodyPr>
          <a:lstStyle/>
          <a:p>
            <a:pPr>
              <a:lnSpc>
                <a:spcPct val="150000"/>
              </a:lnSpc>
            </a:pPr>
            <a:r>
              <a:rPr lang="fr-FR" sz="2800" dirty="0"/>
              <a:t>Néanmoins, </a:t>
            </a:r>
            <a:r>
              <a:rPr lang="fr-FR" sz="2800" dirty="0">
                <a:solidFill>
                  <a:srgbClr val="00FF00"/>
                </a:solidFill>
              </a:rPr>
              <a:t>en 1911</a:t>
            </a:r>
            <a:r>
              <a:rPr lang="fr-FR" sz="2800" dirty="0"/>
              <a:t>,  </a:t>
            </a:r>
            <a:r>
              <a:rPr lang="fr-FR" sz="2800" dirty="0" smtClean="0"/>
              <a:t>ce fut </a:t>
            </a:r>
            <a:r>
              <a:rPr lang="fr-FR" sz="2800" dirty="0" smtClean="0">
                <a:solidFill>
                  <a:srgbClr val="00FF00"/>
                </a:solidFill>
              </a:rPr>
              <a:t>l’introduction </a:t>
            </a:r>
            <a:r>
              <a:rPr lang="fr-FR" sz="2800" dirty="0">
                <a:solidFill>
                  <a:srgbClr val="00FF00"/>
                </a:solidFill>
              </a:rPr>
              <a:t>du service militaire obligatoire pour la population </a:t>
            </a:r>
            <a:r>
              <a:rPr lang="fr-FR" sz="2800" dirty="0" smtClean="0">
                <a:solidFill>
                  <a:srgbClr val="00FF00"/>
                </a:solidFill>
              </a:rPr>
              <a:t>autochtone et qui  </a:t>
            </a:r>
            <a:r>
              <a:rPr lang="fr-FR" sz="2800" dirty="0"/>
              <a:t>va permettre aux jeunes algériens de s’initier aux fameuses gymnastiques </a:t>
            </a:r>
            <a:r>
              <a:rPr lang="fr-FR" sz="2800" u="sng" dirty="0">
                <a:solidFill>
                  <a:schemeClr val="tx1"/>
                </a:solidFill>
              </a:rPr>
              <a:t>d’</a:t>
            </a:r>
            <a:r>
              <a:rPr lang="fr-FR" sz="2800" b="1" u="sng" dirty="0" err="1">
                <a:solidFill>
                  <a:schemeClr val="tx1"/>
                </a:solidFill>
              </a:rPr>
              <a:t>Amoros</a:t>
            </a:r>
            <a:r>
              <a:rPr lang="fr-FR" sz="2800" dirty="0"/>
              <a:t> et plus tard </a:t>
            </a:r>
            <a:r>
              <a:rPr lang="fr-FR" sz="2800" u="sng" dirty="0" smtClean="0">
                <a:solidFill>
                  <a:schemeClr val="tx1"/>
                </a:solidFill>
              </a:rPr>
              <a:t>d’Hebert</a:t>
            </a:r>
            <a:r>
              <a:rPr lang="fr-FR" sz="2800" dirty="0" smtClean="0"/>
              <a:t> </a:t>
            </a:r>
            <a:r>
              <a:rPr lang="fr-FR" sz="2800" dirty="0"/>
              <a:t>qui rappelons le étaient de souche </a:t>
            </a:r>
            <a:r>
              <a:rPr lang="fr-FR" sz="2800" dirty="0" smtClean="0"/>
              <a:t>guerrière. </a:t>
            </a:r>
            <a:endParaRPr lang="fr-FR" sz="2800" dirty="0"/>
          </a:p>
          <a:p>
            <a:endParaRPr lang="fr-FR" dirty="0"/>
          </a:p>
        </p:txBody>
      </p:sp>
      <p:sp>
        <p:nvSpPr>
          <p:cNvPr id="2" name="ZoneTexte 1"/>
          <p:cNvSpPr txBox="1"/>
          <p:nvPr/>
        </p:nvSpPr>
        <p:spPr>
          <a:xfrm>
            <a:off x="10836696" y="1484784"/>
            <a:ext cx="184731" cy="369332"/>
          </a:xfrm>
          <a:prstGeom prst="rect">
            <a:avLst/>
          </a:prstGeom>
          <a:noFill/>
        </p:spPr>
        <p:txBody>
          <a:bodyPr wrap="none" rtlCol="0">
            <a:spAutoFit/>
          </a:bodyPr>
          <a:lstStyle/>
          <a:p>
            <a:endParaRPr lang="fr-FR" dirty="0"/>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a:solidFill>
            <a:srgbClr val="002060"/>
          </a:solidFill>
        </p:spPr>
        <p:txBody>
          <a:bodyPr/>
          <a:lstStyle/>
          <a:p>
            <a:pPr>
              <a:lnSpc>
                <a:spcPct val="150000"/>
              </a:lnSpc>
            </a:pPr>
            <a:r>
              <a:rPr lang="fr-FR" sz="3200" dirty="0"/>
              <a:t>Au lendemain de la 1</a:t>
            </a:r>
            <a:r>
              <a:rPr lang="fr-FR" sz="3200" baseline="30000" dirty="0"/>
              <a:t>ère</a:t>
            </a:r>
            <a:r>
              <a:rPr lang="fr-FR" sz="3200" dirty="0"/>
              <a:t> guerre mondiale, quelques faits historiques vont influer directement ou indirectement sur la pratique physique et sportive au sein de la population algérienne:</a:t>
            </a:r>
          </a:p>
          <a:p>
            <a:endParaRPr lang="fr-FR" dirty="0"/>
          </a:p>
        </p:txBody>
      </p:sp>
    </p:spTree>
  </p:cSld>
  <p:clrMapOvr>
    <a:masterClrMapping/>
  </p:clrMapOvr>
  <p:transition spd="slow">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a:solidFill>
            <a:schemeClr val="bg1"/>
          </a:solidFill>
          <a:effectLst>
            <a:outerShdw blurRad="50800" dist="38100" dir="2700000" algn="tl" rotWithShape="0">
              <a:prstClr val="black">
                <a:alpha val="40000"/>
              </a:prstClr>
            </a:outerShdw>
          </a:effectLst>
        </p:spPr>
        <p:txBody>
          <a:bodyPr>
            <a:normAutofit lnSpcReduction="10000"/>
          </a:bodyPr>
          <a:lstStyle/>
          <a:p>
            <a:pPr>
              <a:lnSpc>
                <a:spcPct val="150000"/>
              </a:lnSpc>
            </a:pPr>
            <a:r>
              <a:rPr lang="fr-FR" sz="2800" dirty="0"/>
              <a:t>- Le développement des </a:t>
            </a:r>
            <a:r>
              <a:rPr lang="fr-FR" sz="2800" dirty="0">
                <a:solidFill>
                  <a:srgbClr val="00FF00"/>
                </a:solidFill>
              </a:rPr>
              <a:t>jeux olympiques </a:t>
            </a:r>
            <a:r>
              <a:rPr lang="fr-FR" sz="2800" dirty="0"/>
              <a:t>et leur organisation par la France à Paris en 1924 ainsi que </a:t>
            </a:r>
            <a:r>
              <a:rPr lang="fr-FR" sz="2800" dirty="0">
                <a:solidFill>
                  <a:srgbClr val="00FF00"/>
                </a:solidFill>
              </a:rPr>
              <a:t>le début du professionnalisme </a:t>
            </a:r>
            <a:r>
              <a:rPr lang="fr-FR" sz="2800" dirty="0"/>
              <a:t>et du business dans ce domaine ;</a:t>
            </a:r>
          </a:p>
          <a:p>
            <a:pPr>
              <a:lnSpc>
                <a:spcPct val="150000"/>
              </a:lnSpc>
            </a:pPr>
            <a:r>
              <a:rPr lang="fr-FR" sz="2800" dirty="0"/>
              <a:t>-La participation </a:t>
            </a:r>
            <a:r>
              <a:rPr lang="fr-FR" sz="2800" dirty="0">
                <a:solidFill>
                  <a:srgbClr val="00FF00"/>
                </a:solidFill>
              </a:rPr>
              <a:t>des musulmans aux cotés de la France durant cette 1</a:t>
            </a:r>
            <a:r>
              <a:rPr lang="fr-FR" sz="2800" baseline="30000" dirty="0">
                <a:solidFill>
                  <a:srgbClr val="00FF00"/>
                </a:solidFill>
              </a:rPr>
              <a:t>ère</a:t>
            </a:r>
            <a:r>
              <a:rPr lang="fr-FR" sz="2800" dirty="0">
                <a:solidFill>
                  <a:srgbClr val="00FF00"/>
                </a:solidFill>
              </a:rPr>
              <a:t> guerre mondiale</a:t>
            </a:r>
            <a:r>
              <a:rPr lang="fr-FR" sz="2800" dirty="0"/>
              <a:t>. </a:t>
            </a:r>
          </a:p>
          <a:p>
            <a:pPr>
              <a:lnSpc>
                <a:spcPct val="150000"/>
              </a:lnSpc>
            </a:pPr>
            <a:r>
              <a:rPr lang="fr-FR" sz="2800" dirty="0">
                <a:solidFill>
                  <a:srgbClr val="00FF00"/>
                </a:solidFill>
              </a:rPr>
              <a:t>- </a:t>
            </a:r>
            <a:r>
              <a:rPr lang="fr-FR" sz="2800" dirty="0"/>
              <a:t>La situation </a:t>
            </a:r>
            <a:r>
              <a:rPr lang="fr-FR" sz="2800" dirty="0">
                <a:solidFill>
                  <a:srgbClr val="00FF00"/>
                </a:solidFill>
              </a:rPr>
              <a:t>économique et sociale désastreuse de l’Algérie en 1919-1920 (sécheresse, chômage …).  </a:t>
            </a:r>
          </a:p>
          <a:p>
            <a:endParaRPr lang="fr-FR"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260648"/>
            <a:ext cx="8856983" cy="6597352"/>
          </a:xfrm>
        </p:spPr>
        <p:txBody>
          <a:bodyPr>
            <a:noAutofit/>
          </a:bodyPr>
          <a:lstStyle/>
          <a:p>
            <a:pPr>
              <a:lnSpc>
                <a:spcPct val="200000"/>
              </a:lnSpc>
            </a:pPr>
            <a:r>
              <a:rPr lang="en-US" sz="2000" dirty="0"/>
              <a:t>On </a:t>
            </a:r>
            <a:r>
              <a:rPr lang="en-US" sz="2000" dirty="0" err="1"/>
              <a:t>trouve</a:t>
            </a:r>
            <a:r>
              <a:rPr lang="en-US" sz="2000" dirty="0"/>
              <a:t> à </a:t>
            </a:r>
            <a:r>
              <a:rPr lang="en-US" sz="2000" dirty="0" err="1"/>
              <a:t>deux</a:t>
            </a:r>
            <a:r>
              <a:rPr lang="en-US" sz="2000" dirty="0"/>
              <a:t> millions </a:t>
            </a:r>
            <a:r>
              <a:rPr lang="en-US" sz="2000" dirty="0" err="1"/>
              <a:t>d'années</a:t>
            </a:r>
            <a:r>
              <a:rPr lang="en-US" sz="2000" dirty="0"/>
              <a:t> de nous, </a:t>
            </a:r>
            <a:r>
              <a:rPr lang="en-US" sz="2000" dirty="0" err="1"/>
              <a:t>soit</a:t>
            </a:r>
            <a:r>
              <a:rPr lang="en-US" sz="2000" dirty="0"/>
              <a:t> à une époque </a:t>
            </a:r>
            <a:r>
              <a:rPr lang="en-US" sz="2000" dirty="0" err="1"/>
              <a:t>voisine</a:t>
            </a:r>
            <a:r>
              <a:rPr lang="en-US" sz="2000" dirty="0"/>
              <a:t> des grands foyers </a:t>
            </a:r>
            <a:r>
              <a:rPr lang="en-US" sz="2000" dirty="0" err="1"/>
              <a:t>préhistoriques</a:t>
            </a:r>
            <a:r>
              <a:rPr lang="en-US" sz="2000" dirty="0"/>
              <a:t> de </a:t>
            </a:r>
            <a:r>
              <a:rPr lang="en-US" sz="2000" dirty="0" err="1"/>
              <a:t>l'Afrique</a:t>
            </a:r>
            <a:r>
              <a:rPr lang="en-US" sz="2000" dirty="0"/>
              <a:t> </a:t>
            </a:r>
            <a:r>
              <a:rPr lang="en-US" sz="2000" dirty="0" err="1"/>
              <a:t>orientale</a:t>
            </a:r>
            <a:r>
              <a:rPr lang="en-US" sz="2000" dirty="0"/>
              <a:t>, sur le </a:t>
            </a:r>
            <a:r>
              <a:rPr lang="en-US" sz="2000" dirty="0" err="1"/>
              <a:t>territoire</a:t>
            </a:r>
            <a:r>
              <a:rPr lang="en-US" sz="2000" dirty="0"/>
              <a:t> de </a:t>
            </a:r>
            <a:r>
              <a:rPr lang="en-US" sz="2000" dirty="0" err="1"/>
              <a:t>l'actuelle</a:t>
            </a:r>
            <a:r>
              <a:rPr lang="en-US" sz="2000" dirty="0"/>
              <a:t> </a:t>
            </a:r>
            <a:r>
              <a:rPr lang="en-US" sz="2000" dirty="0" err="1"/>
              <a:t>Algérie</a:t>
            </a:r>
            <a:r>
              <a:rPr lang="en-US" sz="2000" dirty="0"/>
              <a:t> un des premiers </a:t>
            </a:r>
            <a:r>
              <a:rPr lang="en-US" sz="2000" dirty="0" err="1"/>
              <a:t>berceaux</a:t>
            </a:r>
            <a:r>
              <a:rPr lang="en-US" sz="2000" dirty="0"/>
              <a:t> de </a:t>
            </a:r>
            <a:r>
              <a:rPr lang="en-US" sz="2000" dirty="0" err="1"/>
              <a:t>l'humanité</a:t>
            </a:r>
            <a:r>
              <a:rPr lang="en-US" sz="2000" dirty="0"/>
              <a:t>. </a:t>
            </a:r>
            <a:r>
              <a:rPr lang="en-US" sz="2000" dirty="0" err="1"/>
              <a:t>Datant</a:t>
            </a:r>
            <a:r>
              <a:rPr lang="en-US" sz="2000" dirty="0"/>
              <a:t> de </a:t>
            </a:r>
            <a:r>
              <a:rPr lang="en-US" sz="2000" dirty="0" err="1"/>
              <a:t>cette</a:t>
            </a:r>
            <a:r>
              <a:rPr lang="en-US" sz="2000" dirty="0"/>
              <a:t> époque, </a:t>
            </a:r>
            <a:r>
              <a:rPr lang="en-US" sz="2000" dirty="0" err="1"/>
              <a:t>plusieurs</a:t>
            </a:r>
            <a:r>
              <a:rPr lang="en-US" sz="2000" dirty="0"/>
              <a:t> sites </a:t>
            </a:r>
            <a:r>
              <a:rPr lang="en-US" sz="2000" dirty="0" err="1"/>
              <a:t>sahariens</a:t>
            </a:r>
            <a:r>
              <a:rPr lang="en-US" sz="2000" dirty="0"/>
              <a:t> </a:t>
            </a:r>
            <a:r>
              <a:rPr lang="en-US" sz="2000" dirty="0" err="1"/>
              <a:t>ont</a:t>
            </a:r>
            <a:r>
              <a:rPr lang="en-US" sz="2000" dirty="0"/>
              <a:t> </a:t>
            </a:r>
            <a:r>
              <a:rPr lang="en-US" sz="2000" dirty="0" err="1"/>
              <a:t>été</a:t>
            </a:r>
            <a:r>
              <a:rPr lang="en-US" sz="2000" dirty="0"/>
              <a:t> </a:t>
            </a:r>
            <a:r>
              <a:rPr lang="en-US" sz="2000" dirty="0" err="1"/>
              <a:t>découverts</a:t>
            </a:r>
            <a:r>
              <a:rPr lang="en-US" sz="2000" dirty="0"/>
              <a:t>, </a:t>
            </a:r>
            <a:r>
              <a:rPr lang="en-US" sz="2000" dirty="0" err="1"/>
              <a:t>dans</a:t>
            </a:r>
            <a:r>
              <a:rPr lang="en-US" sz="2000" dirty="0"/>
              <a:t> un Sahara qui </a:t>
            </a:r>
            <a:r>
              <a:rPr lang="en-US" sz="2000" dirty="0" err="1"/>
              <a:t>était</a:t>
            </a:r>
            <a:r>
              <a:rPr lang="en-US" sz="2000" dirty="0"/>
              <a:t> </a:t>
            </a:r>
            <a:r>
              <a:rPr lang="en-US" sz="2000" dirty="0" err="1"/>
              <a:t>alors</a:t>
            </a:r>
            <a:r>
              <a:rPr lang="en-US" sz="2000" dirty="0"/>
              <a:t> </a:t>
            </a:r>
            <a:r>
              <a:rPr lang="en-US" sz="2000" dirty="0" err="1"/>
              <a:t>moins</a:t>
            </a:r>
            <a:r>
              <a:rPr lang="en-US" sz="2000" dirty="0"/>
              <a:t> sec et </a:t>
            </a:r>
            <a:r>
              <a:rPr lang="en-US" sz="2000" dirty="0" err="1"/>
              <a:t>où</a:t>
            </a:r>
            <a:r>
              <a:rPr lang="en-US" sz="2000" dirty="0"/>
              <a:t> </a:t>
            </a:r>
            <a:r>
              <a:rPr lang="en-US" sz="2000" dirty="0" err="1"/>
              <a:t>s'étendaient</a:t>
            </a:r>
            <a:r>
              <a:rPr lang="en-US" sz="2000" dirty="0"/>
              <a:t> de </a:t>
            </a:r>
            <a:r>
              <a:rPr lang="en-US" sz="2000" dirty="0" err="1"/>
              <a:t>vraies</a:t>
            </a:r>
            <a:r>
              <a:rPr lang="en-US" sz="2000" dirty="0"/>
              <a:t> </a:t>
            </a:r>
            <a:r>
              <a:rPr lang="en-US" sz="2000" dirty="0" err="1"/>
              <a:t>savanes</a:t>
            </a:r>
            <a:r>
              <a:rPr lang="en-US" sz="2000" dirty="0"/>
              <a:t>, </a:t>
            </a:r>
            <a:r>
              <a:rPr lang="en-US" sz="2000" dirty="0" err="1"/>
              <a:t>ainsi</a:t>
            </a:r>
            <a:r>
              <a:rPr lang="en-US" sz="2000" dirty="0"/>
              <a:t> que des sites </a:t>
            </a:r>
            <a:r>
              <a:rPr lang="en-US" sz="2000" dirty="0" err="1"/>
              <a:t>septentrionaux</a:t>
            </a:r>
            <a:r>
              <a:rPr lang="en-US" sz="2000" dirty="0"/>
              <a:t>, </a:t>
            </a:r>
            <a:r>
              <a:rPr lang="en-US" sz="2000" dirty="0" err="1"/>
              <a:t>tel</a:t>
            </a:r>
            <a:r>
              <a:rPr lang="en-US" sz="2000" dirty="0"/>
              <a:t> que </a:t>
            </a:r>
            <a:r>
              <a:rPr lang="en-US" sz="2000" dirty="0" err="1"/>
              <a:t>celui</a:t>
            </a:r>
            <a:r>
              <a:rPr lang="en-US" sz="2000" dirty="0"/>
              <a:t> de </a:t>
            </a:r>
            <a:r>
              <a:rPr lang="en-US" sz="2000" dirty="0" err="1"/>
              <a:t>l'Aïn-Hanech</a:t>
            </a:r>
            <a:r>
              <a:rPr lang="en-US" sz="2000" dirty="0"/>
              <a:t>, </a:t>
            </a:r>
            <a:r>
              <a:rPr lang="en-US" sz="2000" dirty="0" err="1"/>
              <a:t>près</a:t>
            </a:r>
            <a:r>
              <a:rPr lang="en-US" sz="2000" dirty="0"/>
              <a:t> </a:t>
            </a:r>
            <a:r>
              <a:rPr lang="en-US" sz="2000" dirty="0" err="1"/>
              <a:t>d'El-Eulma</a:t>
            </a:r>
            <a:r>
              <a:rPr lang="en-US" sz="2000" dirty="0"/>
              <a:t>, à </a:t>
            </a:r>
            <a:r>
              <a:rPr lang="en-US" sz="2000" dirty="0" err="1"/>
              <a:t>l'est</a:t>
            </a:r>
            <a:r>
              <a:rPr lang="en-US" sz="2000" dirty="0"/>
              <a:t> de </a:t>
            </a:r>
            <a:r>
              <a:rPr lang="en-US" sz="2000" dirty="0" err="1"/>
              <a:t>Sétif</a:t>
            </a:r>
            <a:r>
              <a:rPr lang="en-US" sz="2000" dirty="0"/>
              <a:t>, </a:t>
            </a:r>
            <a:r>
              <a:rPr lang="en-US" sz="2000" dirty="0" err="1"/>
              <a:t>où</a:t>
            </a:r>
            <a:r>
              <a:rPr lang="en-US" sz="2000" dirty="0"/>
              <a:t> </a:t>
            </a:r>
            <a:r>
              <a:rPr lang="en-US" sz="2000" dirty="0" err="1"/>
              <a:t>l'on</a:t>
            </a:r>
            <a:r>
              <a:rPr lang="en-US" sz="2000" dirty="0"/>
              <a:t> a </a:t>
            </a:r>
            <a:r>
              <a:rPr lang="en-US" sz="2000" dirty="0" err="1"/>
              <a:t>découvert</a:t>
            </a:r>
            <a:r>
              <a:rPr lang="en-US" sz="2000" dirty="0"/>
              <a:t> des boules de </a:t>
            </a:r>
            <a:r>
              <a:rPr lang="en-US" sz="2000" dirty="0" err="1"/>
              <a:t>pierre</a:t>
            </a:r>
            <a:r>
              <a:rPr lang="en-US" sz="2000" dirty="0"/>
              <a:t> (</a:t>
            </a:r>
            <a:r>
              <a:rPr lang="en-US" sz="2000" dirty="0" err="1"/>
              <a:t>sphéroïdes</a:t>
            </a:r>
            <a:r>
              <a:rPr lang="en-US" sz="2000" dirty="0"/>
              <a:t>) </a:t>
            </a:r>
            <a:r>
              <a:rPr lang="en-US" sz="2000" dirty="0" err="1"/>
              <a:t>grossièrement</a:t>
            </a:r>
            <a:r>
              <a:rPr lang="en-US" sz="2000" dirty="0"/>
              <a:t> </a:t>
            </a:r>
            <a:r>
              <a:rPr lang="en-US" sz="2000" dirty="0" err="1"/>
              <a:t>taillées</a:t>
            </a:r>
            <a:r>
              <a:rPr lang="en-US" sz="2000" dirty="0"/>
              <a:t>. </a:t>
            </a:r>
            <a:r>
              <a:rPr lang="en-US" sz="2000" dirty="0" err="1"/>
              <a:t>L'homme</a:t>
            </a:r>
            <a:r>
              <a:rPr lang="en-US" sz="2000" dirty="0"/>
              <a:t> de </a:t>
            </a:r>
            <a:r>
              <a:rPr lang="en-US" sz="2000" dirty="0" err="1"/>
              <a:t>ces</a:t>
            </a:r>
            <a:r>
              <a:rPr lang="en-US" sz="2000" dirty="0"/>
              <a:t> temps, </a:t>
            </a:r>
            <a:r>
              <a:rPr lang="en-US" sz="2000" dirty="0" err="1"/>
              <a:t>dit</a:t>
            </a:r>
            <a:r>
              <a:rPr lang="en-US" sz="2000" dirty="0"/>
              <a:t> Homo </a:t>
            </a:r>
            <a:r>
              <a:rPr lang="en-US" sz="2000" dirty="0" err="1"/>
              <a:t>habilis</a:t>
            </a:r>
            <a:r>
              <a:rPr lang="en-US" sz="2000" dirty="0"/>
              <a:t> (homme habile) par les savants, se </a:t>
            </a:r>
            <a:r>
              <a:rPr lang="en-US" sz="2000" dirty="0" err="1"/>
              <a:t>cantonne</a:t>
            </a:r>
            <a:r>
              <a:rPr lang="en-US" sz="2000" dirty="0"/>
              <a:t> </a:t>
            </a:r>
            <a:r>
              <a:rPr lang="en-US" sz="2000" dirty="0" err="1"/>
              <a:t>souvent</a:t>
            </a:r>
            <a:r>
              <a:rPr lang="en-US" sz="2000" dirty="0"/>
              <a:t> en bordure de </a:t>
            </a:r>
            <a:r>
              <a:rPr lang="en-US" sz="2000" dirty="0" err="1"/>
              <a:t>mer</a:t>
            </a:r>
            <a:r>
              <a:rPr lang="en-US" sz="2000" dirty="0"/>
              <a:t> </a:t>
            </a:r>
            <a:r>
              <a:rPr lang="en-US" sz="2000" dirty="0" err="1"/>
              <a:t>ou</a:t>
            </a:r>
            <a:r>
              <a:rPr lang="en-US" sz="2000" dirty="0"/>
              <a:t> de lacs. Il </a:t>
            </a:r>
            <a:r>
              <a:rPr lang="en-US" sz="2000" dirty="0" err="1"/>
              <a:t>taille</a:t>
            </a:r>
            <a:r>
              <a:rPr lang="en-US" sz="2000" dirty="0"/>
              <a:t> des </a:t>
            </a:r>
            <a:r>
              <a:rPr lang="en-US" sz="2000" dirty="0" err="1"/>
              <a:t>galets</a:t>
            </a:r>
            <a:r>
              <a:rPr lang="en-US" sz="2000" dirty="0"/>
              <a:t> pour en </a:t>
            </a:r>
            <a:r>
              <a:rPr lang="en-US" sz="2000" dirty="0" err="1"/>
              <a:t>obtenir</a:t>
            </a:r>
            <a:r>
              <a:rPr lang="en-US" sz="2000" dirty="0"/>
              <a:t> un </a:t>
            </a:r>
            <a:r>
              <a:rPr lang="en-US" sz="2000" dirty="0" err="1"/>
              <a:t>ou</a:t>
            </a:r>
            <a:r>
              <a:rPr lang="en-US" sz="2000" dirty="0"/>
              <a:t> </a:t>
            </a:r>
            <a:r>
              <a:rPr lang="en-US" sz="2000" dirty="0" err="1"/>
              <a:t>plusieurs</a:t>
            </a:r>
            <a:r>
              <a:rPr lang="en-US" sz="2000" dirty="0"/>
              <a:t> </a:t>
            </a:r>
            <a:r>
              <a:rPr lang="en-US" sz="2000" dirty="0" err="1"/>
              <a:t>tranchants</a:t>
            </a:r>
            <a:endParaRPr lang="fr-FR" sz="2000" dirty="0"/>
          </a:p>
        </p:txBody>
      </p:sp>
    </p:spTree>
    <p:extLst>
      <p:ext uri="{BB962C8B-B14F-4D97-AF65-F5344CB8AC3E}">
        <p14:creationId xmlns:p14="http://schemas.microsoft.com/office/powerpoint/2010/main" val="1272348916"/>
      </p:ext>
    </p:extLst>
  </p:cSld>
  <p:clrMapOvr>
    <a:masterClrMapping/>
  </p:clrMapOvr>
  <p:transition>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a:solidFill>
            <a:srgbClr val="003300"/>
          </a:solidFill>
        </p:spPr>
        <p:txBody>
          <a:bodyPr/>
          <a:lstStyle/>
          <a:p>
            <a:pPr>
              <a:lnSpc>
                <a:spcPct val="150000"/>
              </a:lnSpc>
            </a:pPr>
            <a:r>
              <a:rPr lang="fr-FR" sz="2800" dirty="0"/>
              <a:t>Tout ceci trouvera un terrain favorable aux premières revendications algériennes </a:t>
            </a:r>
            <a:r>
              <a:rPr lang="fr-FR" sz="2800" dirty="0" smtClean="0"/>
              <a:t>et </a:t>
            </a:r>
            <a:r>
              <a:rPr lang="fr-FR" sz="2800" dirty="0"/>
              <a:t>se caractérisant dans le domaine </a:t>
            </a:r>
            <a:r>
              <a:rPr lang="fr-FR" sz="2800" dirty="0" smtClean="0"/>
              <a:t>du  sport </a:t>
            </a:r>
            <a:r>
              <a:rPr lang="fr-FR" sz="2800" dirty="0"/>
              <a:t>par la création des premiers clubs sportifs musulmans algériens en Football d’abord, et plus tard dans d’autres disciplines tels que l’athlétisme, la boxe et autres…</a:t>
            </a:r>
          </a:p>
          <a:p>
            <a:endParaRPr lang="fr-FR" dirty="0"/>
          </a:p>
        </p:txBody>
      </p:sp>
      <p:sp>
        <p:nvSpPr>
          <p:cNvPr id="2" name="ZoneTexte 1"/>
          <p:cNvSpPr txBox="1"/>
          <p:nvPr/>
        </p:nvSpPr>
        <p:spPr>
          <a:xfrm>
            <a:off x="9828584" y="3861048"/>
            <a:ext cx="184731" cy="369332"/>
          </a:xfrm>
          <a:prstGeom prst="rect">
            <a:avLst/>
          </a:prstGeom>
          <a:noFill/>
        </p:spPr>
        <p:txBody>
          <a:bodyPr wrap="none" rtlCol="0">
            <a:spAutoFit/>
          </a:bodyPr>
          <a:lstStyle/>
          <a:p>
            <a:endParaRPr lang="fr-FR"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Autofit/>
          </a:bodyPr>
          <a:lstStyle/>
          <a:p>
            <a:pPr>
              <a:lnSpc>
                <a:spcPct val="150000"/>
              </a:lnSpc>
            </a:pPr>
            <a:r>
              <a:rPr lang="fr-FR" sz="2400" dirty="0"/>
              <a:t>Dans le domaine de l’éducation physique, la création </a:t>
            </a:r>
            <a:r>
              <a:rPr lang="fr-FR" sz="2400" dirty="0">
                <a:solidFill>
                  <a:srgbClr val="FFFF00"/>
                </a:solidFill>
              </a:rPr>
              <a:t>du scoutisme par Baden </a:t>
            </a:r>
            <a:r>
              <a:rPr lang="fr-FR" sz="2400" dirty="0" err="1">
                <a:solidFill>
                  <a:srgbClr val="FFFF00"/>
                </a:solidFill>
              </a:rPr>
              <a:t>Poel</a:t>
            </a:r>
            <a:r>
              <a:rPr lang="fr-FR" sz="2400" dirty="0">
                <a:solidFill>
                  <a:srgbClr val="FFFF00"/>
                </a:solidFill>
              </a:rPr>
              <a:t> vers le début du 20</a:t>
            </a:r>
            <a:r>
              <a:rPr lang="fr-FR" sz="2400" baseline="30000" dirty="0">
                <a:solidFill>
                  <a:srgbClr val="FFFF00"/>
                </a:solidFill>
              </a:rPr>
              <a:t>ème</a:t>
            </a:r>
            <a:r>
              <a:rPr lang="fr-FR" sz="2400" dirty="0">
                <a:solidFill>
                  <a:srgbClr val="FFFF00"/>
                </a:solidFill>
              </a:rPr>
              <a:t> </a:t>
            </a:r>
            <a:r>
              <a:rPr lang="fr-FR" sz="2400" dirty="0"/>
              <a:t>siècle, et son introduction par la France au profit des enfants de colons</a:t>
            </a:r>
            <a:r>
              <a:rPr lang="fr-FR" sz="2400" dirty="0" smtClean="0"/>
              <a:t>,</a:t>
            </a:r>
          </a:p>
          <a:p>
            <a:pPr>
              <a:lnSpc>
                <a:spcPct val="150000"/>
              </a:lnSpc>
            </a:pPr>
            <a:r>
              <a:rPr lang="fr-FR" sz="2400" dirty="0" smtClean="0"/>
              <a:t> </a:t>
            </a:r>
            <a:r>
              <a:rPr lang="fr-FR" sz="2400" dirty="0"/>
              <a:t>va trouver aussi par l’intermédiaire </a:t>
            </a:r>
            <a:r>
              <a:rPr lang="fr-FR" sz="2400" dirty="0">
                <a:solidFill>
                  <a:srgbClr val="FFFF00"/>
                </a:solidFill>
              </a:rPr>
              <a:t>de Mohamed Bourras au début des années 30</a:t>
            </a:r>
            <a:r>
              <a:rPr lang="fr-FR" sz="2400" dirty="0"/>
              <a:t>, un champ d’application au sein de la population juvénile autochtone et ce, en vue de former la jeunesse algérienne aussi bien physiquement que moralement afin de leur inculquer certains </a:t>
            </a:r>
            <a:r>
              <a:rPr lang="fr-FR" sz="2400" dirty="0">
                <a:solidFill>
                  <a:srgbClr val="FFFF00"/>
                </a:solidFill>
              </a:rPr>
              <a:t>idéaux, tels que le nationalisme et la patrie</a:t>
            </a:r>
            <a:r>
              <a:rPr lang="fr-FR" sz="2400" dirty="0"/>
              <a:t>, prémisses de la libération nationale.</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lnSpc>
                <a:spcPct val="150000"/>
              </a:lnSpc>
            </a:pPr>
            <a:r>
              <a:rPr lang="fr-FR" sz="2400" dirty="0"/>
              <a:t>L’approche de la 2</a:t>
            </a:r>
            <a:r>
              <a:rPr lang="fr-FR" sz="2400" baseline="30000" dirty="0"/>
              <a:t>ème</a:t>
            </a:r>
            <a:r>
              <a:rPr lang="fr-FR" sz="2400" dirty="0"/>
              <a:t> guerre mondiale </a:t>
            </a:r>
            <a:r>
              <a:rPr lang="fr-FR" sz="2400" dirty="0" smtClean="0"/>
              <a:t>multiplication </a:t>
            </a:r>
            <a:r>
              <a:rPr lang="fr-FR" sz="2400" dirty="0"/>
              <a:t>du nombre des clubs sportifs musulmans, et par la même, le nombre de pratiquants, mais sous coloration assimilationniste et « fraternelle » entre l’Algérie et la France, ceci à l’image de certains clubs sous la dénomination de club franco musulmans etc</a:t>
            </a:r>
            <a:r>
              <a:rPr lang="fr-FR" sz="2400" dirty="0" smtClean="0"/>
              <a:t>.…</a:t>
            </a:r>
          </a:p>
          <a:p>
            <a:pPr>
              <a:lnSpc>
                <a:spcPct val="150000"/>
              </a:lnSpc>
            </a:pPr>
            <a:r>
              <a:rPr lang="fr-FR" sz="2400" dirty="0" smtClean="0"/>
              <a:t>Mais</a:t>
            </a:r>
            <a:r>
              <a:rPr lang="fr-FR" sz="2400" dirty="0"/>
              <a:t>, </a:t>
            </a:r>
            <a:r>
              <a:rPr lang="fr-FR" sz="2400" dirty="0">
                <a:solidFill>
                  <a:srgbClr val="00FF00"/>
                </a:solidFill>
              </a:rPr>
              <a:t>les massacres du 8 mai 1945</a:t>
            </a:r>
            <a:r>
              <a:rPr lang="fr-FR" sz="2400" dirty="0">
                <a:solidFill>
                  <a:srgbClr val="FF0000"/>
                </a:solidFill>
              </a:rPr>
              <a:t> </a:t>
            </a:r>
            <a:r>
              <a:rPr lang="fr-FR" sz="2400" dirty="0"/>
              <a:t>vont renforcer la conscience profonde des algériens de leur situation coloniale de dominés</a:t>
            </a:r>
            <a:r>
              <a:rPr lang="fr-FR" dirty="0"/>
              <a:t>.  </a:t>
            </a:r>
          </a:p>
          <a:p>
            <a:pPr>
              <a:lnSpc>
                <a:spcPct val="150000"/>
              </a:lnSpc>
            </a:pPr>
            <a:endParaRPr lang="fr-FR" dirty="0"/>
          </a:p>
        </p:txBody>
      </p:sp>
    </p:spTree>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normAutofit/>
          </a:bodyPr>
          <a:lstStyle/>
          <a:p>
            <a:pPr>
              <a:lnSpc>
                <a:spcPct val="150000"/>
              </a:lnSpc>
            </a:pPr>
            <a:r>
              <a:rPr lang="fr-FR" sz="2800" dirty="0"/>
              <a:t>C’est ainsi que durant la période </a:t>
            </a:r>
            <a:r>
              <a:rPr lang="fr-FR" sz="2800" dirty="0">
                <a:solidFill>
                  <a:schemeClr val="bg1"/>
                </a:solidFill>
              </a:rPr>
              <a:t>1945-1954</a:t>
            </a:r>
            <a:r>
              <a:rPr lang="fr-FR" sz="2800" dirty="0"/>
              <a:t>, à l’instar des autres activités culturelles tels que les danses, le théâtre et le scoutisme, nous assisterons </a:t>
            </a:r>
            <a:r>
              <a:rPr lang="fr-FR" sz="2800" dirty="0">
                <a:solidFill>
                  <a:srgbClr val="00FF00"/>
                </a:solidFill>
              </a:rPr>
              <a:t>à l’utilisation du sport et de l’éducation physique en tant que moyens d’information pour l’éveil de la conscience nationale à l’indépendance</a:t>
            </a:r>
            <a:r>
              <a:rPr lang="fr-FR" sz="2800" dirty="0"/>
              <a:t>, </a:t>
            </a:r>
            <a:r>
              <a:rPr lang="fr-FR" sz="2800" dirty="0" smtClean="0"/>
              <a:t>et un </a:t>
            </a:r>
            <a:r>
              <a:rPr lang="fr-FR" sz="2800" dirty="0"/>
              <a:t>instrument de création d’une </a:t>
            </a:r>
            <a:r>
              <a:rPr lang="fr-FR" sz="2800" dirty="0" smtClean="0"/>
              <a:t>identité </a:t>
            </a:r>
            <a:r>
              <a:rPr lang="fr-FR" sz="2800" dirty="0"/>
              <a:t>revendicatrice moderne</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Autofit/>
          </a:bodyPr>
          <a:lstStyle/>
          <a:p>
            <a:pPr>
              <a:lnSpc>
                <a:spcPct val="150000"/>
              </a:lnSpc>
            </a:pPr>
            <a:r>
              <a:rPr lang="fr-FR" sz="2000" dirty="0" smtClean="0"/>
              <a:t>À </a:t>
            </a:r>
            <a:r>
              <a:rPr lang="fr-FR" sz="2000" dirty="0"/>
              <a:t>travers les matchs de football producteurs d’une violence durant les compétitions sportives, il prélude à la lutte de libération nationale</a:t>
            </a:r>
            <a:r>
              <a:rPr lang="fr-FR" sz="2000" dirty="0" smtClean="0"/>
              <a:t>.</a:t>
            </a:r>
          </a:p>
          <a:p>
            <a:pPr>
              <a:lnSpc>
                <a:spcPct val="150000"/>
              </a:lnSpc>
            </a:pPr>
            <a:r>
              <a:rPr lang="fr-FR" sz="2000" dirty="0" smtClean="0"/>
              <a:t> </a:t>
            </a:r>
            <a:r>
              <a:rPr lang="fr-FR" sz="2000" dirty="0"/>
              <a:t>Les matchs furent </a:t>
            </a:r>
            <a:r>
              <a:rPr lang="fr-FR" sz="2000" dirty="0">
                <a:solidFill>
                  <a:srgbClr val="00FF00"/>
                </a:solidFill>
              </a:rPr>
              <a:t>des  mini guerres annonciatrices d’une guerre généralisée</a:t>
            </a:r>
            <a:r>
              <a:rPr lang="fr-FR" sz="2000" dirty="0" smtClean="0"/>
              <a:t>.</a:t>
            </a:r>
          </a:p>
          <a:p>
            <a:pPr>
              <a:lnSpc>
                <a:spcPct val="150000"/>
              </a:lnSpc>
            </a:pPr>
            <a:r>
              <a:rPr lang="fr-FR" sz="2000" dirty="0" smtClean="0"/>
              <a:t> </a:t>
            </a:r>
            <a:r>
              <a:rPr lang="fr-FR" sz="2000" dirty="0"/>
              <a:t>Le sport de compétitions interethniques aiguillonne le patriotisme car il a maintenu les algériens dans une atmosphère belliqueuse, et a entretenu leur combativité.   </a:t>
            </a:r>
          </a:p>
          <a:p>
            <a:pPr>
              <a:lnSpc>
                <a:spcPct val="150000"/>
              </a:lnSpc>
            </a:pPr>
            <a:r>
              <a:rPr lang="fr-FR" sz="2000" dirty="0"/>
              <a:t>Dans ce processus, l’agressivité sportive musulmane et la violence manifestée ont été canalisées par les militants nationalistes du PPA (parti du peuple algérien) vers une positivité. Elle a permis le passage de l’individu négatif, le colonisé, à l’acteur de l’histoire</a:t>
            </a:r>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a:solidFill>
            <a:schemeClr val="accent5">
              <a:lumMod val="50000"/>
            </a:schemeClr>
          </a:solidFill>
        </p:spPr>
        <p:txBody>
          <a:bodyPr>
            <a:normAutofit/>
          </a:bodyPr>
          <a:lstStyle/>
          <a:p>
            <a:pPr>
              <a:lnSpc>
                <a:spcPct val="150000"/>
              </a:lnSpc>
            </a:pPr>
            <a:r>
              <a:rPr lang="fr-FR" sz="2400" dirty="0"/>
              <a:t>Aussi le déclenchement de la guerre de libération va entraîner l’arrêt total des activités physiques et sportives chez les algériens (afin d’éviter à la population des massacres lors des compétitions sportives) </a:t>
            </a:r>
            <a:endParaRPr lang="fr-FR" sz="2400" dirty="0" smtClean="0"/>
          </a:p>
          <a:p>
            <a:pPr>
              <a:lnSpc>
                <a:spcPct val="150000"/>
              </a:lnSpc>
            </a:pPr>
            <a:r>
              <a:rPr lang="fr-FR" sz="2400" dirty="0" smtClean="0">
                <a:solidFill>
                  <a:srgbClr val="02BE02"/>
                </a:solidFill>
              </a:rPr>
              <a:t>à </a:t>
            </a:r>
            <a:r>
              <a:rPr lang="fr-FR" sz="2400" dirty="0">
                <a:solidFill>
                  <a:srgbClr val="02BE02"/>
                </a:solidFill>
              </a:rPr>
              <a:t>l’exception de l’équipe </a:t>
            </a:r>
            <a:r>
              <a:rPr lang="fr-FR" sz="2400" dirty="0" smtClean="0">
                <a:solidFill>
                  <a:srgbClr val="02BE02"/>
                </a:solidFill>
              </a:rPr>
              <a:t>de </a:t>
            </a:r>
            <a:r>
              <a:rPr lang="fr-FR" sz="2400" dirty="0">
                <a:solidFill>
                  <a:srgbClr val="02BE02"/>
                </a:solidFill>
              </a:rPr>
              <a:t>Football du F.L.N (front de libération national) formée en 1956 et ce, dans le but purement politique d’attirer l’attention de la communauté internationale sur la réalité algérienne. </a:t>
            </a:r>
            <a:endParaRPr lang="fr-FR" dirty="0">
              <a:solidFill>
                <a:srgbClr val="02BE02"/>
              </a:solidFill>
            </a:endParaRPr>
          </a:p>
        </p:txBody>
      </p:sp>
      <p:sp>
        <p:nvSpPr>
          <p:cNvPr id="2" name="ZoneTexte 1"/>
          <p:cNvSpPr txBox="1"/>
          <p:nvPr/>
        </p:nvSpPr>
        <p:spPr>
          <a:xfrm>
            <a:off x="10692680" y="4797152"/>
            <a:ext cx="184731" cy="369332"/>
          </a:xfrm>
          <a:prstGeom prst="rect">
            <a:avLst/>
          </a:prstGeom>
          <a:noFill/>
        </p:spPr>
        <p:txBody>
          <a:bodyPr wrap="none" rtlCol="0">
            <a:spAutoFit/>
          </a:bodyPr>
          <a:lstStyle/>
          <a:p>
            <a:endParaRPr lang="fr-FR"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598" y="1124744"/>
            <a:ext cx="7346777" cy="4916619"/>
          </a:xfrm>
        </p:spPr>
        <p:txBody>
          <a:bodyPr/>
          <a:lstStyle/>
          <a:p>
            <a:endParaRPr lang="fr-FR" dirty="0" smtClean="0"/>
          </a:p>
          <a:p>
            <a:endParaRPr lang="fr-FR" dirty="0"/>
          </a:p>
          <a:p>
            <a:endParaRPr lang="fr-FR" dirty="0" smtClean="0"/>
          </a:p>
          <a:p>
            <a:endParaRPr lang="fr-FR" dirty="0"/>
          </a:p>
          <a:p>
            <a:endParaRPr lang="fr-FR" dirty="0" smtClean="0"/>
          </a:p>
          <a:p>
            <a:pPr algn="ctr"/>
            <a:r>
              <a:rPr lang="fr-FR" sz="4400" b="1" dirty="0" smtClean="0"/>
              <a:t>Merci</a:t>
            </a:r>
            <a:endParaRPr lang="fr-FR" sz="4400" b="1" dirty="0"/>
          </a:p>
        </p:txBody>
      </p:sp>
    </p:spTree>
    <p:extLst>
      <p:ext uri="{BB962C8B-B14F-4D97-AF65-F5344CB8AC3E}">
        <p14:creationId xmlns:p14="http://schemas.microsoft.com/office/powerpoint/2010/main" val="3158609821"/>
      </p:ext>
    </p:extLst>
  </p:cSld>
  <p:clrMapOvr>
    <a:masterClrMapping/>
  </p:clrMapOvr>
  <p:transition>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5" cy="6669360"/>
          </a:xfrm>
        </p:spPr>
        <p:txBody>
          <a:bodyPr>
            <a:normAutofit/>
          </a:bodyPr>
          <a:lstStyle/>
          <a:p>
            <a:pPr>
              <a:lnSpc>
                <a:spcPct val="150000"/>
              </a:lnSpc>
            </a:pPr>
            <a:r>
              <a:rPr lang="en-US" sz="2000" dirty="0"/>
              <a:t>L'Homo erectus (homme se tenant </a:t>
            </a:r>
            <a:r>
              <a:rPr lang="en-US" sz="2000" dirty="0" err="1"/>
              <a:t>debout</a:t>
            </a:r>
            <a:r>
              <a:rPr lang="en-US" sz="2000" dirty="0"/>
              <a:t>), </a:t>
            </a:r>
            <a:r>
              <a:rPr lang="en-US" sz="2000" dirty="0" err="1"/>
              <a:t>parfois</a:t>
            </a:r>
            <a:r>
              <a:rPr lang="en-US" sz="2000" dirty="0"/>
              <a:t> </a:t>
            </a:r>
            <a:r>
              <a:rPr lang="en-US" sz="2000" dirty="0" err="1"/>
              <a:t>dénommé</a:t>
            </a:r>
            <a:r>
              <a:rPr lang="en-US" sz="2000" dirty="0"/>
              <a:t> </a:t>
            </a:r>
            <a:r>
              <a:rPr lang="en-US" sz="2000" dirty="0" err="1"/>
              <a:t>atlanthrope</a:t>
            </a:r>
            <a:r>
              <a:rPr lang="en-US" sz="2000" dirty="0"/>
              <a:t> (homme de </a:t>
            </a:r>
            <a:r>
              <a:rPr lang="en-US" sz="2000" dirty="0" err="1"/>
              <a:t>l'Atlas</a:t>
            </a:r>
            <a:r>
              <a:rPr lang="en-US" sz="2000" dirty="0"/>
              <a:t>), a </a:t>
            </a:r>
            <a:r>
              <a:rPr lang="en-US" sz="2000" dirty="0" err="1"/>
              <a:t>dû</a:t>
            </a:r>
            <a:r>
              <a:rPr lang="en-US" sz="2000" dirty="0"/>
              <a:t> </a:t>
            </a:r>
            <a:r>
              <a:rPr lang="en-US" sz="2000" dirty="0" err="1"/>
              <a:t>être</a:t>
            </a:r>
            <a:r>
              <a:rPr lang="en-US" sz="2000" dirty="0"/>
              <a:t> </a:t>
            </a:r>
            <a:r>
              <a:rPr lang="en-US" sz="2000" dirty="0" err="1"/>
              <a:t>présent</a:t>
            </a:r>
            <a:r>
              <a:rPr lang="en-US" sz="2000" dirty="0"/>
              <a:t> </a:t>
            </a:r>
            <a:r>
              <a:rPr lang="en-US" sz="2000" dirty="0" err="1"/>
              <a:t>il</a:t>
            </a:r>
            <a:r>
              <a:rPr lang="en-US" sz="2000" dirty="0"/>
              <a:t> y a un million </a:t>
            </a:r>
            <a:r>
              <a:rPr lang="en-US" sz="2000" dirty="0" err="1"/>
              <a:t>d'années</a:t>
            </a:r>
            <a:r>
              <a:rPr lang="en-US" sz="2000" dirty="0"/>
              <a:t> </a:t>
            </a:r>
            <a:r>
              <a:rPr lang="en-US" sz="2000" dirty="0" err="1"/>
              <a:t>dans</a:t>
            </a:r>
            <a:r>
              <a:rPr lang="en-US" sz="2000" dirty="0"/>
              <a:t> une </a:t>
            </a:r>
            <a:r>
              <a:rPr lang="en-US" sz="2000" dirty="0" err="1"/>
              <a:t>aire</a:t>
            </a:r>
            <a:r>
              <a:rPr lang="en-US" sz="2000" dirty="0"/>
              <a:t> </a:t>
            </a:r>
            <a:r>
              <a:rPr lang="en-US" sz="2000" dirty="0" err="1"/>
              <a:t>correspondant</a:t>
            </a:r>
            <a:r>
              <a:rPr lang="en-US" sz="2000" dirty="0"/>
              <a:t> à </a:t>
            </a:r>
            <a:r>
              <a:rPr lang="en-US" sz="2000" dirty="0" err="1"/>
              <a:t>l'Algérie</a:t>
            </a:r>
            <a:r>
              <a:rPr lang="en-US" sz="2000" dirty="0"/>
              <a:t> du Nord, </a:t>
            </a:r>
            <a:r>
              <a:rPr lang="en-US" sz="2000" dirty="0" err="1"/>
              <a:t>dans</a:t>
            </a:r>
            <a:r>
              <a:rPr lang="en-US" sz="2000" dirty="0"/>
              <a:t> les </a:t>
            </a:r>
            <a:r>
              <a:rPr lang="en-US" sz="2000" dirty="0" err="1"/>
              <a:t>actuelles</a:t>
            </a:r>
            <a:r>
              <a:rPr lang="en-US" sz="2000" dirty="0"/>
              <a:t> oasis </a:t>
            </a:r>
            <a:r>
              <a:rPr lang="en-US" sz="2000" dirty="0" err="1"/>
              <a:t>sud-oranaises</a:t>
            </a:r>
            <a:r>
              <a:rPr lang="en-US" sz="2000" dirty="0"/>
              <a:t>, et au Sahara, </a:t>
            </a:r>
            <a:r>
              <a:rPr lang="en-US" sz="2000" dirty="0" err="1"/>
              <a:t>dans</a:t>
            </a:r>
            <a:r>
              <a:rPr lang="en-US" sz="2000" dirty="0"/>
              <a:t> le </a:t>
            </a:r>
            <a:r>
              <a:rPr lang="en-US" sz="2000" dirty="0" err="1"/>
              <a:t>Hoggar</a:t>
            </a:r>
            <a:r>
              <a:rPr lang="en-US" sz="2000" dirty="0"/>
              <a:t> et surtout au </a:t>
            </a:r>
            <a:r>
              <a:rPr lang="en-US" sz="2000" dirty="0" err="1"/>
              <a:t>Tassili</a:t>
            </a:r>
            <a:r>
              <a:rPr lang="en-US" sz="2000" dirty="0"/>
              <a:t> </a:t>
            </a:r>
            <a:r>
              <a:rPr lang="en-US" sz="2000" dirty="0" err="1"/>
              <a:t>Azjer</a:t>
            </a:r>
            <a:r>
              <a:rPr lang="en-US" sz="2000" dirty="0"/>
              <a:t>. On a </a:t>
            </a:r>
            <a:r>
              <a:rPr lang="en-US" sz="2000" dirty="0" err="1"/>
              <a:t>découvert</a:t>
            </a:r>
            <a:r>
              <a:rPr lang="en-US" sz="2000" dirty="0"/>
              <a:t> </a:t>
            </a:r>
            <a:r>
              <a:rPr lang="en-US" sz="2000" dirty="0" err="1"/>
              <a:t>près</a:t>
            </a:r>
            <a:r>
              <a:rPr lang="en-US" sz="2000" dirty="0"/>
              <a:t> de </a:t>
            </a:r>
            <a:r>
              <a:rPr lang="en-US" sz="2000" dirty="0" err="1"/>
              <a:t>Tighennif</a:t>
            </a:r>
            <a:r>
              <a:rPr lang="en-US" sz="2000" dirty="0"/>
              <a:t>, à </a:t>
            </a:r>
            <a:r>
              <a:rPr lang="en-US" sz="2000" dirty="0" err="1"/>
              <a:t>l'est</a:t>
            </a:r>
            <a:r>
              <a:rPr lang="en-US" sz="2000" dirty="0"/>
              <a:t> de Mascara, des fragments de </a:t>
            </a:r>
            <a:r>
              <a:rPr lang="en-US" sz="2000" dirty="0" err="1"/>
              <a:t>squelettes</a:t>
            </a:r>
            <a:r>
              <a:rPr lang="en-US" sz="2000" dirty="0"/>
              <a:t> de </a:t>
            </a:r>
            <a:r>
              <a:rPr lang="en-US" sz="2000" dirty="0" err="1"/>
              <a:t>cet</a:t>
            </a:r>
            <a:r>
              <a:rPr lang="en-US" sz="2000" dirty="0"/>
              <a:t> Homo erectus. Il </a:t>
            </a:r>
            <a:r>
              <a:rPr lang="en-US" sz="2000" dirty="0" err="1"/>
              <a:t>était</a:t>
            </a:r>
            <a:r>
              <a:rPr lang="en-US" sz="2000" dirty="0"/>
              <a:t> de </a:t>
            </a:r>
            <a:r>
              <a:rPr lang="en-US" sz="2000" dirty="0" err="1"/>
              <a:t>relativement</a:t>
            </a:r>
            <a:r>
              <a:rPr lang="en-US" sz="2000" dirty="0"/>
              <a:t> petite </a:t>
            </a:r>
            <a:r>
              <a:rPr lang="en-US" sz="2000" dirty="0" err="1"/>
              <a:t>taille</a:t>
            </a:r>
            <a:r>
              <a:rPr lang="en-US" sz="2000" dirty="0"/>
              <a:t>, </a:t>
            </a:r>
            <a:r>
              <a:rPr lang="en-US" sz="2000" dirty="0" err="1"/>
              <a:t>autour</a:t>
            </a:r>
            <a:r>
              <a:rPr lang="en-US" sz="2000" dirty="0"/>
              <a:t> de 1,50 </a:t>
            </a:r>
            <a:r>
              <a:rPr lang="en-US" sz="2000" dirty="0" err="1"/>
              <a:t>mètre</a:t>
            </a:r>
            <a:r>
              <a:rPr lang="en-US" sz="2000" dirty="0"/>
              <a:t>. La </a:t>
            </a:r>
            <a:r>
              <a:rPr lang="en-US" sz="2000" dirty="0" err="1"/>
              <a:t>cueillette</a:t>
            </a:r>
            <a:r>
              <a:rPr lang="en-US" sz="2000" dirty="0"/>
              <a:t> et la chasse </a:t>
            </a:r>
            <a:r>
              <a:rPr lang="en-US" sz="2000" dirty="0" err="1"/>
              <a:t>étaient</a:t>
            </a:r>
            <a:r>
              <a:rPr lang="en-US" sz="2000" dirty="0"/>
              <a:t> </a:t>
            </a:r>
            <a:r>
              <a:rPr lang="en-US" sz="2000" dirty="0" err="1"/>
              <a:t>ses</a:t>
            </a:r>
            <a:r>
              <a:rPr lang="en-US" sz="2000" dirty="0"/>
              <a:t> </a:t>
            </a:r>
            <a:r>
              <a:rPr lang="en-US" sz="2000" dirty="0" err="1"/>
              <a:t>principales</a:t>
            </a:r>
            <a:r>
              <a:rPr lang="en-US" sz="2000" dirty="0"/>
              <a:t> </a:t>
            </a:r>
            <a:r>
              <a:rPr lang="en-US" sz="2000" dirty="0" err="1"/>
              <a:t>activités</a:t>
            </a:r>
            <a:r>
              <a:rPr lang="en-US" sz="2000" dirty="0"/>
              <a:t>. </a:t>
            </a:r>
            <a:r>
              <a:rPr lang="en-US" sz="2000" dirty="0" err="1"/>
              <a:t>Dans</a:t>
            </a:r>
            <a:r>
              <a:rPr lang="en-US" sz="2000" dirty="0"/>
              <a:t> un </a:t>
            </a:r>
            <a:r>
              <a:rPr lang="en-US" sz="2000" dirty="0" err="1"/>
              <a:t>contexte</a:t>
            </a:r>
            <a:r>
              <a:rPr lang="en-US" sz="2000" dirty="0"/>
              <a:t> </a:t>
            </a:r>
            <a:r>
              <a:rPr lang="en-US" sz="2000" dirty="0" err="1"/>
              <a:t>où</a:t>
            </a:r>
            <a:r>
              <a:rPr lang="en-US" sz="2000" dirty="0"/>
              <a:t> le </a:t>
            </a:r>
            <a:r>
              <a:rPr lang="en-US" sz="2000" dirty="0" err="1"/>
              <a:t>climat</a:t>
            </a:r>
            <a:r>
              <a:rPr lang="en-US" sz="2000" dirty="0"/>
              <a:t> </a:t>
            </a:r>
            <a:r>
              <a:rPr lang="en-US" sz="2000" dirty="0" err="1"/>
              <a:t>était</a:t>
            </a:r>
            <a:r>
              <a:rPr lang="en-US" sz="2000" dirty="0"/>
              <a:t> </a:t>
            </a:r>
            <a:r>
              <a:rPr lang="en-US" sz="2000" dirty="0" err="1"/>
              <a:t>alors</a:t>
            </a:r>
            <a:r>
              <a:rPr lang="en-US" sz="2000" dirty="0"/>
              <a:t> plus </a:t>
            </a:r>
            <a:r>
              <a:rPr lang="en-US" sz="2000" dirty="0" err="1"/>
              <a:t>froid</a:t>
            </a:r>
            <a:r>
              <a:rPr lang="en-US" sz="2000" dirty="0"/>
              <a:t> et plus </a:t>
            </a:r>
            <a:r>
              <a:rPr lang="en-US" sz="2000" dirty="0" err="1"/>
              <a:t>humide</a:t>
            </a:r>
            <a:r>
              <a:rPr lang="en-US" sz="2000" dirty="0"/>
              <a:t>, </a:t>
            </a:r>
            <a:r>
              <a:rPr lang="en-US" sz="2000" dirty="0" err="1"/>
              <a:t>ses</a:t>
            </a:r>
            <a:r>
              <a:rPr lang="en-US" sz="2000" dirty="0"/>
              <a:t> </a:t>
            </a:r>
            <a:r>
              <a:rPr lang="en-US" sz="2000" dirty="0" err="1"/>
              <a:t>proies</a:t>
            </a:r>
            <a:r>
              <a:rPr lang="en-US" sz="2000" dirty="0"/>
              <a:t> </a:t>
            </a:r>
            <a:r>
              <a:rPr lang="en-US" sz="2000" dirty="0" err="1"/>
              <a:t>appartenaient</a:t>
            </a:r>
            <a:r>
              <a:rPr lang="en-US" sz="2000" dirty="0"/>
              <a:t> à une </a:t>
            </a:r>
            <a:r>
              <a:rPr lang="en-US" sz="2000" dirty="0" err="1"/>
              <a:t>faune</a:t>
            </a:r>
            <a:r>
              <a:rPr lang="en-US" sz="2000" dirty="0"/>
              <a:t> </a:t>
            </a:r>
            <a:r>
              <a:rPr lang="en-US" sz="2000" dirty="0" err="1"/>
              <a:t>où</a:t>
            </a:r>
            <a:r>
              <a:rPr lang="en-US" sz="2000" dirty="0"/>
              <a:t> </a:t>
            </a:r>
            <a:r>
              <a:rPr lang="en-US" sz="2000" dirty="0" err="1"/>
              <a:t>coexistaient</a:t>
            </a:r>
            <a:r>
              <a:rPr lang="en-US" sz="2000" dirty="0"/>
              <a:t> des </a:t>
            </a:r>
            <a:r>
              <a:rPr lang="en-US" sz="2000" dirty="0" err="1"/>
              <a:t>animaux</a:t>
            </a:r>
            <a:r>
              <a:rPr lang="en-US" sz="2000" dirty="0"/>
              <a:t> </a:t>
            </a:r>
            <a:r>
              <a:rPr lang="en-US" sz="2000" dirty="0" err="1"/>
              <a:t>nordiques</a:t>
            </a:r>
            <a:r>
              <a:rPr lang="en-US" sz="2000" dirty="0"/>
              <a:t> (</a:t>
            </a:r>
            <a:r>
              <a:rPr lang="en-US" sz="2000" dirty="0" err="1"/>
              <a:t>cerfs</a:t>
            </a:r>
            <a:r>
              <a:rPr lang="en-US" sz="2000" dirty="0"/>
              <a:t>, </a:t>
            </a:r>
            <a:r>
              <a:rPr lang="en-US" sz="2000" dirty="0" err="1"/>
              <a:t>sangliers</a:t>
            </a:r>
            <a:r>
              <a:rPr lang="en-US" sz="2000" dirty="0"/>
              <a:t> </a:t>
            </a:r>
            <a:r>
              <a:rPr lang="en-US" sz="2000" dirty="0" err="1"/>
              <a:t>notamment</a:t>
            </a:r>
            <a:r>
              <a:rPr lang="en-US" sz="2000" dirty="0"/>
              <a:t>) et des </a:t>
            </a:r>
            <a:r>
              <a:rPr lang="en-US" sz="2000" dirty="0" err="1"/>
              <a:t>animaux</a:t>
            </a:r>
            <a:r>
              <a:rPr lang="en-US" sz="2000" dirty="0"/>
              <a:t> </a:t>
            </a:r>
            <a:r>
              <a:rPr lang="en-US" sz="2000" dirty="0" err="1"/>
              <a:t>africains</a:t>
            </a:r>
            <a:r>
              <a:rPr lang="en-US" sz="2000" dirty="0"/>
              <a:t> (</a:t>
            </a:r>
            <a:r>
              <a:rPr lang="en-US" sz="2000" dirty="0" err="1"/>
              <a:t>éléphants</a:t>
            </a:r>
            <a:r>
              <a:rPr lang="en-US" sz="2000" dirty="0"/>
              <a:t>, </a:t>
            </a:r>
            <a:r>
              <a:rPr lang="en-US" sz="2000" dirty="0" err="1"/>
              <a:t>girafes</a:t>
            </a:r>
            <a:r>
              <a:rPr lang="en-US" sz="2000" dirty="0"/>
              <a:t>, </a:t>
            </a:r>
            <a:r>
              <a:rPr lang="en-US" sz="2000" dirty="0" err="1"/>
              <a:t>hippopotames</a:t>
            </a:r>
            <a:r>
              <a:rPr lang="en-US" sz="2000" dirty="0"/>
              <a:t>). </a:t>
            </a:r>
            <a:r>
              <a:rPr lang="en-US" sz="2000" dirty="0" err="1"/>
              <a:t>Ses</a:t>
            </a:r>
            <a:r>
              <a:rPr lang="en-US" sz="2000" dirty="0"/>
              <a:t> </a:t>
            </a:r>
            <a:r>
              <a:rPr lang="en-US" sz="2000" dirty="0" err="1"/>
              <a:t>outils</a:t>
            </a:r>
            <a:r>
              <a:rPr lang="en-US" sz="2000" dirty="0"/>
              <a:t> et </a:t>
            </a:r>
            <a:r>
              <a:rPr lang="en-US" sz="2000" dirty="0" err="1"/>
              <a:t>ses</a:t>
            </a:r>
            <a:r>
              <a:rPr lang="en-US" sz="2000" dirty="0"/>
              <a:t> </a:t>
            </a:r>
            <a:r>
              <a:rPr lang="en-US" sz="2000" dirty="0" err="1"/>
              <a:t>armes</a:t>
            </a:r>
            <a:r>
              <a:rPr lang="en-US" sz="2000" dirty="0"/>
              <a:t> </a:t>
            </a:r>
            <a:r>
              <a:rPr lang="en-US" sz="2000" dirty="0" err="1"/>
              <a:t>étaient</a:t>
            </a:r>
            <a:r>
              <a:rPr lang="en-US" sz="2000" dirty="0"/>
              <a:t> </a:t>
            </a:r>
            <a:r>
              <a:rPr lang="en-US" sz="2000" dirty="0" err="1"/>
              <a:t>composés</a:t>
            </a:r>
            <a:r>
              <a:rPr lang="en-US" sz="2000" dirty="0"/>
              <a:t> de </a:t>
            </a:r>
            <a:r>
              <a:rPr lang="en-US" sz="2000" dirty="0" err="1"/>
              <a:t>pierres</a:t>
            </a:r>
            <a:r>
              <a:rPr lang="en-US" sz="2000" dirty="0"/>
              <a:t> </a:t>
            </a:r>
            <a:r>
              <a:rPr lang="en-US" sz="2000" dirty="0" err="1"/>
              <a:t>taillées</a:t>
            </a:r>
            <a:r>
              <a:rPr lang="en-US" sz="2000" dirty="0"/>
              <a:t>, </a:t>
            </a:r>
            <a:r>
              <a:rPr lang="en-US" sz="2000" dirty="0" err="1"/>
              <a:t>souvent</a:t>
            </a:r>
            <a:r>
              <a:rPr lang="en-US" sz="2000" dirty="0"/>
              <a:t> sur </a:t>
            </a:r>
            <a:r>
              <a:rPr lang="en-US" sz="2000" dirty="0" err="1"/>
              <a:t>deux</a:t>
            </a:r>
            <a:r>
              <a:rPr lang="en-US" sz="2000" dirty="0"/>
              <a:t> faces </a:t>
            </a:r>
            <a:r>
              <a:rPr lang="en-US" sz="2000" dirty="0" err="1"/>
              <a:t>opposées</a:t>
            </a:r>
            <a:r>
              <a:rPr lang="en-US" sz="2000" dirty="0"/>
              <a:t> (bifaces</a:t>
            </a:r>
            <a:endParaRPr lang="fr-FR" sz="2000" dirty="0"/>
          </a:p>
        </p:txBody>
      </p:sp>
    </p:spTree>
    <p:extLst>
      <p:ext uri="{BB962C8B-B14F-4D97-AF65-F5344CB8AC3E}">
        <p14:creationId xmlns:p14="http://schemas.microsoft.com/office/powerpoint/2010/main" val="3713735682"/>
      </p:ext>
    </p:extLst>
  </p:cSld>
  <p:clrMapOvr>
    <a:masterClrMapping/>
  </p:clrMapOvr>
  <p:transition>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5" cy="6669360"/>
          </a:xfrm>
        </p:spPr>
        <p:txBody>
          <a:bodyPr>
            <a:noAutofit/>
          </a:bodyPr>
          <a:lstStyle/>
          <a:p>
            <a:pPr>
              <a:lnSpc>
                <a:spcPct val="200000"/>
              </a:lnSpc>
            </a:pPr>
            <a:r>
              <a:rPr lang="fr-FR" sz="2400" dirty="0"/>
              <a:t>Des études faites par des archéologues et ethnologues tels H. Loth, </a:t>
            </a:r>
            <a:r>
              <a:rPr lang="fr-FR" sz="2400" dirty="0" smtClean="0"/>
              <a:t>E,CAT </a:t>
            </a:r>
            <a:r>
              <a:rPr lang="fr-FR" sz="2400" dirty="0"/>
              <a:t>de Février montrent que la culture physique en Algérie remonte aux époques lointaines du néolithique, les scènes rupestres de chasse, de course, de saut de danse du tassili ou d'abizar en Kabylie laissent présupposer tout comme de nombreux pays du monde à cette époque que les exercices physiques faisaient partie intégrante du mode de vie de la société</a:t>
            </a:r>
          </a:p>
        </p:txBody>
      </p:sp>
    </p:spTree>
    <p:extLst>
      <p:ext uri="{BB962C8B-B14F-4D97-AF65-F5344CB8AC3E}">
        <p14:creationId xmlns:p14="http://schemas.microsoft.com/office/powerpoint/2010/main" val="1782080784"/>
      </p:ext>
    </p:extLst>
  </p:cSld>
  <p:clrMapOvr>
    <a:masterClrMapping/>
  </p:clrMapOvr>
  <p:transition>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23528" y="188640"/>
            <a:ext cx="2952328" cy="3816424"/>
          </a:xfrm>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19872" y="226889"/>
            <a:ext cx="2808312" cy="3778175"/>
          </a:xfrm>
          <a:prstGeom prst="rect">
            <a:avLst/>
          </a:prstGeom>
        </p:spPr>
      </p:pic>
      <p:pic>
        <p:nvPicPr>
          <p:cNvPr id="6" name="Imag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45547" y="243824"/>
            <a:ext cx="2755978" cy="3761240"/>
          </a:xfrm>
          <a:prstGeom prst="rect">
            <a:avLst/>
          </a:prstGeom>
        </p:spPr>
      </p:pic>
      <p:pic>
        <p:nvPicPr>
          <p:cNvPr id="7" name="Imag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3528" y="4176660"/>
            <a:ext cx="4392488" cy="2564708"/>
          </a:xfrm>
          <a:prstGeom prst="rect">
            <a:avLst/>
          </a:prstGeom>
        </p:spPr>
      </p:pic>
      <p:pic>
        <p:nvPicPr>
          <p:cNvPr id="8" name="Imag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20071" y="4149080"/>
            <a:ext cx="3881453" cy="2592288"/>
          </a:xfrm>
          <a:prstGeom prst="rect">
            <a:avLst/>
          </a:prstGeom>
        </p:spPr>
      </p:pic>
    </p:spTree>
    <p:extLst>
      <p:ext uri="{BB962C8B-B14F-4D97-AF65-F5344CB8AC3E}">
        <p14:creationId xmlns:p14="http://schemas.microsoft.com/office/powerpoint/2010/main" val="3269499984"/>
      </p:ext>
    </p:extLst>
  </p:cSld>
  <p:clrMapOvr>
    <a:masterClrMapping/>
  </p:clrMapOvr>
  <p:transition>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669360"/>
          </a:xfrm>
        </p:spPr>
        <p:txBody>
          <a:bodyPr>
            <a:normAutofit fontScale="92500"/>
          </a:bodyPr>
          <a:lstStyle/>
          <a:p>
            <a:pPr>
              <a:lnSpc>
                <a:spcPct val="150000"/>
              </a:lnSpc>
            </a:pPr>
            <a:r>
              <a:rPr lang="fr-FR" sz="2800" dirty="0" smtClean="0">
                <a:effectLst>
                  <a:outerShdw blurRad="50800" dist="38100" dir="2700000" algn="tl" rotWithShape="0">
                    <a:prstClr val="black">
                      <a:alpha val="40000"/>
                    </a:prstClr>
                  </a:outerShdw>
                </a:effectLst>
              </a:rPr>
              <a:t>L’Algérie, de par sa position géographique stratégique, subira constamment des invasions de l’extérieur, qui influencèrent sur son développement économique et social et, par la même, sur le développement de la culture physique. </a:t>
            </a:r>
          </a:p>
          <a:p>
            <a:pPr>
              <a:lnSpc>
                <a:spcPct val="150000"/>
              </a:lnSpc>
            </a:pPr>
            <a:r>
              <a:rPr lang="fr-FR" sz="2800" dirty="0" smtClean="0">
                <a:effectLst/>
              </a:rPr>
              <a:t>Ainsi</a:t>
            </a:r>
            <a:r>
              <a:rPr lang="fr-FR" sz="2800" dirty="0">
                <a:effectLst/>
              </a:rPr>
              <a:t>, </a:t>
            </a:r>
            <a:r>
              <a:rPr lang="fr-FR" sz="2800" dirty="0" smtClean="0">
                <a:solidFill>
                  <a:srgbClr val="FFFF00"/>
                </a:solidFill>
                <a:effectLst/>
              </a:rPr>
              <a:t>les </a:t>
            </a:r>
            <a:r>
              <a:rPr lang="fr-FR" sz="2800" dirty="0">
                <a:solidFill>
                  <a:srgbClr val="FFFF00"/>
                </a:solidFill>
                <a:effectLst/>
              </a:rPr>
              <a:t>phéniciens </a:t>
            </a:r>
            <a:r>
              <a:rPr lang="fr-FR" sz="2800" dirty="0" smtClean="0">
                <a:solidFill>
                  <a:srgbClr val="FFFF00"/>
                </a:solidFill>
                <a:effectLst/>
              </a:rPr>
              <a:t>d’abord </a:t>
            </a:r>
            <a:r>
              <a:rPr lang="fr-FR" sz="2800" dirty="0" smtClean="0">
                <a:effectLst/>
              </a:rPr>
              <a:t>au </a:t>
            </a:r>
            <a:r>
              <a:rPr lang="fr-FR" sz="2800" dirty="0">
                <a:solidFill>
                  <a:srgbClr val="FFFF00"/>
                </a:solidFill>
                <a:effectLst/>
              </a:rPr>
              <a:t>premier millénaire avant l’ère </a:t>
            </a:r>
            <a:r>
              <a:rPr lang="fr-FR" sz="2800" dirty="0" smtClean="0">
                <a:solidFill>
                  <a:srgbClr val="FFFF00"/>
                </a:solidFill>
                <a:effectLst/>
              </a:rPr>
              <a:t>chrétienne</a:t>
            </a:r>
          </a:p>
          <a:p>
            <a:pPr>
              <a:lnSpc>
                <a:spcPct val="150000"/>
              </a:lnSpc>
            </a:pPr>
            <a:r>
              <a:rPr lang="fr-FR" sz="2800" dirty="0" smtClean="0">
                <a:effectLst/>
              </a:rPr>
              <a:t> </a:t>
            </a:r>
            <a:r>
              <a:rPr lang="fr-FR" sz="2800" dirty="0" smtClean="0">
                <a:solidFill>
                  <a:srgbClr val="FF0000"/>
                </a:solidFill>
                <a:effectLst/>
              </a:rPr>
              <a:t>les romains ensuite</a:t>
            </a:r>
            <a:r>
              <a:rPr lang="fr-FR" sz="2800" dirty="0" smtClean="0">
                <a:effectLst/>
              </a:rPr>
              <a:t> </a:t>
            </a:r>
            <a:r>
              <a:rPr lang="fr-FR" sz="2800" dirty="0" smtClean="0">
                <a:solidFill>
                  <a:srgbClr val="FF0000"/>
                </a:solidFill>
                <a:effectLst/>
              </a:rPr>
              <a:t>au</a:t>
            </a:r>
            <a:r>
              <a:rPr lang="fr-FR" sz="2800" dirty="0" smtClean="0">
                <a:effectLst/>
              </a:rPr>
              <a:t> </a:t>
            </a:r>
            <a:r>
              <a:rPr lang="fr-FR" sz="2800" dirty="0">
                <a:solidFill>
                  <a:srgbClr val="FF0000"/>
                </a:solidFill>
                <a:effectLst/>
              </a:rPr>
              <a:t>troisième siècle avant J.-C</a:t>
            </a:r>
            <a:r>
              <a:rPr lang="fr-FR" sz="2800" dirty="0" smtClean="0">
                <a:effectLst/>
              </a:rPr>
              <a:t>. </a:t>
            </a:r>
            <a:endParaRPr lang="fr-FR" sz="2800" dirty="0">
              <a:effectLst/>
            </a:endParaRPr>
          </a:p>
          <a:p>
            <a:r>
              <a:rPr lang="fr-FR" sz="2600" dirty="0">
                <a:solidFill>
                  <a:srgbClr val="FFC000"/>
                </a:solidFill>
              </a:rPr>
              <a:t>Et enfin Les vandales et les byzantins au 5</a:t>
            </a:r>
            <a:r>
              <a:rPr lang="fr-FR" sz="2600" baseline="30000" dirty="0">
                <a:solidFill>
                  <a:srgbClr val="FFC000"/>
                </a:solidFill>
              </a:rPr>
              <a:t>ème</a:t>
            </a:r>
            <a:r>
              <a:rPr lang="fr-FR" sz="2600" dirty="0">
                <a:solidFill>
                  <a:srgbClr val="FFC000"/>
                </a:solidFill>
              </a:rPr>
              <a:t> siècle</a:t>
            </a:r>
            <a:endParaRPr lang="fr-FR" sz="2600"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8"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5000" fill="hold"/>
                                        <p:tgtEl>
                                          <p:spTgt spid="3"/>
                                        </p:tgtEl>
                                        <p:attrNameLst>
                                          <p:attrName>ppt_x</p:attrName>
                                        </p:attrNameLst>
                                      </p:cBhvr>
                                      <p:tavLst>
                                        <p:tav tm="0">
                                          <p:val>
                                            <p:strVal val="#ppt_x"/>
                                          </p:val>
                                        </p:tav>
                                        <p:tav tm="100000">
                                          <p:val>
                                            <p:strVal val="#ppt_x"/>
                                          </p:val>
                                        </p:tav>
                                      </p:tavLst>
                                    </p:anim>
                                    <p:anim calcmode="lin" valueType="num">
                                      <p:cBhvr>
                                        <p:cTn id="8" dur="15000" fill="hold"/>
                                        <p:tgtEl>
                                          <p:spTgt spid="3"/>
                                        </p:tgtEl>
                                        <p:attrNameLst>
                                          <p:attrName>ppt_y</p:attrName>
                                        </p:attrNameLst>
                                      </p:cBhvr>
                                      <p:tavLst>
                                        <p:tav tm="0">
                                          <p:val>
                                            <p:strVal val="#ppt_y+1"/>
                                          </p:val>
                                        </p:tav>
                                        <p:tav tm="100000">
                                          <p:val>
                                            <p:strVal val="#ppt_y-1"/>
                                          </p:val>
                                        </p:tav>
                                      </p:tavLst>
                                    </p:anim>
                                  </p:childTnLst>
                                </p:cTn>
                              </p:par>
                            </p:childTnLst>
                          </p:cTn>
                        </p:par>
                      </p:childTnLst>
                    </p:cTn>
                  </p:par>
                  <p:par>
                    <p:cTn id="9" fill="hold">
                      <p:stCondLst>
                        <p:cond delay="indefinite"/>
                      </p:stCondLst>
                      <p:childTnLst>
                        <p:par>
                          <p:cTn id="10" fill="hold">
                            <p:stCondLst>
                              <p:cond delay="0"/>
                            </p:stCondLst>
                            <p:childTnLst>
                              <p:par>
                                <p:cTn id="11" presetID="25"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14"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15"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6"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7"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8"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9"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20" dur="1000" decel="50000">
                                          <p:stCondLst>
                                            <p:cond delay="0"/>
                                          </p:stCondLst>
                                        </p:cTn>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5"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6"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7"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8"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9"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30"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31"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32" dur="1000" decel="50000">
                                          <p:stCondLst>
                                            <p:cond delay="0"/>
                                          </p:stCondLst>
                                        </p:cTn>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5"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 calcmode="lin" valueType="num">
                                      <p:cBhvr>
                                        <p:cTn id="37"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8"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9"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40"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41"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42"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43"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44" dur="1000" decel="50000">
                                          <p:stCondLst>
                                            <p:cond delay="0"/>
                                          </p:stCondLst>
                                        </p:cTn>
                                        <p:tgtEl>
                                          <p:spTgt spid="3">
                                            <p:txEl>
                                              <p:pRg st="2" end="2"/>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5" presetClass="entr" presetSubtype="0" fill="hold" nodeType="clickEffect">
                                  <p:stCondLst>
                                    <p:cond delay="0"/>
                                  </p:stCondLst>
                                  <p:childTnLst>
                                    <p:set>
                                      <p:cBhvr>
                                        <p:cTn id="48" dur="1" fill="hold">
                                          <p:stCondLst>
                                            <p:cond delay="0"/>
                                          </p:stCondLst>
                                        </p:cTn>
                                        <p:tgtEl>
                                          <p:spTgt spid="3">
                                            <p:txEl>
                                              <p:pRg st="3" end="3"/>
                                            </p:txEl>
                                          </p:spTgt>
                                        </p:tgtEl>
                                        <p:attrNameLst>
                                          <p:attrName>style.visibility</p:attrName>
                                        </p:attrNameLst>
                                      </p:cBhvr>
                                      <p:to>
                                        <p:strVal val="visible"/>
                                      </p:to>
                                    </p:set>
                                    <p:anim calcmode="lin" valueType="num">
                                      <p:cBhvr>
                                        <p:cTn id="49"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50"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51"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52"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53"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54"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55"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6" dur="1000" decel="50000">
                                          <p:stCondLst>
                                            <p:cond delay="0"/>
                                          </p:stCondLst>
                                        </p:cTn>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852"/>
            <a:ext cx="8229600" cy="6181748"/>
          </a:xfrm>
        </p:spPr>
        <p:txBody>
          <a:bodyPr>
            <a:normAutofit/>
          </a:bodyPr>
          <a:lstStyle/>
          <a:p>
            <a:pPr>
              <a:lnSpc>
                <a:spcPct val="150000"/>
              </a:lnSpc>
            </a:pPr>
            <a:r>
              <a:rPr lang="fr-FR" sz="3200" dirty="0" smtClean="0"/>
              <a:t>Chez les algériens, les batailles menées contre l’armée romaine, et dirigée par Massinissa et Jugurtha et bien d’autres, laissent supposer qu’il y avait une préparation physique guerrière analogue. </a:t>
            </a:r>
            <a:endParaRPr lang="fr-FR" sz="3200" dirty="0"/>
          </a:p>
        </p:txBody>
      </p:sp>
      <p:sp>
        <p:nvSpPr>
          <p:cNvPr id="11" name="Flèche courbée vers la droite 10"/>
          <p:cNvSpPr/>
          <p:nvPr/>
        </p:nvSpPr>
        <p:spPr>
          <a:xfrm>
            <a:off x="539552" y="1412776"/>
            <a:ext cx="504056" cy="367240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2" name="Flèche courbée vers la gauche 11"/>
          <p:cNvSpPr/>
          <p:nvPr/>
        </p:nvSpPr>
        <p:spPr>
          <a:xfrm>
            <a:off x="8172400" y="1340768"/>
            <a:ext cx="648072" cy="388843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3999" cy="6858000"/>
          </a:xfrm>
        </p:spPr>
        <p:txBody>
          <a:bodyPr>
            <a:noAutofit/>
          </a:bodyPr>
          <a:lstStyle/>
          <a:p>
            <a:pPr>
              <a:lnSpc>
                <a:spcPct val="250000"/>
              </a:lnSpc>
            </a:pPr>
            <a:r>
              <a:rPr lang="fr-FR" sz="2800" dirty="0"/>
              <a:t>En ce qui concerne la culture physique, il n'est de meilleure référence que certains auteurs tel Ibn Sina qui dans son ouvrage (les canons de la science médicale) parla longuement des exercices physiques, de l'hygiène et du repos en tant qu'éléments indispensables pour la santé de l'individu</a:t>
            </a:r>
          </a:p>
        </p:txBody>
      </p:sp>
    </p:spTree>
    <p:extLst>
      <p:ext uri="{BB962C8B-B14F-4D97-AF65-F5344CB8AC3E}">
        <p14:creationId xmlns:p14="http://schemas.microsoft.com/office/powerpoint/2010/main" val="2692621705"/>
      </p:ext>
    </p:extLst>
  </p:cSld>
  <p:clrMapOvr>
    <a:masterClrMapping/>
  </p:clrMapOvr>
  <p:transition>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88640"/>
            <a:ext cx="8928991" cy="6669360"/>
          </a:xfrm>
        </p:spPr>
        <p:txBody>
          <a:bodyPr>
            <a:noAutofit/>
          </a:bodyPr>
          <a:lstStyle/>
          <a:p>
            <a:pPr>
              <a:lnSpc>
                <a:spcPct val="200000"/>
              </a:lnSpc>
            </a:pPr>
            <a:r>
              <a:rPr lang="fr-FR" sz="2800" dirty="0"/>
              <a:t>Dans le même ordre d'idées, bien des auteurs essayant de décrire les sociétés arabo- musulmanes ont indirectement mis en exergue la pratique physique. Ainsi par exemple, E, Cat…, dans son ouvrage "petite histoire de l'Algérie avant 1830", ne manquera pas de souligner la beauté, la constitution physique, l'endurance et le courage des cavaliers algériens.</a:t>
            </a:r>
          </a:p>
        </p:txBody>
      </p:sp>
    </p:spTree>
    <p:extLst>
      <p:ext uri="{BB962C8B-B14F-4D97-AF65-F5344CB8AC3E}">
        <p14:creationId xmlns:p14="http://schemas.microsoft.com/office/powerpoint/2010/main" val="1589572272"/>
      </p:ext>
    </p:extLst>
  </p:cSld>
  <p:clrMapOvr>
    <a:masterClrMapping/>
  </p:clrMapOvr>
  <p:transition>
    <p:pull/>
  </p:transition>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656</TotalTime>
  <Words>1405</Words>
  <Application>Microsoft Office PowerPoint</Application>
  <PresentationFormat>Affichage à l'écran (4:3)</PresentationFormat>
  <Paragraphs>44</Paragraphs>
  <Slides>26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26</vt:i4>
      </vt:variant>
    </vt:vector>
  </HeadingPairs>
  <TitlesOfParts>
    <vt:vector size="30" baseType="lpstr">
      <vt:lpstr>Arial</vt:lpstr>
      <vt:lpstr>Trebuchet MS</vt:lpstr>
      <vt:lpstr>Wingdings 3</vt:lpstr>
      <vt:lpstr>Facette</vt:lpstr>
      <vt:lpstr>Cours n°5   Histoire de la culture physique en Algérie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 sport en Algérie durant la période coloniale. 1830-1962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Pratique physique et sportive en Algérie avant et pendant la colonisation française. </dc:title>
  <dc:creator>bitl19</dc:creator>
  <cp:lastModifiedBy>BiTL19</cp:lastModifiedBy>
  <cp:revision>103</cp:revision>
  <dcterms:created xsi:type="dcterms:W3CDTF">2014-10-26T20:13:31Z</dcterms:created>
  <dcterms:modified xsi:type="dcterms:W3CDTF">2021-12-11T17:28:36Z</dcterms:modified>
</cp:coreProperties>
</file>