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96" r:id="rId5"/>
    <p:sldId id="275" r:id="rId6"/>
    <p:sldId id="292" r:id="rId7"/>
    <p:sldId id="293" r:id="rId8"/>
    <p:sldId id="303" r:id="rId9"/>
    <p:sldId id="294" r:id="rId10"/>
    <p:sldId id="258" r:id="rId11"/>
    <p:sldId id="279" r:id="rId12"/>
    <p:sldId id="280" r:id="rId13"/>
    <p:sldId id="28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1730019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FC1518C-2F1E-4EF4-B28C-D927CCE35A7A}" type="datetimeFigureOut">
              <a:rPr lang="fr-FR" smtClean="0"/>
              <a:t>08/12/2025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3290317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2285638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Cliquez pour 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817986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2519216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3712182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29624452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12010686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4282565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3468831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1958328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FC1518C-2F1E-4EF4-B28C-D927CCE35A7A}" type="datetimeFigureOut">
              <a:rPr lang="fr-FR" smtClean="0"/>
              <a:t>08/12/2025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3712939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FC1518C-2F1E-4EF4-B28C-D927CCE35A7A}" type="datetimeFigureOut">
              <a:rPr lang="fr-FR" smtClean="0"/>
              <a:t>08/12/2025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3910795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59497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3293491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Date Placeholder 4"/>
          <p:cNvSpPr>
            <a:spLocks noGrp="1"/>
          </p:cNvSpPr>
          <p:nvPr>
            <p:ph type="dt" sz="half" idx="10"/>
          </p:nvPr>
        </p:nvSpPr>
        <p:spPr/>
        <p:txBody>
          <a:bodyPr/>
          <a:lstStyle/>
          <a:p>
            <a:fld id="{4FC1518C-2F1E-4EF4-B28C-D927CCE35A7A}" type="datetimeFigureOut">
              <a:rPr lang="fr-FR" smtClean="0"/>
              <a:t>08/12/2025</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2988690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FC1518C-2F1E-4EF4-B28C-D927CCE35A7A}" type="datetimeFigureOut">
              <a:rPr lang="fr-FR" smtClean="0"/>
              <a:t>08/12/2025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4F405BC-4A35-43D9-923F-55E0AE9C62B2}" type="slidenum">
              <a:rPr lang="fr-FR" smtClean="0"/>
              <a:t>‹N°›</a:t>
            </a:fld>
            <a:endParaRPr lang="fr-FR"/>
          </a:p>
        </p:txBody>
      </p:sp>
    </p:spTree>
    <p:extLst>
      <p:ext uri="{BB962C8B-B14F-4D97-AF65-F5344CB8AC3E}">
        <p14:creationId xmlns:p14="http://schemas.microsoft.com/office/powerpoint/2010/main" val="1971865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FC1518C-2F1E-4EF4-B28C-D927CCE35A7A}" type="datetimeFigureOut">
              <a:rPr lang="fr-FR" smtClean="0"/>
              <a:t>08/12/2025</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4F405BC-4A35-43D9-923F-55E0AE9C62B2}" type="slidenum">
              <a:rPr lang="fr-FR" smtClean="0"/>
              <a:t>‹N°›</a:t>
            </a:fld>
            <a:endParaRPr lang="fr-FR"/>
          </a:p>
        </p:txBody>
      </p:sp>
    </p:spTree>
    <p:extLst>
      <p:ext uri="{BB962C8B-B14F-4D97-AF65-F5344CB8AC3E}">
        <p14:creationId xmlns:p14="http://schemas.microsoft.com/office/powerpoint/2010/main" val="409874390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73CD90-4A5B-7B78-5828-74705772FC4E}"/>
              </a:ext>
            </a:extLst>
          </p:cNvPr>
          <p:cNvSpPr>
            <a:spLocks noGrp="1"/>
          </p:cNvSpPr>
          <p:nvPr>
            <p:ph type="ctrTitle"/>
          </p:nvPr>
        </p:nvSpPr>
        <p:spPr>
          <a:xfrm>
            <a:off x="1154955" y="1447801"/>
            <a:ext cx="8825658" cy="2372032"/>
          </a:xfrm>
        </p:spPr>
        <p:txBody>
          <a:bodyPr/>
          <a:lstStyle/>
          <a:p>
            <a:pPr algn="ctr"/>
            <a:r>
              <a:rPr lang="fr-FR" b="1" dirty="0"/>
              <a:t>La lecture en traduction</a:t>
            </a:r>
          </a:p>
        </p:txBody>
      </p:sp>
      <p:sp>
        <p:nvSpPr>
          <p:cNvPr id="3" name="Sous-titre 2">
            <a:extLst>
              <a:ext uri="{FF2B5EF4-FFF2-40B4-BE49-F238E27FC236}">
                <a16:creationId xmlns:a16="http://schemas.microsoft.com/office/drawing/2014/main" id="{37A83749-B540-C229-05C0-3F1B724A5146}"/>
              </a:ext>
            </a:extLst>
          </p:cNvPr>
          <p:cNvSpPr>
            <a:spLocks noGrp="1"/>
          </p:cNvSpPr>
          <p:nvPr>
            <p:ph type="subTitle" idx="1"/>
          </p:nvPr>
        </p:nvSpPr>
        <p:spPr/>
        <p:txBody>
          <a:bodyPr/>
          <a:lstStyle/>
          <a:p>
            <a:r>
              <a:rPr lang="fr-FR" dirty="0"/>
              <a:t>Séance du 14-10-2025</a:t>
            </a:r>
          </a:p>
        </p:txBody>
      </p:sp>
    </p:spTree>
    <p:extLst>
      <p:ext uri="{BB962C8B-B14F-4D97-AF65-F5344CB8AC3E}">
        <p14:creationId xmlns:p14="http://schemas.microsoft.com/office/powerpoint/2010/main" val="2809678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77F05-0DC0-86A0-5209-2A113341B7D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C9FE8C3-2466-6226-E085-EB0CF9277296}"/>
              </a:ext>
            </a:extLst>
          </p:cNvPr>
          <p:cNvSpPr>
            <a:spLocks noGrp="1"/>
          </p:cNvSpPr>
          <p:nvPr>
            <p:ph type="title"/>
          </p:nvPr>
        </p:nvSpPr>
        <p:spPr>
          <a:xfrm>
            <a:off x="1393638" y="2856705"/>
            <a:ext cx="9404723" cy="1553062"/>
          </a:xfrm>
        </p:spPr>
        <p:txBody>
          <a:bodyPr/>
          <a:lstStyle/>
          <a:p>
            <a:pPr algn="ctr"/>
            <a:r>
              <a:rPr lang="fr-FR" sz="3200" b="1" dirty="0"/>
              <a:t>3. Les différentes formes de lecture en traduction</a:t>
            </a:r>
            <a:br>
              <a:rPr lang="fr-FR" sz="3200" b="1" dirty="0"/>
            </a:br>
            <a:br>
              <a:rPr lang="fr-FR" sz="3200" b="1" dirty="0"/>
            </a:br>
            <a:endParaRPr lang="fr-FR" sz="3200" b="1" dirty="0"/>
          </a:p>
        </p:txBody>
      </p:sp>
    </p:spTree>
    <p:extLst>
      <p:ext uri="{BB962C8B-B14F-4D97-AF65-F5344CB8AC3E}">
        <p14:creationId xmlns:p14="http://schemas.microsoft.com/office/powerpoint/2010/main" val="3920423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9279A8-534E-97CE-9006-6FA36D13133D}"/>
              </a:ext>
            </a:extLst>
          </p:cNvPr>
          <p:cNvSpPr>
            <a:spLocks noGrp="1"/>
          </p:cNvSpPr>
          <p:nvPr>
            <p:ph type="title"/>
          </p:nvPr>
        </p:nvSpPr>
        <p:spPr>
          <a:xfrm>
            <a:off x="646111" y="452718"/>
            <a:ext cx="9404723" cy="845140"/>
          </a:xfrm>
        </p:spPr>
        <p:txBody>
          <a:bodyPr/>
          <a:lstStyle/>
          <a:p>
            <a:r>
              <a:rPr lang="fr-FR" sz="2800" b="1" dirty="0"/>
              <a:t>a) Lecture exploratoire (survol)</a:t>
            </a:r>
            <a:br>
              <a:rPr lang="fr-FR" sz="2800" b="1" dirty="0"/>
            </a:br>
            <a:endParaRPr lang="fr-FR" sz="2800" b="1" dirty="0"/>
          </a:p>
        </p:txBody>
      </p:sp>
      <p:sp>
        <p:nvSpPr>
          <p:cNvPr id="3" name="Espace réservé du contenu 2">
            <a:extLst>
              <a:ext uri="{FF2B5EF4-FFF2-40B4-BE49-F238E27FC236}">
                <a16:creationId xmlns:a16="http://schemas.microsoft.com/office/drawing/2014/main" id="{348D5298-638E-7E87-063C-3A1C62E459B2}"/>
              </a:ext>
            </a:extLst>
          </p:cNvPr>
          <p:cNvSpPr>
            <a:spLocks noGrp="1"/>
          </p:cNvSpPr>
          <p:nvPr>
            <p:ph idx="1"/>
          </p:nvPr>
        </p:nvSpPr>
        <p:spPr>
          <a:xfrm>
            <a:off x="1622729" y="1934931"/>
            <a:ext cx="8946541" cy="4195481"/>
          </a:xfrm>
        </p:spPr>
        <p:txBody>
          <a:bodyPr>
            <a:normAutofit lnSpcReduction="10000"/>
          </a:bodyPr>
          <a:lstStyle/>
          <a:p>
            <a:pPr marL="0" indent="0">
              <a:buNone/>
            </a:pPr>
            <a:r>
              <a:rPr lang="fr-FR" sz="2400" dirty="0"/>
              <a:t>Première lecture globale, sans traduction immédiate. On repère : le thème principal, la structure, la composition du texte, la présence de termes techniques, les éventuels obstacles culturels ou linguistiques.</a:t>
            </a:r>
          </a:p>
          <a:p>
            <a:pPr marL="0" indent="0">
              <a:buNone/>
            </a:pPr>
            <a:endParaRPr lang="fr-FR" sz="2400" dirty="0"/>
          </a:p>
          <a:p>
            <a:pPr marL="0" indent="0">
              <a:buNone/>
            </a:pPr>
            <a:r>
              <a:rPr lang="fr-FR" i="1" dirty="0"/>
              <a:t>« La première lecture est un travail de repérage et de compréhension globale : il s'agit d'analyser le paratexte, de définir la nature du document, de dégager le sujet, de repérer les mots-clés, d'observer la structure du texte et de localiser d’éventuelles difficultés de compréhension. Cette lecture prépare à une analyse plus approfondie. »</a:t>
            </a:r>
            <a:br>
              <a:rPr lang="fr-FR" dirty="0"/>
            </a:br>
            <a:r>
              <a:rPr lang="fr-FR" i="1" dirty="0"/>
              <a:t>(Analyser un texte littéraire, Ellipses, 2023)</a:t>
            </a:r>
            <a:endParaRPr lang="fr-FR" dirty="0"/>
          </a:p>
        </p:txBody>
      </p:sp>
    </p:spTree>
    <p:extLst>
      <p:ext uri="{BB962C8B-B14F-4D97-AF65-F5344CB8AC3E}">
        <p14:creationId xmlns:p14="http://schemas.microsoft.com/office/powerpoint/2010/main" val="854492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F13A0-B188-BFE0-153F-507CF698EEC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0B1F8C6-3969-E36F-D851-1DBFD9DB33E8}"/>
              </a:ext>
            </a:extLst>
          </p:cNvPr>
          <p:cNvSpPr>
            <a:spLocks noGrp="1"/>
          </p:cNvSpPr>
          <p:nvPr>
            <p:ph type="title"/>
          </p:nvPr>
        </p:nvSpPr>
        <p:spPr>
          <a:xfrm>
            <a:off x="572369" y="246024"/>
            <a:ext cx="9404723" cy="727153"/>
          </a:xfrm>
        </p:spPr>
        <p:txBody>
          <a:bodyPr/>
          <a:lstStyle/>
          <a:p>
            <a:r>
              <a:rPr lang="fr-FR" sz="2800" b="1" dirty="0"/>
              <a:t>b) Lecture analytique</a:t>
            </a:r>
          </a:p>
        </p:txBody>
      </p:sp>
      <p:sp>
        <p:nvSpPr>
          <p:cNvPr id="3" name="Espace réservé du contenu 2">
            <a:extLst>
              <a:ext uri="{FF2B5EF4-FFF2-40B4-BE49-F238E27FC236}">
                <a16:creationId xmlns:a16="http://schemas.microsoft.com/office/drawing/2014/main" id="{E55D4F22-9DC1-F7F0-580E-A2A6B39250DE}"/>
              </a:ext>
            </a:extLst>
          </p:cNvPr>
          <p:cNvSpPr>
            <a:spLocks noGrp="1"/>
          </p:cNvSpPr>
          <p:nvPr>
            <p:ph idx="1"/>
          </p:nvPr>
        </p:nvSpPr>
        <p:spPr>
          <a:xfrm>
            <a:off x="1309861" y="1386348"/>
            <a:ext cx="9572278" cy="5058697"/>
          </a:xfrm>
        </p:spPr>
        <p:txBody>
          <a:bodyPr>
            <a:noAutofit/>
          </a:bodyPr>
          <a:lstStyle/>
          <a:p>
            <a:pPr marL="0" indent="0">
              <a:buNone/>
            </a:pPr>
            <a:r>
              <a:rPr lang="fr-FR" sz="2200" dirty="0"/>
              <a:t>Deuxième lecture plus attentive, centrée sur l'analyse des segments, leur sens précis, la polysémie, les structures problématiques, les références implicites…</a:t>
            </a:r>
          </a:p>
          <a:p>
            <a:pPr marL="0" indent="0">
              <a:buNone/>
            </a:pPr>
            <a:r>
              <a:rPr lang="fr-FR" sz="2200" dirty="0"/>
              <a:t>[EN] : "He </a:t>
            </a:r>
            <a:r>
              <a:rPr lang="fr-FR" sz="2200" dirty="0" err="1"/>
              <a:t>booked</a:t>
            </a:r>
            <a:r>
              <a:rPr lang="fr-FR" sz="2200" dirty="0"/>
              <a:t> the table for </a:t>
            </a:r>
            <a:r>
              <a:rPr lang="fr-FR" sz="2200" dirty="0" err="1"/>
              <a:t>eight</a:t>
            </a:r>
            <a:r>
              <a:rPr lang="fr-FR" sz="2200" dirty="0"/>
              <a:t>."</a:t>
            </a:r>
          </a:p>
          <a:p>
            <a:pPr marL="0" indent="0">
              <a:buNone/>
            </a:pPr>
            <a:r>
              <a:rPr lang="fr-FR" sz="2200" dirty="0"/>
              <a:t>[FR] :</a:t>
            </a:r>
          </a:p>
          <a:p>
            <a:pPr>
              <a:buFont typeface="Wingdings" panose="05000000000000000000" pitchFamily="2" charset="2"/>
              <a:buChar char="Ø"/>
            </a:pPr>
            <a:r>
              <a:rPr lang="fr-FR" sz="2200" dirty="0"/>
              <a:t>« Il a réservé la table pour huit personnes. » (réservation au restaurant, sens courant)</a:t>
            </a:r>
          </a:p>
          <a:p>
            <a:pPr>
              <a:buFont typeface="Wingdings" panose="05000000000000000000" pitchFamily="2" charset="2"/>
              <a:buChar char="Ø"/>
            </a:pPr>
            <a:r>
              <a:rPr lang="fr-FR" sz="2200" dirty="0"/>
              <a:t>« Il a réservé la table pour huit heures. » (heure, sens possible si le contexte suggère une indication temporelle)</a:t>
            </a:r>
          </a:p>
          <a:p>
            <a:pPr marL="0" indent="0">
              <a:buNone/>
            </a:pPr>
            <a:r>
              <a:rPr lang="fr-FR" sz="2200" dirty="0"/>
              <a:t>[AR] :</a:t>
            </a:r>
          </a:p>
          <a:p>
            <a:pPr>
              <a:buFont typeface="Wingdings" panose="05000000000000000000" pitchFamily="2" charset="2"/>
              <a:buChar char="Ø"/>
            </a:pPr>
            <a:r>
              <a:rPr lang="ar-DZ" sz="2200" dirty="0"/>
              <a:t> حجز الطاولة لثمانية أشخاص.﻿</a:t>
            </a:r>
            <a:r>
              <a:rPr lang="fr-FR" sz="2200" dirty="0"/>
              <a:t>(pour huit personnes, contexte restauration)</a:t>
            </a:r>
          </a:p>
          <a:p>
            <a:pPr>
              <a:buFont typeface="Wingdings" panose="05000000000000000000" pitchFamily="2" charset="2"/>
              <a:buChar char="Ø"/>
            </a:pPr>
            <a:r>
              <a:rPr lang="fr-FR" sz="2200" dirty="0"/>
              <a:t> </a:t>
            </a:r>
            <a:r>
              <a:rPr lang="ar-DZ" sz="2200" dirty="0"/>
              <a:t> حجز الطاولة للساعة الثامنة.﻿</a:t>
            </a:r>
            <a:r>
              <a:rPr lang="fr-FR" sz="2200" dirty="0"/>
              <a:t>(pour huit heures, contexte horaire)</a:t>
            </a:r>
          </a:p>
        </p:txBody>
      </p:sp>
    </p:spTree>
    <p:extLst>
      <p:ext uri="{BB962C8B-B14F-4D97-AF65-F5344CB8AC3E}">
        <p14:creationId xmlns:p14="http://schemas.microsoft.com/office/powerpoint/2010/main" val="294601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B4CFC-72C2-3FF6-3654-9D8EA97FA3B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F5294D9-8C71-9F0E-1D68-51A83C94F1B6}"/>
              </a:ext>
            </a:extLst>
          </p:cNvPr>
          <p:cNvSpPr>
            <a:spLocks noGrp="1"/>
          </p:cNvSpPr>
          <p:nvPr>
            <p:ph type="title"/>
          </p:nvPr>
        </p:nvSpPr>
        <p:spPr>
          <a:xfrm>
            <a:off x="646111" y="452718"/>
            <a:ext cx="10326689" cy="653411"/>
          </a:xfrm>
        </p:spPr>
        <p:txBody>
          <a:bodyPr/>
          <a:lstStyle/>
          <a:p>
            <a:r>
              <a:rPr lang="fr-FR" sz="2800" b="1" dirty="0"/>
              <a:t>c) Lecture interprétative (ou critique)</a:t>
            </a:r>
          </a:p>
        </p:txBody>
      </p:sp>
      <p:sp>
        <p:nvSpPr>
          <p:cNvPr id="3" name="Espace réservé du contenu 2">
            <a:extLst>
              <a:ext uri="{FF2B5EF4-FFF2-40B4-BE49-F238E27FC236}">
                <a16:creationId xmlns:a16="http://schemas.microsoft.com/office/drawing/2014/main" id="{3CFD2621-5098-85CD-F3B9-6FC246AD499C}"/>
              </a:ext>
            </a:extLst>
          </p:cNvPr>
          <p:cNvSpPr>
            <a:spLocks noGrp="1"/>
          </p:cNvSpPr>
          <p:nvPr>
            <p:ph idx="1"/>
          </p:nvPr>
        </p:nvSpPr>
        <p:spPr>
          <a:xfrm>
            <a:off x="1622729" y="1861189"/>
            <a:ext cx="8946541" cy="4195481"/>
          </a:xfrm>
        </p:spPr>
        <p:txBody>
          <a:bodyPr/>
          <a:lstStyle/>
          <a:p>
            <a:pPr marL="0" indent="0">
              <a:buNone/>
            </a:pPr>
            <a:r>
              <a:rPr lang="fr-FR" sz="2400" dirty="0"/>
              <a:t>Lecture réflexive : on s’interroge sur l’intention de l’auteur, les tonalités, les non-dits, la posture énonciative, l’effet visé sur le lecteur cible.</a:t>
            </a:r>
          </a:p>
          <a:p>
            <a:pPr marL="0" indent="0">
              <a:buNone/>
            </a:pPr>
            <a:endParaRPr lang="fr-FR" sz="2400" dirty="0"/>
          </a:p>
          <a:p>
            <a:pPr marL="0" indent="0">
              <a:buNone/>
            </a:pPr>
            <a:endParaRPr lang="fr-FR" dirty="0"/>
          </a:p>
        </p:txBody>
      </p:sp>
    </p:spTree>
    <p:extLst>
      <p:ext uri="{BB962C8B-B14F-4D97-AF65-F5344CB8AC3E}">
        <p14:creationId xmlns:p14="http://schemas.microsoft.com/office/powerpoint/2010/main" val="2900348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C69CD0-BA1C-5272-8909-D4D3BC0B0248}"/>
              </a:ext>
            </a:extLst>
          </p:cNvPr>
          <p:cNvSpPr>
            <a:spLocks noGrp="1"/>
          </p:cNvSpPr>
          <p:nvPr>
            <p:ph type="title"/>
          </p:nvPr>
        </p:nvSpPr>
        <p:spPr>
          <a:xfrm>
            <a:off x="646111" y="452718"/>
            <a:ext cx="9404723" cy="727153"/>
          </a:xfrm>
        </p:spPr>
        <p:txBody>
          <a:bodyPr/>
          <a:lstStyle/>
          <a:p>
            <a:r>
              <a:rPr lang="fr-FR" sz="2800" b="1" dirty="0"/>
              <a:t>Objectifs pédagogiques</a:t>
            </a:r>
            <a:br>
              <a:rPr lang="fr-FR" sz="2800" dirty="0"/>
            </a:br>
            <a:endParaRPr lang="fr-FR" sz="2800" dirty="0"/>
          </a:p>
        </p:txBody>
      </p:sp>
      <p:sp>
        <p:nvSpPr>
          <p:cNvPr id="3" name="Espace réservé du contenu 2">
            <a:extLst>
              <a:ext uri="{FF2B5EF4-FFF2-40B4-BE49-F238E27FC236}">
                <a16:creationId xmlns:a16="http://schemas.microsoft.com/office/drawing/2014/main" id="{2145D776-2D98-497A-E80A-E4DA4F6405FF}"/>
              </a:ext>
            </a:extLst>
          </p:cNvPr>
          <p:cNvSpPr>
            <a:spLocks noGrp="1"/>
          </p:cNvSpPr>
          <p:nvPr>
            <p:ph idx="1"/>
          </p:nvPr>
        </p:nvSpPr>
        <p:spPr>
          <a:xfrm>
            <a:off x="1622729" y="1698958"/>
            <a:ext cx="8946541" cy="4195481"/>
          </a:xfrm>
        </p:spPr>
        <p:txBody>
          <a:bodyPr>
            <a:normAutofit/>
          </a:bodyPr>
          <a:lstStyle/>
          <a:p>
            <a:pPr>
              <a:buFont typeface="Arial" panose="020B0604020202020204" pitchFamily="34" charset="0"/>
              <a:buChar char="•"/>
            </a:pPr>
            <a:r>
              <a:rPr lang="fr-FR" sz="2400" dirty="0"/>
              <a:t>Comprendre le rôle central de la lecture dans le processus traductif et sa spécificité par rapport à la lecture ordinaire.</a:t>
            </a:r>
          </a:p>
          <a:p>
            <a:pPr>
              <a:buFont typeface="Arial" panose="020B0604020202020204" pitchFamily="34" charset="0"/>
              <a:buChar char="•"/>
            </a:pPr>
            <a:r>
              <a:rPr lang="fr-FR" sz="2400" dirty="0"/>
              <a:t>Distinguer les différents types de lecture mobilisés en traduction et savoir à quel moment de la démarche les employer.</a:t>
            </a:r>
          </a:p>
          <a:p>
            <a:pPr>
              <a:buFont typeface="Arial" panose="020B0604020202020204" pitchFamily="34" charset="0"/>
              <a:buChar char="•"/>
            </a:pPr>
            <a:r>
              <a:rPr lang="fr-FR" sz="2400" dirty="0"/>
              <a:t>Décomposer en étapes la lecture traductive et apprendre à les appliquer concrètement.</a:t>
            </a:r>
          </a:p>
          <a:p>
            <a:pPr>
              <a:buFont typeface="Arial" panose="020B0604020202020204" pitchFamily="34" charset="0"/>
              <a:buChar char="•"/>
            </a:pPr>
            <a:r>
              <a:rPr lang="fr-FR" sz="2400" dirty="0"/>
              <a:t>Illustrer chaque notion par des exemples concrets en français, anglais et arabe.</a:t>
            </a:r>
          </a:p>
          <a:p>
            <a:endParaRPr lang="fr-FR" dirty="0"/>
          </a:p>
        </p:txBody>
      </p:sp>
    </p:spTree>
    <p:extLst>
      <p:ext uri="{BB962C8B-B14F-4D97-AF65-F5344CB8AC3E}">
        <p14:creationId xmlns:p14="http://schemas.microsoft.com/office/powerpoint/2010/main" val="2134657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A148C-4D76-C518-6DE6-4B4FD78B270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1149569-14FD-BC54-067D-73A8C2F68DB0}"/>
              </a:ext>
            </a:extLst>
          </p:cNvPr>
          <p:cNvSpPr>
            <a:spLocks noGrp="1"/>
          </p:cNvSpPr>
          <p:nvPr>
            <p:ph type="title"/>
          </p:nvPr>
        </p:nvSpPr>
        <p:spPr>
          <a:xfrm>
            <a:off x="646111" y="452719"/>
            <a:ext cx="10134960" cy="697656"/>
          </a:xfrm>
        </p:spPr>
        <p:txBody>
          <a:bodyPr/>
          <a:lstStyle/>
          <a:p>
            <a:r>
              <a:rPr lang="fr-FR" sz="2800" b="1" dirty="0"/>
              <a:t>1. Introduction :</a:t>
            </a:r>
          </a:p>
        </p:txBody>
      </p:sp>
      <p:sp>
        <p:nvSpPr>
          <p:cNvPr id="3" name="Espace réservé du contenu 2">
            <a:extLst>
              <a:ext uri="{FF2B5EF4-FFF2-40B4-BE49-F238E27FC236}">
                <a16:creationId xmlns:a16="http://schemas.microsoft.com/office/drawing/2014/main" id="{E51D3D27-9F0D-AE49-8F20-DD2C236E8700}"/>
              </a:ext>
            </a:extLst>
          </p:cNvPr>
          <p:cNvSpPr>
            <a:spLocks noGrp="1"/>
          </p:cNvSpPr>
          <p:nvPr>
            <p:ph idx="1"/>
          </p:nvPr>
        </p:nvSpPr>
        <p:spPr>
          <a:xfrm>
            <a:off x="1257120" y="2553929"/>
            <a:ext cx="9677759" cy="1490454"/>
          </a:xfrm>
        </p:spPr>
        <p:txBody>
          <a:bodyPr>
            <a:normAutofit/>
          </a:bodyPr>
          <a:lstStyle/>
          <a:p>
            <a:pPr marL="0" indent="0">
              <a:buNone/>
            </a:pPr>
            <a:r>
              <a:rPr lang="fr-FR" sz="2400" i="1" dirty="0"/>
              <a:t>Pourquoi la lecture est-elle la première étape nécessaire ?</a:t>
            </a:r>
            <a:endParaRPr lang="fr-FR" sz="2400" dirty="0"/>
          </a:p>
          <a:p>
            <a:pPr marL="0" indent="0">
              <a:buNone/>
            </a:pPr>
            <a:endParaRPr lang="fr-FR" dirty="0"/>
          </a:p>
        </p:txBody>
      </p:sp>
    </p:spTree>
    <p:extLst>
      <p:ext uri="{BB962C8B-B14F-4D97-AF65-F5344CB8AC3E}">
        <p14:creationId xmlns:p14="http://schemas.microsoft.com/office/powerpoint/2010/main" val="1720523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75E88D-32A5-8444-0D9E-AB06A71B96E0}"/>
              </a:ext>
            </a:extLst>
          </p:cNvPr>
          <p:cNvSpPr>
            <a:spLocks noGrp="1"/>
          </p:cNvSpPr>
          <p:nvPr>
            <p:ph type="title"/>
          </p:nvPr>
        </p:nvSpPr>
        <p:spPr>
          <a:xfrm>
            <a:off x="646111" y="452718"/>
            <a:ext cx="9404723" cy="756650"/>
          </a:xfrm>
        </p:spPr>
        <p:txBody>
          <a:bodyPr/>
          <a:lstStyle/>
          <a:p>
            <a:r>
              <a:rPr lang="fr-FR" sz="2800" b="1" dirty="0"/>
              <a:t>Explication </a:t>
            </a:r>
          </a:p>
        </p:txBody>
      </p:sp>
      <p:sp>
        <p:nvSpPr>
          <p:cNvPr id="3" name="Espace réservé du contenu 2">
            <a:extLst>
              <a:ext uri="{FF2B5EF4-FFF2-40B4-BE49-F238E27FC236}">
                <a16:creationId xmlns:a16="http://schemas.microsoft.com/office/drawing/2014/main" id="{B289C385-D989-9F61-C42C-30D430F94D67}"/>
              </a:ext>
            </a:extLst>
          </p:cNvPr>
          <p:cNvSpPr>
            <a:spLocks noGrp="1"/>
          </p:cNvSpPr>
          <p:nvPr>
            <p:ph idx="1"/>
          </p:nvPr>
        </p:nvSpPr>
        <p:spPr>
          <a:xfrm>
            <a:off x="1035895" y="1610466"/>
            <a:ext cx="10120211" cy="4794816"/>
          </a:xfrm>
        </p:spPr>
        <p:txBody>
          <a:bodyPr>
            <a:noAutofit/>
          </a:bodyPr>
          <a:lstStyle/>
          <a:p>
            <a:pPr>
              <a:buFont typeface="Wingdings" panose="05000000000000000000" pitchFamily="2" charset="2"/>
              <a:buChar char="Ø"/>
            </a:pPr>
            <a:r>
              <a:rPr lang="fr-FR" sz="2400" dirty="0"/>
              <a:t>Lire d’abord permet de </a:t>
            </a:r>
            <a:r>
              <a:rPr lang="fr-FR" sz="2400" b="1" dirty="0"/>
              <a:t>comprendre le sujet</a:t>
            </a:r>
            <a:r>
              <a:rPr lang="fr-FR" sz="2400" dirty="0"/>
              <a:t>, </a:t>
            </a:r>
            <a:r>
              <a:rPr lang="fr-FR" sz="2400" b="1" dirty="0"/>
              <a:t>le ton </a:t>
            </a:r>
            <a:r>
              <a:rPr lang="fr-FR" sz="2400" dirty="0"/>
              <a:t>et </a:t>
            </a:r>
            <a:r>
              <a:rPr lang="fr-FR" sz="2400" b="1" dirty="0"/>
              <a:t>l’intention du texte original</a:t>
            </a:r>
            <a:r>
              <a:rPr lang="fr-FR" sz="2400" dirty="0"/>
              <a:t>.</a:t>
            </a:r>
          </a:p>
          <a:p>
            <a:pPr>
              <a:buFont typeface="Wingdings" panose="05000000000000000000" pitchFamily="2" charset="2"/>
              <a:buChar char="Ø"/>
            </a:pPr>
            <a:r>
              <a:rPr lang="fr-FR" sz="2400" dirty="0"/>
              <a:t>Cela aide à </a:t>
            </a:r>
            <a:r>
              <a:rPr lang="fr-FR" sz="2400" b="1" dirty="0"/>
              <a:t>repérer les difficultés de sens</a:t>
            </a:r>
            <a:r>
              <a:rPr lang="fr-FR" sz="2400" dirty="0"/>
              <a:t>, </a:t>
            </a:r>
            <a:r>
              <a:rPr lang="fr-FR" sz="2400" b="1" dirty="0"/>
              <a:t>les jeux de mots, les pièges et les références cachées</a:t>
            </a:r>
            <a:r>
              <a:rPr lang="fr-FR" sz="2400" dirty="0"/>
              <a:t>.</a:t>
            </a:r>
          </a:p>
          <a:p>
            <a:pPr>
              <a:buFont typeface="Wingdings" panose="05000000000000000000" pitchFamily="2" charset="2"/>
              <a:buChar char="Ø"/>
            </a:pPr>
            <a:r>
              <a:rPr lang="fr-FR" sz="2400" dirty="0"/>
              <a:t>La lecture globale </a:t>
            </a:r>
            <a:r>
              <a:rPr lang="fr-FR" sz="2400" b="1" dirty="0"/>
              <a:t>prépare à choisir la stratégie de traduction </a:t>
            </a:r>
            <a:r>
              <a:rPr lang="fr-FR" sz="2400" dirty="0"/>
              <a:t>: littérale, adaptée, explicative…</a:t>
            </a:r>
          </a:p>
          <a:p>
            <a:pPr>
              <a:buFont typeface="Wingdings" panose="05000000000000000000" pitchFamily="2" charset="2"/>
              <a:buChar char="Ø"/>
            </a:pPr>
            <a:r>
              <a:rPr lang="fr-FR" sz="2400" dirty="0"/>
              <a:t>Elle permet au traducteur de </a:t>
            </a:r>
            <a:r>
              <a:rPr lang="fr-FR" sz="2400" b="1" dirty="0"/>
              <a:t>s’imprégner du contexte, de l’ambiance, du public cible et d’anticiper les adaptations nécessaires</a:t>
            </a:r>
            <a:r>
              <a:rPr lang="fr-FR" sz="2400" dirty="0"/>
              <a:t>.</a:t>
            </a:r>
          </a:p>
          <a:p>
            <a:pPr>
              <a:buFont typeface="Wingdings" panose="05000000000000000000" pitchFamily="2" charset="2"/>
              <a:buChar char="Ø"/>
            </a:pPr>
            <a:r>
              <a:rPr lang="fr-FR" sz="2400" dirty="0"/>
              <a:t>Une bonne lecture </a:t>
            </a:r>
            <a:r>
              <a:rPr lang="fr-FR" sz="2400" b="1" dirty="0"/>
              <a:t>évite les erreurs et garantit que la traduction sera juste, naturelle et fidèle à l’esprit du texte.</a:t>
            </a:r>
          </a:p>
        </p:txBody>
      </p:sp>
    </p:spTree>
    <p:extLst>
      <p:ext uri="{BB962C8B-B14F-4D97-AF65-F5344CB8AC3E}">
        <p14:creationId xmlns:p14="http://schemas.microsoft.com/office/powerpoint/2010/main" val="2323490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A5547-6CB9-E398-DFB2-16ED30F2F58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156E928-223E-BB1F-4F4C-92249E2D6556}"/>
              </a:ext>
            </a:extLst>
          </p:cNvPr>
          <p:cNvSpPr>
            <a:spLocks noGrp="1"/>
          </p:cNvSpPr>
          <p:nvPr>
            <p:ph type="title"/>
          </p:nvPr>
        </p:nvSpPr>
        <p:spPr>
          <a:xfrm>
            <a:off x="646111" y="452718"/>
            <a:ext cx="10134960" cy="727153"/>
          </a:xfrm>
        </p:spPr>
        <p:txBody>
          <a:bodyPr/>
          <a:lstStyle/>
          <a:p>
            <a:r>
              <a:rPr lang="fr-FR" sz="2800" b="1" dirty="0"/>
              <a:t>2. L'importance de la lecture en traduction</a:t>
            </a:r>
          </a:p>
        </p:txBody>
      </p:sp>
      <p:sp>
        <p:nvSpPr>
          <p:cNvPr id="3" name="Espace réservé du contenu 2">
            <a:extLst>
              <a:ext uri="{FF2B5EF4-FFF2-40B4-BE49-F238E27FC236}">
                <a16:creationId xmlns:a16="http://schemas.microsoft.com/office/drawing/2014/main" id="{B5034CF6-99C6-AD17-F2A7-FB1C6FCBA06F}"/>
              </a:ext>
            </a:extLst>
          </p:cNvPr>
          <p:cNvSpPr>
            <a:spLocks noGrp="1"/>
          </p:cNvSpPr>
          <p:nvPr>
            <p:ph idx="1"/>
          </p:nvPr>
        </p:nvSpPr>
        <p:spPr>
          <a:xfrm>
            <a:off x="1257120" y="1592826"/>
            <a:ext cx="9677759" cy="4655573"/>
          </a:xfrm>
        </p:spPr>
        <p:txBody>
          <a:bodyPr>
            <a:normAutofit/>
          </a:bodyPr>
          <a:lstStyle/>
          <a:p>
            <a:pPr marL="0" indent="0">
              <a:buNone/>
            </a:pPr>
            <a:r>
              <a:rPr lang="fr-FR" sz="2400" dirty="0"/>
              <a:t>La lecture permet — au-delà de la compréhension superficielle — de :</a:t>
            </a:r>
          </a:p>
          <a:p>
            <a:pPr>
              <a:buFont typeface="Wingdings" panose="05000000000000000000" pitchFamily="2" charset="2"/>
              <a:buChar char="Ø"/>
            </a:pPr>
            <a:r>
              <a:rPr lang="fr-FR" sz="2400" b="1" dirty="0"/>
              <a:t>Repérer le genre et le registre du texte </a:t>
            </a:r>
            <a:r>
              <a:rPr lang="fr-FR" sz="2400" dirty="0"/>
              <a:t>(scientifique, littéraire, conversationnel...)</a:t>
            </a:r>
          </a:p>
          <a:p>
            <a:pPr>
              <a:buFont typeface="Wingdings" panose="05000000000000000000" pitchFamily="2" charset="2"/>
              <a:buChar char="Ø"/>
            </a:pPr>
            <a:r>
              <a:rPr lang="fr-FR" sz="2400" b="1" dirty="0"/>
              <a:t>Comprendre le contexte, l’intention communicative</a:t>
            </a:r>
            <a:r>
              <a:rPr lang="fr-FR" sz="2400" dirty="0"/>
              <a:t>, les références culturelles</a:t>
            </a:r>
          </a:p>
          <a:p>
            <a:pPr>
              <a:buFont typeface="Wingdings" panose="05000000000000000000" pitchFamily="2" charset="2"/>
              <a:buChar char="Ø"/>
            </a:pPr>
            <a:r>
              <a:rPr lang="fr-FR" sz="2400" b="1" dirty="0"/>
              <a:t>Identifier les difficultés souhaitant recherche </a:t>
            </a:r>
            <a:r>
              <a:rPr lang="fr-FR" sz="2400" dirty="0"/>
              <a:t>(vocabulaire, expressions idiomatiques, allusions...)</a:t>
            </a:r>
          </a:p>
        </p:txBody>
      </p:sp>
    </p:spTree>
    <p:extLst>
      <p:ext uri="{BB962C8B-B14F-4D97-AF65-F5344CB8AC3E}">
        <p14:creationId xmlns:p14="http://schemas.microsoft.com/office/powerpoint/2010/main" val="2647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D5356-6181-FBB0-3C02-278FDB0BDF0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2AB24AE-0F62-CF27-3E0E-F360963BB463}"/>
              </a:ext>
            </a:extLst>
          </p:cNvPr>
          <p:cNvSpPr>
            <a:spLocks noGrp="1"/>
          </p:cNvSpPr>
          <p:nvPr>
            <p:ph type="title"/>
          </p:nvPr>
        </p:nvSpPr>
        <p:spPr>
          <a:xfrm>
            <a:off x="631363" y="265472"/>
            <a:ext cx="10134960" cy="623914"/>
          </a:xfrm>
        </p:spPr>
        <p:txBody>
          <a:bodyPr/>
          <a:lstStyle/>
          <a:p>
            <a:r>
              <a:rPr lang="fr-FR" sz="2800" b="1" dirty="0"/>
              <a:t>Repérer le genre et le registre du texte</a:t>
            </a:r>
          </a:p>
        </p:txBody>
      </p:sp>
      <p:sp>
        <p:nvSpPr>
          <p:cNvPr id="3" name="Espace réservé du contenu 2">
            <a:extLst>
              <a:ext uri="{FF2B5EF4-FFF2-40B4-BE49-F238E27FC236}">
                <a16:creationId xmlns:a16="http://schemas.microsoft.com/office/drawing/2014/main" id="{9C67952F-8278-6D50-7469-89007C5B5D4C}"/>
              </a:ext>
            </a:extLst>
          </p:cNvPr>
          <p:cNvSpPr>
            <a:spLocks noGrp="1"/>
          </p:cNvSpPr>
          <p:nvPr>
            <p:ph idx="1"/>
          </p:nvPr>
        </p:nvSpPr>
        <p:spPr>
          <a:xfrm>
            <a:off x="1028520" y="1327355"/>
            <a:ext cx="10134960" cy="5265173"/>
          </a:xfrm>
        </p:spPr>
        <p:txBody>
          <a:bodyPr>
            <a:normAutofit fontScale="40000" lnSpcReduction="20000"/>
          </a:bodyPr>
          <a:lstStyle/>
          <a:p>
            <a:pPr>
              <a:buFont typeface="Arial" panose="020B0604020202020204" pitchFamily="34" charset="0"/>
              <a:buChar char="•"/>
            </a:pPr>
            <a:r>
              <a:rPr lang="fr-FR" sz="4500" dirty="0"/>
              <a:t>Genre scientifique :</a:t>
            </a:r>
          </a:p>
          <a:p>
            <a:pPr lvl="1">
              <a:buFont typeface="Arial" panose="020B0604020202020204" pitchFamily="34" charset="0"/>
              <a:buChar char="•"/>
            </a:pPr>
            <a:r>
              <a:rPr lang="fr-FR" sz="4500" dirty="0"/>
              <a:t>[FR] « L’étude démontre une corrélation significative entre les deux variables. »</a:t>
            </a:r>
          </a:p>
          <a:p>
            <a:pPr lvl="1">
              <a:buFont typeface="Arial" panose="020B0604020202020204" pitchFamily="34" charset="0"/>
              <a:buChar char="•"/>
            </a:pPr>
            <a:r>
              <a:rPr lang="fr-FR" sz="4500" dirty="0"/>
              <a:t>[EN] "The </a:t>
            </a:r>
            <a:r>
              <a:rPr lang="fr-FR" sz="4500" dirty="0" err="1"/>
              <a:t>study</a:t>
            </a:r>
            <a:r>
              <a:rPr lang="fr-FR" sz="4500" dirty="0"/>
              <a:t> </a:t>
            </a:r>
            <a:r>
              <a:rPr lang="fr-FR" sz="4500" dirty="0" err="1"/>
              <a:t>demonstrates</a:t>
            </a:r>
            <a:r>
              <a:rPr lang="fr-FR" sz="4500" dirty="0"/>
              <a:t> a </a:t>
            </a:r>
            <a:r>
              <a:rPr lang="fr-FR" sz="4500" dirty="0" err="1"/>
              <a:t>significant</a:t>
            </a:r>
            <a:r>
              <a:rPr lang="fr-FR" sz="4500" dirty="0"/>
              <a:t> </a:t>
            </a:r>
            <a:r>
              <a:rPr lang="fr-FR" sz="4500" dirty="0" err="1"/>
              <a:t>correlation</a:t>
            </a:r>
            <a:r>
              <a:rPr lang="fr-FR" sz="4500" dirty="0"/>
              <a:t> </a:t>
            </a:r>
            <a:r>
              <a:rPr lang="fr-FR" sz="4500" dirty="0" err="1"/>
              <a:t>between</a:t>
            </a:r>
            <a:r>
              <a:rPr lang="fr-FR" sz="4500" dirty="0"/>
              <a:t> the </a:t>
            </a:r>
            <a:r>
              <a:rPr lang="fr-FR" sz="4500" dirty="0" err="1"/>
              <a:t>two</a:t>
            </a:r>
            <a:r>
              <a:rPr lang="fr-FR" sz="4500" dirty="0"/>
              <a:t> variables."</a:t>
            </a:r>
          </a:p>
          <a:p>
            <a:pPr lvl="1">
              <a:buFont typeface="Arial" panose="020B0604020202020204" pitchFamily="34" charset="0"/>
              <a:buChar char="•"/>
            </a:pPr>
            <a:r>
              <a:rPr lang="fr-FR" sz="4500" dirty="0"/>
              <a:t>[AR] </a:t>
            </a:r>
            <a:r>
              <a:rPr lang="ar-DZ" sz="4500" dirty="0"/>
              <a:t>" تُظهر الدراسة علاقة ارتباط ذات دلالة إحصائية بين المتغيرين.  « </a:t>
            </a:r>
            <a:endParaRPr lang="fr-FR" sz="4500" dirty="0"/>
          </a:p>
          <a:p>
            <a:pPr lvl="1">
              <a:buFont typeface="Wingdings" panose="05000000000000000000" pitchFamily="2" charset="2"/>
              <a:buChar char="Ø"/>
            </a:pPr>
            <a:r>
              <a:rPr lang="fr-FR" sz="4500" b="1" i="1" u="sng" dirty="0"/>
              <a:t>Style neutre, vocabulaire technique.</a:t>
            </a:r>
            <a:endParaRPr lang="fr-FR" sz="4500" b="1" u="sng" dirty="0"/>
          </a:p>
          <a:p>
            <a:pPr>
              <a:buFont typeface="Arial" panose="020B0604020202020204" pitchFamily="34" charset="0"/>
              <a:buChar char="•"/>
            </a:pPr>
            <a:r>
              <a:rPr lang="fr-FR" sz="4500" dirty="0"/>
              <a:t>Genre littéraire / lyrique (registre expressif):</a:t>
            </a:r>
          </a:p>
          <a:p>
            <a:pPr lvl="1">
              <a:buFont typeface="Arial" panose="020B0604020202020204" pitchFamily="34" charset="0"/>
              <a:buChar char="•"/>
            </a:pPr>
            <a:r>
              <a:rPr lang="fr-FR" sz="4500" dirty="0"/>
              <a:t>[FR] « Je chemine dans la mélancolie de l’automne. »</a:t>
            </a:r>
          </a:p>
          <a:p>
            <a:pPr lvl="1">
              <a:buFont typeface="Arial" panose="020B0604020202020204" pitchFamily="34" charset="0"/>
              <a:buChar char="•"/>
            </a:pPr>
            <a:r>
              <a:rPr lang="fr-FR" sz="4500" dirty="0"/>
              <a:t>[EN] "I </a:t>
            </a:r>
            <a:r>
              <a:rPr lang="fr-FR" sz="4500" dirty="0" err="1"/>
              <a:t>wander</a:t>
            </a:r>
            <a:r>
              <a:rPr lang="fr-FR" sz="4500" dirty="0"/>
              <a:t> in the </a:t>
            </a:r>
            <a:r>
              <a:rPr lang="fr-FR" sz="4500" dirty="0" err="1"/>
              <a:t>melancholy</a:t>
            </a:r>
            <a:r>
              <a:rPr lang="fr-FR" sz="4500" dirty="0"/>
              <a:t> of </a:t>
            </a:r>
            <a:r>
              <a:rPr lang="fr-FR" sz="4500" dirty="0" err="1"/>
              <a:t>autumn</a:t>
            </a:r>
            <a:r>
              <a:rPr lang="fr-FR" sz="4500" dirty="0"/>
              <a:t>."</a:t>
            </a:r>
          </a:p>
          <a:p>
            <a:pPr lvl="1">
              <a:buFont typeface="Arial" panose="020B0604020202020204" pitchFamily="34" charset="0"/>
              <a:buChar char="•"/>
            </a:pPr>
            <a:r>
              <a:rPr lang="fr-FR" sz="4500" dirty="0"/>
              <a:t>[AR]  </a:t>
            </a:r>
            <a:r>
              <a:rPr lang="ar-DZ" sz="4500" dirty="0"/>
              <a:t>" أمشي في كآبة الخريف. " </a:t>
            </a:r>
            <a:endParaRPr lang="fr-FR" sz="4500" dirty="0"/>
          </a:p>
          <a:p>
            <a:pPr lvl="1">
              <a:buFont typeface="Wingdings" panose="05000000000000000000" pitchFamily="2" charset="2"/>
              <a:buChar char="Ø"/>
            </a:pPr>
            <a:r>
              <a:rPr lang="fr-FR" sz="4500" b="1" i="1" u="sng" dirty="0"/>
              <a:t>Présence d’émotions, de figures de style, rythme.</a:t>
            </a:r>
            <a:endParaRPr lang="fr-FR" sz="4500" b="1" u="sng" dirty="0"/>
          </a:p>
          <a:p>
            <a:pPr>
              <a:buFont typeface="Arial" panose="020B0604020202020204" pitchFamily="34" charset="0"/>
              <a:buChar char="•"/>
            </a:pPr>
            <a:r>
              <a:rPr lang="fr-FR" sz="4500" dirty="0"/>
              <a:t>Genre conversationnel / registre familier :</a:t>
            </a:r>
          </a:p>
          <a:p>
            <a:pPr lvl="1">
              <a:buFont typeface="Arial" panose="020B0604020202020204" pitchFamily="34" charset="0"/>
              <a:buChar char="•"/>
            </a:pPr>
            <a:r>
              <a:rPr lang="fr-FR" sz="4500" dirty="0"/>
              <a:t>[FR] « J’ai pioncé toute l’après-midi, ça m’a fait du bien !»</a:t>
            </a:r>
          </a:p>
          <a:p>
            <a:pPr lvl="1">
              <a:buFont typeface="Arial" panose="020B0604020202020204" pitchFamily="34" charset="0"/>
              <a:buChar char="•"/>
            </a:pPr>
            <a:r>
              <a:rPr lang="fr-FR" sz="4500" dirty="0"/>
              <a:t>[EN] "I </a:t>
            </a:r>
            <a:r>
              <a:rPr lang="fr-FR" sz="4500" dirty="0" err="1"/>
              <a:t>crashed</a:t>
            </a:r>
            <a:r>
              <a:rPr lang="fr-FR" sz="4500" dirty="0"/>
              <a:t> all </a:t>
            </a:r>
            <a:r>
              <a:rPr lang="fr-FR" sz="4500" dirty="0" err="1"/>
              <a:t>afternoon</a:t>
            </a:r>
            <a:r>
              <a:rPr lang="fr-FR" sz="4500" dirty="0"/>
              <a:t>, </a:t>
            </a:r>
            <a:r>
              <a:rPr lang="fr-FR" sz="4500" dirty="0" err="1"/>
              <a:t>it</a:t>
            </a:r>
            <a:r>
              <a:rPr lang="fr-FR" sz="4500" dirty="0"/>
              <a:t> </a:t>
            </a:r>
            <a:r>
              <a:rPr lang="fr-FR" sz="4500" dirty="0" err="1"/>
              <a:t>felt</a:t>
            </a:r>
            <a:r>
              <a:rPr lang="fr-FR" sz="4500" dirty="0"/>
              <a:t> </a:t>
            </a:r>
            <a:r>
              <a:rPr lang="fr-FR" sz="4500" dirty="0" err="1"/>
              <a:t>great</a:t>
            </a:r>
            <a:r>
              <a:rPr lang="fr-FR" sz="4500" dirty="0"/>
              <a:t>!"</a:t>
            </a:r>
          </a:p>
          <a:p>
            <a:pPr lvl="1">
              <a:buFont typeface="Arial" panose="020B0604020202020204" pitchFamily="34" charset="0"/>
              <a:buChar char="•"/>
            </a:pPr>
            <a:r>
              <a:rPr lang="fr-FR" sz="4500" dirty="0"/>
              <a:t>[AR]  </a:t>
            </a:r>
            <a:r>
              <a:rPr lang="ar-DZ" sz="4500" dirty="0"/>
              <a:t>" نمت طوال العصر، شعرت بتحسن كبير! " </a:t>
            </a:r>
            <a:endParaRPr lang="fr-FR" sz="4500" dirty="0"/>
          </a:p>
          <a:p>
            <a:pPr lvl="1">
              <a:buFont typeface="Wingdings" panose="05000000000000000000" pitchFamily="2" charset="2"/>
              <a:buChar char="Ø"/>
            </a:pPr>
            <a:r>
              <a:rPr lang="fr-FR" sz="4500" b="1" i="1" u="sng" dirty="0"/>
              <a:t>Langage relâché, expressions idiomatiques, registre familier.</a:t>
            </a:r>
            <a:endParaRPr lang="fr-FR" sz="4500" b="1" u="sng" dirty="0"/>
          </a:p>
          <a:p>
            <a:endParaRPr lang="fr-FR" dirty="0"/>
          </a:p>
        </p:txBody>
      </p:sp>
    </p:spTree>
    <p:extLst>
      <p:ext uri="{BB962C8B-B14F-4D97-AF65-F5344CB8AC3E}">
        <p14:creationId xmlns:p14="http://schemas.microsoft.com/office/powerpoint/2010/main" val="266825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2B98B-747B-070B-90DD-B85A7E5C4B5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FD6AEBE-68B3-CB77-79D9-AD78D85ECE59}"/>
              </a:ext>
            </a:extLst>
          </p:cNvPr>
          <p:cNvSpPr>
            <a:spLocks noGrp="1"/>
          </p:cNvSpPr>
          <p:nvPr>
            <p:ph type="title"/>
          </p:nvPr>
        </p:nvSpPr>
        <p:spPr>
          <a:xfrm>
            <a:off x="646110" y="452718"/>
            <a:ext cx="11108355" cy="682908"/>
          </a:xfrm>
        </p:spPr>
        <p:txBody>
          <a:bodyPr/>
          <a:lstStyle/>
          <a:p>
            <a:r>
              <a:rPr lang="fr-FR" sz="2800" b="1" dirty="0"/>
              <a:t>Comprendre le contexte et l’intention communicative</a:t>
            </a:r>
          </a:p>
        </p:txBody>
      </p:sp>
      <p:sp>
        <p:nvSpPr>
          <p:cNvPr id="3" name="Espace réservé du contenu 2">
            <a:extLst>
              <a:ext uri="{FF2B5EF4-FFF2-40B4-BE49-F238E27FC236}">
                <a16:creationId xmlns:a16="http://schemas.microsoft.com/office/drawing/2014/main" id="{902B4170-C5E9-6E48-FE90-A37FC46E69FB}"/>
              </a:ext>
            </a:extLst>
          </p:cNvPr>
          <p:cNvSpPr>
            <a:spLocks noGrp="1"/>
          </p:cNvSpPr>
          <p:nvPr>
            <p:ph idx="1"/>
          </p:nvPr>
        </p:nvSpPr>
        <p:spPr>
          <a:xfrm>
            <a:off x="1028519" y="1592826"/>
            <a:ext cx="10268745" cy="4812456"/>
          </a:xfrm>
        </p:spPr>
        <p:txBody>
          <a:bodyPr>
            <a:normAutofit fontScale="92500" lnSpcReduction="10000"/>
          </a:bodyPr>
          <a:lstStyle/>
          <a:p>
            <a:pPr>
              <a:buFont typeface="Arial" panose="020B0604020202020204" pitchFamily="34" charset="0"/>
              <a:buChar char="•"/>
            </a:pPr>
            <a:r>
              <a:rPr lang="fr-FR" dirty="0"/>
              <a:t>Intention persuasive (texte publicitaire) :</a:t>
            </a:r>
          </a:p>
          <a:p>
            <a:pPr lvl="1">
              <a:buFont typeface="Arial" panose="020B0604020202020204" pitchFamily="34" charset="0"/>
              <a:buChar char="•"/>
            </a:pPr>
            <a:r>
              <a:rPr lang="fr-FR" sz="2000" dirty="0"/>
              <a:t>[FR] « Choisissez nos produits, vous n’en serez que ravis ! »</a:t>
            </a:r>
          </a:p>
          <a:p>
            <a:pPr lvl="1">
              <a:buFont typeface="Arial" panose="020B0604020202020204" pitchFamily="34" charset="0"/>
              <a:buChar char="•"/>
            </a:pPr>
            <a:r>
              <a:rPr lang="fr-FR" sz="2000" dirty="0"/>
              <a:t>[EN] "</a:t>
            </a:r>
            <a:r>
              <a:rPr lang="fr-FR" sz="2000" dirty="0" err="1"/>
              <a:t>Choose</a:t>
            </a:r>
            <a:r>
              <a:rPr lang="fr-FR" sz="2000" dirty="0"/>
              <a:t> </a:t>
            </a:r>
            <a:r>
              <a:rPr lang="fr-FR" sz="2000" dirty="0" err="1"/>
              <a:t>our</a:t>
            </a:r>
            <a:r>
              <a:rPr lang="fr-FR" sz="2000" dirty="0"/>
              <a:t> </a:t>
            </a:r>
            <a:r>
              <a:rPr lang="fr-FR" sz="2000" dirty="0" err="1"/>
              <a:t>products</a:t>
            </a:r>
            <a:r>
              <a:rPr lang="fr-FR" sz="2000" dirty="0"/>
              <a:t>, </a:t>
            </a:r>
            <a:r>
              <a:rPr lang="fr-FR" sz="2000" dirty="0" err="1"/>
              <a:t>you’ll</a:t>
            </a:r>
            <a:r>
              <a:rPr lang="fr-FR" sz="2000" dirty="0"/>
              <a:t> </a:t>
            </a:r>
            <a:r>
              <a:rPr lang="fr-FR" sz="2000" dirty="0" err="1"/>
              <a:t>be</a:t>
            </a:r>
            <a:r>
              <a:rPr lang="fr-FR" sz="2000" dirty="0"/>
              <a:t> </a:t>
            </a:r>
            <a:r>
              <a:rPr lang="fr-FR" sz="2000" dirty="0" err="1"/>
              <a:t>delighted</a:t>
            </a:r>
            <a:r>
              <a:rPr lang="fr-FR" sz="2000" dirty="0"/>
              <a:t>!"</a:t>
            </a:r>
          </a:p>
          <a:p>
            <a:pPr lvl="1">
              <a:buFont typeface="Arial" panose="020B0604020202020204" pitchFamily="34" charset="0"/>
              <a:buChar char="•"/>
            </a:pPr>
            <a:r>
              <a:rPr lang="fr-FR" sz="2000" dirty="0"/>
              <a:t>[AR]  </a:t>
            </a:r>
            <a:r>
              <a:rPr lang="ar-DZ" sz="2000" dirty="0"/>
              <a:t>" اختَر منتجاتنا، وستكون سعيداً بها! « </a:t>
            </a:r>
            <a:endParaRPr lang="fr-FR" sz="2000" dirty="0"/>
          </a:p>
          <a:p>
            <a:pPr lvl="1">
              <a:buFont typeface="Wingdings" panose="05000000000000000000" pitchFamily="2" charset="2"/>
              <a:buChar char="Ø"/>
            </a:pPr>
            <a:r>
              <a:rPr lang="fr-FR" sz="2000" b="1" i="1" u="sng" dirty="0"/>
              <a:t>Ton incitatif, tournures valorisantes</a:t>
            </a:r>
            <a:r>
              <a:rPr lang="fr-FR" sz="2000" b="1" i="1" dirty="0"/>
              <a:t>.</a:t>
            </a:r>
            <a:endParaRPr lang="fr-FR" sz="2000" b="1" dirty="0"/>
          </a:p>
          <a:p>
            <a:pPr>
              <a:buFont typeface="Arial" panose="020B0604020202020204" pitchFamily="34" charset="0"/>
              <a:buChar char="•"/>
            </a:pPr>
            <a:r>
              <a:rPr lang="fr-FR" dirty="0"/>
              <a:t>Contexte culturel — allusion spécifique :</a:t>
            </a:r>
          </a:p>
          <a:p>
            <a:pPr lvl="1">
              <a:buFont typeface="Arial" panose="020B0604020202020204" pitchFamily="34" charset="0"/>
              <a:buChar char="•"/>
            </a:pPr>
            <a:r>
              <a:rPr lang="fr-FR" sz="2000" dirty="0"/>
              <a:t>[FR] « Il attend Godot. »</a:t>
            </a:r>
          </a:p>
          <a:p>
            <a:pPr lvl="2">
              <a:buFont typeface="Arial" panose="020B0604020202020204" pitchFamily="34" charset="0"/>
              <a:buChar char="•"/>
            </a:pPr>
            <a:r>
              <a:rPr lang="fr-FR" sz="2000" u="sng" dirty="0"/>
              <a:t>Référence au théâtre de l’absurde (Beckett)</a:t>
            </a:r>
          </a:p>
          <a:p>
            <a:pPr lvl="1">
              <a:buFont typeface="Arial" panose="020B0604020202020204" pitchFamily="34" charset="0"/>
              <a:buChar char="•"/>
            </a:pPr>
            <a:r>
              <a:rPr lang="fr-FR" sz="2000" dirty="0"/>
              <a:t>[EN] "</a:t>
            </a:r>
            <a:r>
              <a:rPr lang="fr-FR" sz="2000" dirty="0" err="1"/>
              <a:t>He’s</a:t>
            </a:r>
            <a:r>
              <a:rPr lang="fr-FR" sz="2000" dirty="0"/>
              <a:t> </a:t>
            </a:r>
            <a:r>
              <a:rPr lang="fr-FR" sz="2000" dirty="0" err="1"/>
              <a:t>waiting</a:t>
            </a:r>
            <a:r>
              <a:rPr lang="fr-FR" sz="2000" dirty="0"/>
              <a:t> for Godot."</a:t>
            </a:r>
          </a:p>
          <a:p>
            <a:pPr lvl="1">
              <a:buFont typeface="Arial" panose="020B0604020202020204" pitchFamily="34" charset="0"/>
              <a:buChar char="•"/>
            </a:pPr>
            <a:r>
              <a:rPr lang="fr-FR" sz="2000" dirty="0"/>
              <a:t>[AR]  </a:t>
            </a:r>
            <a:r>
              <a:rPr lang="ar-DZ" sz="2000" dirty="0"/>
              <a:t>" إنه ينتظر </a:t>
            </a:r>
            <a:r>
              <a:rPr lang="ar-DZ" sz="2000" dirty="0" err="1"/>
              <a:t>غودو</a:t>
            </a:r>
            <a:r>
              <a:rPr lang="ar-DZ" sz="2000" dirty="0"/>
              <a:t>. « </a:t>
            </a:r>
            <a:endParaRPr lang="fr-FR" sz="2000" dirty="0"/>
          </a:p>
          <a:p>
            <a:pPr lvl="1">
              <a:buFont typeface="Wingdings" panose="05000000000000000000" pitchFamily="2" charset="2"/>
              <a:buChar char="Ø"/>
            </a:pPr>
            <a:r>
              <a:rPr lang="fr-FR" sz="2000" b="1" i="1" u="sng" dirty="0"/>
              <a:t>La lecture permet d’identifier l’allusion et d’adapter la note explicative si nécessaire.</a:t>
            </a:r>
            <a:endParaRPr lang="fr-FR" sz="2000" b="1" u="sng" dirty="0"/>
          </a:p>
          <a:p>
            <a:endParaRPr lang="fr-FR" dirty="0"/>
          </a:p>
        </p:txBody>
      </p:sp>
    </p:spTree>
    <p:extLst>
      <p:ext uri="{BB962C8B-B14F-4D97-AF65-F5344CB8AC3E}">
        <p14:creationId xmlns:p14="http://schemas.microsoft.com/office/powerpoint/2010/main" val="149771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0B7B53-C11F-636A-153A-0D6980E84723}"/>
              </a:ext>
            </a:extLst>
          </p:cNvPr>
          <p:cNvSpPr>
            <a:spLocks noGrp="1"/>
          </p:cNvSpPr>
          <p:nvPr>
            <p:ph type="title"/>
          </p:nvPr>
        </p:nvSpPr>
        <p:spPr>
          <a:xfrm>
            <a:off x="646111" y="452718"/>
            <a:ext cx="9404723" cy="859888"/>
          </a:xfrm>
        </p:spPr>
        <p:txBody>
          <a:bodyPr/>
          <a:lstStyle/>
          <a:p>
            <a:r>
              <a:rPr lang="fr-FR" sz="2800" b="1" dirty="0"/>
              <a:t>Explication du dernier exemple</a:t>
            </a:r>
          </a:p>
        </p:txBody>
      </p:sp>
      <p:sp>
        <p:nvSpPr>
          <p:cNvPr id="3" name="Espace réservé du contenu 2">
            <a:extLst>
              <a:ext uri="{FF2B5EF4-FFF2-40B4-BE49-F238E27FC236}">
                <a16:creationId xmlns:a16="http://schemas.microsoft.com/office/drawing/2014/main" id="{BBEEF6F4-72CD-EFD6-8B2A-86E32F7C6E92}"/>
              </a:ext>
            </a:extLst>
          </p:cNvPr>
          <p:cNvSpPr>
            <a:spLocks noGrp="1"/>
          </p:cNvSpPr>
          <p:nvPr>
            <p:ph idx="1"/>
          </p:nvPr>
        </p:nvSpPr>
        <p:spPr>
          <a:xfrm>
            <a:off x="1475246" y="2023422"/>
            <a:ext cx="8946541" cy="3831688"/>
          </a:xfrm>
        </p:spPr>
        <p:txBody>
          <a:bodyPr>
            <a:normAutofit/>
          </a:bodyPr>
          <a:lstStyle/>
          <a:p>
            <a:pPr marL="0" indent="0">
              <a:buNone/>
            </a:pPr>
            <a:r>
              <a:rPr lang="fr-FR" sz="2400" dirty="0"/>
              <a:t>Godot est le personnage central, mais invisible, de la pièce "En attendant Godot" de Samuel Beckett. Il s’agit du personnage que Vladimir et Estragon attendent tout au long de la pièce, sans qu’il n’apparaisse jamais sur scène. Son identité n’est jamais révélée : Beckett a explicitement affirmé qu’il n’a pas donné de signification précise à Godot, et qu’on ne sait ni s’il existe, ni ce qu’il incarne vraiment.</a:t>
            </a:r>
          </a:p>
        </p:txBody>
      </p:sp>
    </p:spTree>
    <p:extLst>
      <p:ext uri="{BB962C8B-B14F-4D97-AF65-F5344CB8AC3E}">
        <p14:creationId xmlns:p14="http://schemas.microsoft.com/office/powerpoint/2010/main" val="221495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772D5-B8DF-7B5D-5D0C-0343061D33C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78038F3-6570-9671-90EF-FA4ADD54CA99}"/>
              </a:ext>
            </a:extLst>
          </p:cNvPr>
          <p:cNvSpPr>
            <a:spLocks noGrp="1"/>
          </p:cNvSpPr>
          <p:nvPr>
            <p:ph type="title"/>
          </p:nvPr>
        </p:nvSpPr>
        <p:spPr>
          <a:xfrm>
            <a:off x="541822" y="265471"/>
            <a:ext cx="11183146" cy="707923"/>
          </a:xfrm>
        </p:spPr>
        <p:txBody>
          <a:bodyPr/>
          <a:lstStyle/>
          <a:p>
            <a:r>
              <a:rPr lang="fr-FR" sz="2600" b="1" dirty="0"/>
              <a:t>Identifier les difficultés à rechercher (vocabulaire, idiomes, allusions)</a:t>
            </a:r>
          </a:p>
        </p:txBody>
      </p:sp>
      <p:sp>
        <p:nvSpPr>
          <p:cNvPr id="3" name="Espace réservé du contenu 2">
            <a:extLst>
              <a:ext uri="{FF2B5EF4-FFF2-40B4-BE49-F238E27FC236}">
                <a16:creationId xmlns:a16="http://schemas.microsoft.com/office/drawing/2014/main" id="{8D268EEE-A3EF-2A72-B2C7-695937410357}"/>
              </a:ext>
            </a:extLst>
          </p:cNvPr>
          <p:cNvSpPr>
            <a:spLocks noGrp="1"/>
          </p:cNvSpPr>
          <p:nvPr>
            <p:ph idx="1"/>
          </p:nvPr>
        </p:nvSpPr>
        <p:spPr>
          <a:xfrm>
            <a:off x="902634" y="1106129"/>
            <a:ext cx="10386732" cy="5486400"/>
          </a:xfrm>
        </p:spPr>
        <p:txBody>
          <a:bodyPr>
            <a:normAutofit fontScale="25000" lnSpcReduction="20000"/>
          </a:bodyPr>
          <a:lstStyle/>
          <a:p>
            <a:pPr>
              <a:buFont typeface="Arial" panose="020B0604020202020204" pitchFamily="34" charset="0"/>
              <a:buChar char="•"/>
            </a:pPr>
            <a:r>
              <a:rPr lang="fr-FR" sz="7200" dirty="0"/>
              <a:t>Vocabulaire technique ou spécialisé :</a:t>
            </a:r>
          </a:p>
          <a:p>
            <a:pPr lvl="1">
              <a:buFont typeface="Arial" panose="020B0604020202020204" pitchFamily="34" charset="0"/>
              <a:buChar char="•"/>
            </a:pPr>
            <a:r>
              <a:rPr lang="fr-FR" sz="7200" dirty="0"/>
              <a:t>[FR] « Le patient souffre d’une tachycardie paroxystique. »</a:t>
            </a:r>
          </a:p>
          <a:p>
            <a:pPr lvl="1">
              <a:buFont typeface="Arial" panose="020B0604020202020204" pitchFamily="34" charset="0"/>
              <a:buChar char="•"/>
            </a:pPr>
            <a:r>
              <a:rPr lang="fr-FR" sz="7200" dirty="0"/>
              <a:t>[EN] "The patient has paroxysmal </a:t>
            </a:r>
            <a:r>
              <a:rPr lang="fr-FR" sz="7200" dirty="0" err="1"/>
              <a:t>tachycardia</a:t>
            </a:r>
            <a:r>
              <a:rPr lang="fr-FR" sz="7200" dirty="0"/>
              <a:t>."</a:t>
            </a:r>
          </a:p>
          <a:p>
            <a:pPr lvl="1">
              <a:buFont typeface="Arial" panose="020B0604020202020204" pitchFamily="34" charset="0"/>
              <a:buChar char="•"/>
            </a:pPr>
            <a:r>
              <a:rPr lang="fr-FR" sz="7200" dirty="0"/>
              <a:t>[AR]  </a:t>
            </a:r>
            <a:r>
              <a:rPr lang="ar-DZ" sz="7200" dirty="0"/>
              <a:t>" يعاني المريض من تسرع القلب </a:t>
            </a:r>
            <a:r>
              <a:rPr lang="ar-DZ" sz="7200" dirty="0" err="1"/>
              <a:t>الانتيابي</a:t>
            </a:r>
            <a:r>
              <a:rPr lang="ar-DZ" sz="7200" dirty="0"/>
              <a:t>. " </a:t>
            </a:r>
            <a:endParaRPr lang="fr-FR" sz="7200" dirty="0"/>
          </a:p>
          <a:p>
            <a:pPr lvl="1">
              <a:buFont typeface="Wingdings" panose="05000000000000000000" pitchFamily="2" charset="2"/>
              <a:buChar char="Ø"/>
            </a:pPr>
            <a:r>
              <a:rPr lang="fr-FR" sz="7200" b="1" i="1" u="sng" dirty="0"/>
              <a:t>Recherches nécessaires pour garantir la précision médicale.</a:t>
            </a:r>
            <a:endParaRPr lang="fr-FR" sz="7200" dirty="0"/>
          </a:p>
          <a:p>
            <a:pPr>
              <a:buFont typeface="Arial" panose="020B0604020202020204" pitchFamily="34" charset="0"/>
              <a:buChar char="•"/>
            </a:pPr>
            <a:r>
              <a:rPr lang="fr-FR" sz="7200" dirty="0"/>
              <a:t>Expression idiomatique :</a:t>
            </a:r>
          </a:p>
          <a:p>
            <a:pPr lvl="1">
              <a:buFont typeface="Arial" panose="020B0604020202020204" pitchFamily="34" charset="0"/>
              <a:buChar char="•"/>
            </a:pPr>
            <a:r>
              <a:rPr lang="fr-FR" sz="7200" dirty="0"/>
              <a:t>[FR] « Casser sa tirelire »</a:t>
            </a:r>
          </a:p>
          <a:p>
            <a:pPr lvl="1">
              <a:buFont typeface="Arial" panose="020B0604020202020204" pitchFamily="34" charset="0"/>
              <a:buChar char="•"/>
            </a:pPr>
            <a:r>
              <a:rPr lang="fr-FR" sz="7200" dirty="0"/>
              <a:t>[EN] "To break the </a:t>
            </a:r>
            <a:r>
              <a:rPr lang="fr-FR" sz="7200" dirty="0" err="1"/>
              <a:t>bank</a:t>
            </a:r>
            <a:r>
              <a:rPr lang="fr-FR" sz="7200" dirty="0"/>
              <a:t>"</a:t>
            </a:r>
          </a:p>
          <a:p>
            <a:pPr lvl="1">
              <a:buFont typeface="Arial" panose="020B0604020202020204" pitchFamily="34" charset="0"/>
              <a:buChar char="•"/>
            </a:pPr>
            <a:r>
              <a:rPr lang="fr-FR" sz="7200" dirty="0"/>
              <a:t>[AR]  </a:t>
            </a:r>
            <a:r>
              <a:rPr lang="ar-DZ" sz="7200" dirty="0"/>
              <a:t>" يكسر حصالة النقود ." </a:t>
            </a:r>
            <a:endParaRPr lang="fr-FR" sz="7200" dirty="0"/>
          </a:p>
          <a:p>
            <a:pPr lvl="1">
              <a:buFont typeface="Wingdings" panose="05000000000000000000" pitchFamily="2" charset="2"/>
              <a:buChar char="Ø"/>
            </a:pPr>
            <a:r>
              <a:rPr lang="fr-FR" sz="7200" b="1" i="1" u="sng" dirty="0"/>
              <a:t>Il faut comprendre le sens figuré (tout dépenser) et rechercher l’équivalent idiomatique.</a:t>
            </a:r>
            <a:endParaRPr lang="fr-FR" sz="7200" b="1" u="sng" dirty="0"/>
          </a:p>
          <a:p>
            <a:pPr>
              <a:buFont typeface="Arial" panose="020B0604020202020204" pitchFamily="34" charset="0"/>
              <a:buChar char="•"/>
            </a:pPr>
            <a:r>
              <a:rPr lang="fr-FR" sz="7200" dirty="0"/>
              <a:t>Allusion culturelle / proverbe :</a:t>
            </a:r>
          </a:p>
          <a:p>
            <a:pPr lvl="1">
              <a:buFont typeface="Arial" panose="020B0604020202020204" pitchFamily="34" charset="0"/>
              <a:buChar char="•"/>
            </a:pPr>
            <a:r>
              <a:rPr lang="fr-FR" sz="7200" dirty="0"/>
              <a:t>[FR] « Il ne faut pas vendre la peau de l’ours avant de l’avoir tué. »</a:t>
            </a:r>
          </a:p>
          <a:p>
            <a:pPr lvl="1">
              <a:buFont typeface="Arial" panose="020B0604020202020204" pitchFamily="34" charset="0"/>
              <a:buChar char="•"/>
            </a:pPr>
            <a:r>
              <a:rPr lang="fr-FR" sz="7200" dirty="0"/>
              <a:t>[EN] "Don’t count </a:t>
            </a:r>
            <a:r>
              <a:rPr lang="fr-FR" sz="7200" dirty="0" err="1"/>
              <a:t>your</a:t>
            </a:r>
            <a:r>
              <a:rPr lang="fr-FR" sz="7200" dirty="0"/>
              <a:t> </a:t>
            </a:r>
            <a:r>
              <a:rPr lang="fr-FR" sz="7200" dirty="0" err="1"/>
              <a:t>chickens</a:t>
            </a:r>
            <a:r>
              <a:rPr lang="fr-FR" sz="7200" dirty="0"/>
              <a:t> </a:t>
            </a:r>
            <a:r>
              <a:rPr lang="fr-FR" sz="7200" dirty="0" err="1"/>
              <a:t>before</a:t>
            </a:r>
            <a:r>
              <a:rPr lang="fr-FR" sz="7200" dirty="0"/>
              <a:t> </a:t>
            </a:r>
            <a:r>
              <a:rPr lang="fr-FR" sz="7200" dirty="0" err="1"/>
              <a:t>they</a:t>
            </a:r>
            <a:r>
              <a:rPr lang="fr-FR" sz="7200" dirty="0"/>
              <a:t> </a:t>
            </a:r>
            <a:r>
              <a:rPr lang="fr-FR" sz="7200" dirty="0" err="1"/>
              <a:t>hatch</a:t>
            </a:r>
            <a:r>
              <a:rPr lang="fr-FR" sz="7200" dirty="0"/>
              <a:t>."</a:t>
            </a:r>
          </a:p>
          <a:p>
            <a:pPr lvl="1">
              <a:buFont typeface="Arial" panose="020B0604020202020204" pitchFamily="34" charset="0"/>
              <a:buChar char="•"/>
            </a:pPr>
            <a:r>
              <a:rPr lang="fr-FR" sz="7200" dirty="0"/>
              <a:t>[AR] </a:t>
            </a:r>
            <a:r>
              <a:rPr lang="ar-DZ" sz="7200" dirty="0"/>
              <a:t>" </a:t>
            </a:r>
            <a:r>
              <a:rPr lang="fr-FR" sz="7200" dirty="0"/>
              <a:t> </a:t>
            </a:r>
            <a:r>
              <a:rPr lang="ar-DZ" sz="7200" dirty="0"/>
              <a:t>لا تفرح قبل حدوث الشيء فعلاً. </a:t>
            </a:r>
            <a:r>
              <a:rPr lang="fr-FR" sz="7200" dirty="0"/>
              <a:t> </a:t>
            </a:r>
            <a:r>
              <a:rPr lang="ar-DZ" sz="7200" dirty="0"/>
              <a:t>" </a:t>
            </a:r>
            <a:endParaRPr lang="fr-FR" sz="7200" dirty="0"/>
          </a:p>
          <a:p>
            <a:pPr lvl="1">
              <a:buFont typeface="Wingdings" panose="05000000000000000000" pitchFamily="2" charset="2"/>
              <a:buChar char="Ø"/>
            </a:pPr>
            <a:r>
              <a:rPr lang="fr-FR" sz="7200" b="1" i="1" u="sng" dirty="0"/>
              <a:t>Lecture attentive pour choisir la bonne adaptation proverbiale selon la langue cible.</a:t>
            </a:r>
            <a:endParaRPr lang="fr-FR" sz="7200" b="1" u="sng" dirty="0"/>
          </a:p>
          <a:p>
            <a:pPr>
              <a:buFont typeface="Arial" panose="020B0604020202020204" pitchFamily="34" charset="0"/>
              <a:buChar char="•"/>
            </a:pPr>
            <a:br>
              <a:rPr lang="fr-FR" u="sng" dirty="0"/>
            </a:br>
            <a:endParaRPr lang="fr-FR" u="sng" dirty="0"/>
          </a:p>
        </p:txBody>
      </p:sp>
    </p:spTree>
    <p:extLst>
      <p:ext uri="{BB962C8B-B14F-4D97-AF65-F5344CB8AC3E}">
        <p14:creationId xmlns:p14="http://schemas.microsoft.com/office/powerpoint/2010/main" val="34058259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356</TotalTime>
  <Words>1053</Words>
  <Application>Microsoft Office PowerPoint</Application>
  <PresentationFormat>Grand écran</PresentationFormat>
  <Paragraphs>83</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Century Gothic</vt:lpstr>
      <vt:lpstr>Wingdings</vt:lpstr>
      <vt:lpstr>Wingdings 3</vt:lpstr>
      <vt:lpstr>Ion</vt:lpstr>
      <vt:lpstr>La lecture en traduction</vt:lpstr>
      <vt:lpstr>Objectifs pédagogiques </vt:lpstr>
      <vt:lpstr>1. Introduction :</vt:lpstr>
      <vt:lpstr>Explication </vt:lpstr>
      <vt:lpstr>2. L'importance de la lecture en traduction</vt:lpstr>
      <vt:lpstr>Repérer le genre et le registre du texte</vt:lpstr>
      <vt:lpstr>Comprendre le contexte et l’intention communicative</vt:lpstr>
      <vt:lpstr>Explication du dernier exemple</vt:lpstr>
      <vt:lpstr>Identifier les difficultés à rechercher (vocabulaire, idiomes, allusions)</vt:lpstr>
      <vt:lpstr>3. Les différentes formes de lecture en traduction  </vt:lpstr>
      <vt:lpstr>a) Lecture exploratoire (survol) </vt:lpstr>
      <vt:lpstr>b) Lecture analytique</vt:lpstr>
      <vt:lpstr>c) Lecture interprétative (ou critique)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Amina TLB</dc:creator>
  <cp:lastModifiedBy>Amina TLB</cp:lastModifiedBy>
  <cp:revision>15</cp:revision>
  <dcterms:created xsi:type="dcterms:W3CDTF">2025-10-06T21:42:45Z</dcterms:created>
  <dcterms:modified xsi:type="dcterms:W3CDTF">2025-12-08T10:37:57Z</dcterms:modified>
</cp:coreProperties>
</file>