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9" r:id="rId5"/>
    <p:sldId id="259" r:id="rId6"/>
    <p:sldId id="260" r:id="rId7"/>
    <p:sldId id="280" r:id="rId8"/>
    <p:sldId id="261" r:id="rId9"/>
    <p:sldId id="262" r:id="rId10"/>
    <p:sldId id="263" r:id="rId11"/>
    <p:sldId id="264" r:id="rId12"/>
    <p:sldId id="28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11/21/2023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069" y="1964267"/>
            <a:ext cx="10938056" cy="1575767"/>
          </a:xfrm>
        </p:spPr>
        <p:txBody>
          <a:bodyPr/>
          <a:lstStyle/>
          <a:p>
            <a:pPr algn="ctr"/>
            <a:r>
              <a:rPr lang="ar-DZ" b="1" dirty="0" smtClean="0">
                <a:solidFill>
                  <a:schemeClr val="bg1"/>
                </a:solidFill>
                <a:cs typeface="+mn-cs"/>
              </a:rPr>
              <a:t>نظرية التبعية في العلاقات الدولية.</a:t>
            </a:r>
            <a:endParaRPr lang="fr-FR" b="1" dirty="0">
              <a:solidFill>
                <a:schemeClr val="bg1"/>
              </a:solidFill>
              <a:cs typeface="+mn-cs"/>
            </a:endParaRPr>
          </a:p>
        </p:txBody>
      </p:sp>
      <p:sp>
        <p:nvSpPr>
          <p:cNvPr id="3" name="Subtitle 2"/>
          <p:cNvSpPr>
            <a:spLocks noGrp="1"/>
          </p:cNvSpPr>
          <p:nvPr>
            <p:ph type="subTitle" idx="1"/>
          </p:nvPr>
        </p:nvSpPr>
        <p:spPr>
          <a:xfrm>
            <a:off x="522514" y="4385732"/>
            <a:ext cx="10637611" cy="1405467"/>
          </a:xfrm>
        </p:spPr>
        <p:txBody>
          <a:bodyPr>
            <a:noAutofit/>
          </a:bodyPr>
          <a:lstStyle/>
          <a:p>
            <a:r>
              <a:rPr lang="ar-DZ" sz="2400" b="1" dirty="0" smtClean="0">
                <a:solidFill>
                  <a:schemeClr val="bg1"/>
                </a:solidFill>
              </a:rPr>
              <a:t>محاضرة مقدمة لطلبة السنة الثانية علوم سياسية.</a:t>
            </a:r>
          </a:p>
          <a:p>
            <a:r>
              <a:rPr lang="ar-DZ" sz="2400" b="1" dirty="0" smtClean="0">
                <a:solidFill>
                  <a:schemeClr val="bg1"/>
                </a:solidFill>
              </a:rPr>
              <a:t>د.عيساوة آمنة.</a:t>
            </a:r>
          </a:p>
          <a:p>
            <a:r>
              <a:rPr lang="ar-DZ" sz="2400" b="1" dirty="0" smtClean="0">
                <a:solidFill>
                  <a:schemeClr val="bg1"/>
                </a:solidFill>
              </a:rPr>
              <a:t>السنة الجامعية: </a:t>
            </a:r>
            <a:r>
              <a:rPr lang="ar-DZ" sz="2400" b="1" dirty="0" smtClean="0">
                <a:solidFill>
                  <a:schemeClr val="bg1"/>
                </a:solidFill>
              </a:rPr>
              <a:t>2023-2024.</a:t>
            </a:r>
            <a:endParaRPr lang="fr-FR" sz="2400" b="1" dirty="0">
              <a:solidFill>
                <a:schemeClr val="bg1"/>
              </a:solidFill>
            </a:endParaRPr>
          </a:p>
        </p:txBody>
      </p:sp>
    </p:spTree>
    <p:extLst>
      <p:ext uri="{BB962C8B-B14F-4D97-AF65-F5344CB8AC3E}">
        <p14:creationId xmlns:p14="http://schemas.microsoft.com/office/powerpoint/2010/main" val="1197837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ar-DZ" sz="2800" b="1" dirty="0" smtClean="0">
                <a:solidFill>
                  <a:schemeClr val="bg1"/>
                </a:solidFill>
              </a:rPr>
              <a:t>ومع مرور الزمن يمكن لسلة من المنتوجات الأولية أن تشتري كمية أقل وأقل بكثير من المواد المصنعة.</a:t>
            </a:r>
            <a:endParaRPr lang="fr-FR" sz="2800" b="1" dirty="0">
              <a:solidFill>
                <a:schemeClr val="bg1"/>
              </a:solidFill>
            </a:endParaRPr>
          </a:p>
        </p:txBody>
      </p:sp>
    </p:spTree>
    <p:extLst>
      <p:ext uri="{BB962C8B-B14F-4D97-AF65-F5344CB8AC3E}">
        <p14:creationId xmlns:p14="http://schemas.microsoft.com/office/powerpoint/2010/main" val="15030137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1619795"/>
            <a:ext cx="10131425" cy="3683725"/>
          </a:xfrm>
        </p:spPr>
        <p:txBody>
          <a:bodyPr>
            <a:normAutofit/>
          </a:bodyPr>
          <a:lstStyle/>
          <a:p>
            <a:pPr algn="just" rtl="1">
              <a:lnSpc>
                <a:spcPct val="150000"/>
              </a:lnSpc>
            </a:pPr>
            <a:r>
              <a:rPr lang="ar-DZ" sz="2800" b="1" dirty="0" smtClean="0">
                <a:solidFill>
                  <a:schemeClr val="bg1"/>
                </a:solidFill>
              </a:rPr>
              <a:t>وقد اقترح بريبش سياسة إحلال الواردات وهي سياسة تهدف إلى حماية وتطوير </a:t>
            </a:r>
            <a:r>
              <a:rPr lang="ar-DZ" sz="2800" b="1" u="sng" dirty="0" smtClean="0">
                <a:solidFill>
                  <a:schemeClr val="bg1"/>
                </a:solidFill>
              </a:rPr>
              <a:t>الصناعات المحلية</a:t>
            </a:r>
            <a:r>
              <a:rPr lang="ar-DZ" sz="2800" b="1" dirty="0" smtClean="0">
                <a:solidFill>
                  <a:schemeClr val="bg1"/>
                </a:solidFill>
              </a:rPr>
              <a:t> لكي تسمح للمنتجين المحليين بتأمين الطلبات المحلية مع استيراد كمية أقل من </a:t>
            </a:r>
            <a:r>
              <a:rPr lang="ar-DZ" sz="2800" b="1" u="sng" dirty="0" smtClean="0">
                <a:solidFill>
                  <a:schemeClr val="bg1"/>
                </a:solidFill>
              </a:rPr>
              <a:t>مواد التصنيع والتكنولوجيا</a:t>
            </a:r>
            <a:r>
              <a:rPr lang="ar-DZ" sz="2800" b="1" dirty="0" smtClean="0">
                <a:solidFill>
                  <a:schemeClr val="bg1"/>
                </a:solidFill>
              </a:rPr>
              <a:t>.</a:t>
            </a:r>
            <a:endParaRPr lang="fr-FR" sz="2800" b="1" dirty="0">
              <a:solidFill>
                <a:schemeClr val="bg1"/>
              </a:solidFill>
            </a:endParaRPr>
          </a:p>
        </p:txBody>
      </p:sp>
    </p:spTree>
    <p:extLst>
      <p:ext uri="{BB962C8B-B14F-4D97-AF65-F5344CB8AC3E}">
        <p14:creationId xmlns:p14="http://schemas.microsoft.com/office/powerpoint/2010/main" val="2970479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DZ" b="1" dirty="0" smtClean="0">
                <a:solidFill>
                  <a:schemeClr val="bg1"/>
                </a:solidFill>
              </a:rPr>
              <a:t>النتائج</a:t>
            </a:r>
            <a:endParaRPr lang="fr-FR" b="1" dirty="0">
              <a:solidFill>
                <a:schemeClr val="bg1"/>
              </a:solidFill>
            </a:endParaRPr>
          </a:p>
        </p:txBody>
      </p:sp>
      <p:sp>
        <p:nvSpPr>
          <p:cNvPr id="3" name="Content Placeholder 2"/>
          <p:cNvSpPr>
            <a:spLocks noGrp="1"/>
          </p:cNvSpPr>
          <p:nvPr>
            <p:ph idx="1"/>
          </p:nvPr>
        </p:nvSpPr>
        <p:spPr/>
        <p:txBody>
          <a:bodyPr>
            <a:normAutofit fontScale="92500"/>
          </a:bodyPr>
          <a:lstStyle/>
          <a:p>
            <a:pPr algn="justLow" rtl="1"/>
            <a:r>
              <a:rPr lang="ar-DZ" sz="2800" b="1" dirty="0" smtClean="0">
                <a:solidFill>
                  <a:schemeClr val="bg1"/>
                </a:solidFill>
              </a:rPr>
              <a:t>سادت نظرية التبعية في مرحلة السيتينات والسبعينات أين استقلت أغلبية دول العالم الثالث، وأصبحت قضية التنمية الاقتصادية والخروج من التخلف أحد أهم أهدافها إلا أنها اصطدمت بواقع الاقتصاد الدولي الذي فرضته الدول الرأسمالية.</a:t>
            </a:r>
          </a:p>
          <a:p>
            <a:pPr algn="justLow" rtl="1"/>
            <a:r>
              <a:rPr lang="ar-DZ" sz="2800" b="1" dirty="0" smtClean="0">
                <a:solidFill>
                  <a:schemeClr val="bg1"/>
                </a:solidFill>
              </a:rPr>
              <a:t>تقوم نظرية التبعية على تفسير أسباب تخلف دول أمريكا اللاتنية بالخصوص والتي كانت من اقدم الدول استقلالا ورغم قربها من الولايات المتحدة كقطب رأسمالي إلا أن هذا لم يسمح بالانتقال الراسمالية وعمليات التصنيع والتحديث والتقدم إليها</a:t>
            </a:r>
          </a:p>
          <a:p>
            <a:pPr algn="justLow" rtl="1"/>
            <a:r>
              <a:rPr lang="ar-DZ" sz="2800" b="1" dirty="0" smtClean="0">
                <a:solidFill>
                  <a:schemeClr val="bg1"/>
                </a:solidFill>
              </a:rPr>
              <a:t>التفسير المركزي لمنظري التبعية في سعي دول المركز في تكريس تبعية الدول الأطراف لهم في التصنيع مقابل بقائهم كمصدر للمادة الأولية الرخيصة الثمن مقابل المادة المصنعة.</a:t>
            </a:r>
          </a:p>
          <a:p>
            <a:pPr algn="justLow" rtl="1"/>
            <a:endParaRPr lang="fr-FR" dirty="0"/>
          </a:p>
        </p:txBody>
      </p:sp>
    </p:spTree>
    <p:extLst>
      <p:ext uri="{BB962C8B-B14F-4D97-AF65-F5344CB8AC3E}">
        <p14:creationId xmlns:p14="http://schemas.microsoft.com/office/powerpoint/2010/main" val="3403718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463040"/>
            <a:ext cx="10131425" cy="1097280"/>
          </a:xfrm>
        </p:spPr>
        <p:txBody>
          <a:bodyPr/>
          <a:lstStyle/>
          <a:p>
            <a:pPr algn="just" rtl="1"/>
            <a:r>
              <a:rPr lang="ar-DZ" b="1" dirty="0" smtClean="0">
                <a:solidFill>
                  <a:schemeClr val="bg1"/>
                </a:solidFill>
                <a:cs typeface="+mn-cs"/>
              </a:rPr>
              <a:t>اللجنة الاقتصادية لأمريكا اللاتنية: </a:t>
            </a:r>
            <a:endParaRPr lang="fr-FR" b="1" dirty="0">
              <a:solidFill>
                <a:schemeClr val="bg1"/>
              </a:solidFill>
              <a:cs typeface="+mn-cs"/>
            </a:endParaRPr>
          </a:p>
        </p:txBody>
      </p:sp>
      <p:sp>
        <p:nvSpPr>
          <p:cNvPr id="3" name="Content Placeholder 2"/>
          <p:cNvSpPr>
            <a:spLocks noGrp="1"/>
          </p:cNvSpPr>
          <p:nvPr>
            <p:ph idx="1"/>
          </p:nvPr>
        </p:nvSpPr>
        <p:spPr/>
        <p:txBody>
          <a:bodyPr>
            <a:normAutofit/>
          </a:bodyPr>
          <a:lstStyle/>
          <a:p>
            <a:pPr marL="0" indent="0" algn="just" rtl="1">
              <a:buNone/>
            </a:pPr>
            <a:r>
              <a:rPr lang="ar-DZ" sz="3200" b="1" dirty="0" smtClean="0">
                <a:solidFill>
                  <a:schemeClr val="bg1"/>
                </a:solidFill>
              </a:rPr>
              <a:t>ترتبط إسهامات نظرية التبعية بمنظرين أغلبهم على علاقة باللجنة الاقتصادية لأمريكا اللاتنية، التي عملت تحت إشراف مؤتمر الأمم المتحدة للتجارة والتنمية. خلال فترة الستينات والسبعينات من القرن العشرين.</a:t>
            </a:r>
            <a:endParaRPr lang="fr-FR" sz="3200" b="1" dirty="0">
              <a:solidFill>
                <a:schemeClr val="bg1"/>
              </a:solidFill>
            </a:endParaRPr>
          </a:p>
        </p:txBody>
      </p:sp>
    </p:spTree>
    <p:extLst>
      <p:ext uri="{BB962C8B-B14F-4D97-AF65-F5344CB8AC3E}">
        <p14:creationId xmlns:p14="http://schemas.microsoft.com/office/powerpoint/2010/main" val="3292358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1306287"/>
            <a:ext cx="10131425" cy="4484914"/>
          </a:xfrm>
        </p:spPr>
        <p:txBody>
          <a:bodyPr>
            <a:normAutofit/>
          </a:bodyPr>
          <a:lstStyle/>
          <a:p>
            <a:pPr algn="just" rtl="1"/>
            <a:r>
              <a:rPr lang="ar-DZ" sz="2800" b="1" dirty="0" smtClean="0">
                <a:solidFill>
                  <a:schemeClr val="bg1"/>
                </a:solidFill>
              </a:rPr>
              <a:t>عكفت اللجنة على دراسة الأسباب الحقيقية لتخلف دول أمريكا اللاتنية رغم مضي عقود طويلة على حصولها على الاستقلال. وقد حاول أعضاء اللجنة وضع إجابات مقنعة عن الأسئلة التالية:</a:t>
            </a:r>
          </a:p>
          <a:p>
            <a:pPr algn="just" rtl="1">
              <a:buFont typeface="Wingdings" panose="05000000000000000000" pitchFamily="2" charset="2"/>
              <a:buChar char="v"/>
            </a:pPr>
            <a:r>
              <a:rPr lang="ar-DZ" sz="2800" b="1" dirty="0" smtClean="0">
                <a:solidFill>
                  <a:schemeClr val="bg1"/>
                </a:solidFill>
              </a:rPr>
              <a:t> </a:t>
            </a:r>
            <a:endParaRPr lang="fr-FR" sz="2800" b="1" dirty="0">
              <a:solidFill>
                <a:schemeClr val="bg1"/>
              </a:solidFill>
            </a:endParaRPr>
          </a:p>
        </p:txBody>
      </p:sp>
    </p:spTree>
    <p:extLst>
      <p:ext uri="{BB962C8B-B14F-4D97-AF65-F5344CB8AC3E}">
        <p14:creationId xmlns:p14="http://schemas.microsoft.com/office/powerpoint/2010/main" val="1370814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buFont typeface="Wingdings" panose="05000000000000000000" pitchFamily="2" charset="2"/>
              <a:buChar char="v"/>
            </a:pPr>
            <a:r>
              <a:rPr lang="ar-DZ" sz="2800" b="1" dirty="0">
                <a:solidFill>
                  <a:schemeClr val="bg1"/>
                </a:solidFill>
              </a:rPr>
              <a:t>بماذا يمكن تفسير الركود الاقتصادي في موازين المدفوعات وتراجع مستويات التجارة في دول العالم الثالث؟</a:t>
            </a:r>
          </a:p>
          <a:p>
            <a:pPr algn="just" rtl="1">
              <a:buFont typeface="Wingdings" panose="05000000000000000000" pitchFamily="2" charset="2"/>
              <a:buChar char="v"/>
            </a:pPr>
            <a:r>
              <a:rPr lang="ar-DZ" sz="2800" b="1" dirty="0">
                <a:solidFill>
                  <a:schemeClr val="bg1"/>
                </a:solidFill>
              </a:rPr>
              <a:t> لماذا فشلت عملية نقل النموذج التنموي لدول أمريكا الشمالية ودول غرب أوروبا </a:t>
            </a:r>
            <a:r>
              <a:rPr lang="ar-DZ" sz="2800" b="1" dirty="0" smtClean="0">
                <a:solidFill>
                  <a:schemeClr val="bg1"/>
                </a:solidFill>
              </a:rPr>
              <a:t>(النموذج الرأسمالي) إلى </a:t>
            </a:r>
            <a:r>
              <a:rPr lang="ar-DZ" sz="2800" b="1" dirty="0">
                <a:solidFill>
                  <a:schemeClr val="bg1"/>
                </a:solidFill>
              </a:rPr>
              <a:t>دول العالم الثالث ومنها دول أمريكا اللاتنية؟</a:t>
            </a:r>
            <a:endParaRPr lang="fr-FR" sz="2800" b="1" dirty="0">
              <a:solidFill>
                <a:schemeClr val="bg1"/>
              </a:solidFill>
            </a:endParaRPr>
          </a:p>
          <a:p>
            <a:pPr algn="r" rtl="1"/>
            <a:endParaRPr lang="fr-FR" dirty="0"/>
          </a:p>
        </p:txBody>
      </p:sp>
    </p:spTree>
    <p:extLst>
      <p:ext uri="{BB962C8B-B14F-4D97-AF65-F5344CB8AC3E}">
        <p14:creationId xmlns:p14="http://schemas.microsoft.com/office/powerpoint/2010/main" val="1717825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r>
              <a:rPr lang="ar-DZ" b="1" dirty="0" smtClean="0">
                <a:solidFill>
                  <a:schemeClr val="bg1"/>
                </a:solidFill>
                <a:cs typeface="+mn-cs"/>
              </a:rPr>
              <a:t>افتراضات نظرية التبعية:</a:t>
            </a:r>
            <a:endParaRPr lang="fr-FR" b="1" dirty="0">
              <a:solidFill>
                <a:schemeClr val="bg1"/>
              </a:solidFill>
              <a:cs typeface="+mn-cs"/>
            </a:endParaRPr>
          </a:p>
        </p:txBody>
      </p:sp>
      <p:sp>
        <p:nvSpPr>
          <p:cNvPr id="3" name="Content Placeholder 2"/>
          <p:cNvSpPr>
            <a:spLocks noGrp="1"/>
          </p:cNvSpPr>
          <p:nvPr>
            <p:ph idx="1"/>
          </p:nvPr>
        </p:nvSpPr>
        <p:spPr/>
        <p:txBody>
          <a:bodyPr>
            <a:normAutofit/>
          </a:bodyPr>
          <a:lstStyle/>
          <a:p>
            <a:pPr algn="just" rtl="1"/>
            <a:r>
              <a:rPr lang="ar-DZ" sz="2800" b="1" dirty="0" smtClean="0">
                <a:solidFill>
                  <a:schemeClr val="bg1"/>
                </a:solidFill>
              </a:rPr>
              <a:t>تمثل نظرية التبعية قطيعة مع الافتراض الذي دافع عنه ماركس ولينين بعده وصولا إلى الشيوعيين المتشددين في أمريكا اللاتنية القائل بأنّ:</a:t>
            </a:r>
            <a:endParaRPr lang="fr-FR" sz="2800" b="1" dirty="0">
              <a:solidFill>
                <a:schemeClr val="bg1"/>
              </a:solidFill>
            </a:endParaRPr>
          </a:p>
        </p:txBody>
      </p:sp>
    </p:spTree>
    <p:extLst>
      <p:ext uri="{BB962C8B-B14F-4D97-AF65-F5344CB8AC3E}">
        <p14:creationId xmlns:p14="http://schemas.microsoft.com/office/powerpoint/2010/main" val="174655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1162595"/>
            <a:ext cx="10131425" cy="4628606"/>
          </a:xfrm>
        </p:spPr>
        <p:txBody>
          <a:bodyPr>
            <a:normAutofit/>
          </a:bodyPr>
          <a:lstStyle/>
          <a:p>
            <a:pPr algn="just" rtl="1">
              <a:lnSpc>
                <a:spcPct val="150000"/>
              </a:lnSpc>
            </a:pPr>
            <a:r>
              <a:rPr lang="ar-DZ" sz="2800" b="1" dirty="0" smtClean="0">
                <a:solidFill>
                  <a:schemeClr val="bg1"/>
                </a:solidFill>
              </a:rPr>
              <a:t>الرأسمالية تؤدي إلى التصنيع الرأسمالي في الدول المتخلفة، وفي اطار توسعها ستصطدم بالمجتمعات غير الأوروبية وتؤثر عليها إيجابيا من خلال دورها التاريخي والثوري في القضاء على أنماط الإنتاج التقليدية المتخلفة.</a:t>
            </a:r>
            <a:endParaRPr lang="fr-FR" sz="2800" b="1" dirty="0">
              <a:solidFill>
                <a:schemeClr val="bg1"/>
              </a:solidFill>
            </a:endParaRPr>
          </a:p>
        </p:txBody>
      </p:sp>
    </p:spTree>
    <p:extLst>
      <p:ext uri="{BB962C8B-B14F-4D97-AF65-F5344CB8AC3E}">
        <p14:creationId xmlns:p14="http://schemas.microsoft.com/office/powerpoint/2010/main" val="3215133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Low" rtl="1">
              <a:lnSpc>
                <a:spcPct val="150000"/>
              </a:lnSpc>
            </a:pPr>
            <a:r>
              <a:rPr lang="ar-DZ" sz="2800" b="1" dirty="0" smtClean="0">
                <a:solidFill>
                  <a:schemeClr val="bg1"/>
                </a:solidFill>
              </a:rPr>
              <a:t>يعد الافتراض السابق أحد أهم افتراضات كارل ماركس، حيث اعتقد بأن الثورة البروليتارية لن تحدث دون توسع النظام الاقتصادي الرأسمالي لأغلبية الدول، وبهذا يتحقق الصراع الطبقي في كل المجتمعات بين الطبقة البرجوازية والطبقة البروليتارية، وينتهي باتحاد الطبقة البروليتارية العالمية في ثورة ضد الرأسماليين تنتهي لصالحهم ثم يتم الانتقال للمرحلة الاشتراكية أي مرحلة الملكية الجماعية لوسائل الانتاج، ثم المرحلة الشيوعية التي يغيب فيها مفهوم الملكية والطبقية والدولة.</a:t>
            </a:r>
            <a:endParaRPr lang="fr-FR" sz="2800" b="1" dirty="0">
              <a:solidFill>
                <a:schemeClr val="bg1"/>
              </a:solidFill>
            </a:endParaRPr>
          </a:p>
        </p:txBody>
      </p:sp>
    </p:spTree>
    <p:extLst>
      <p:ext uri="{BB962C8B-B14F-4D97-AF65-F5344CB8AC3E}">
        <p14:creationId xmlns:p14="http://schemas.microsoft.com/office/powerpoint/2010/main" val="946248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pPr>
            <a:r>
              <a:rPr lang="ar-DZ" sz="2800" b="1" dirty="0" smtClean="0">
                <a:solidFill>
                  <a:schemeClr val="bg1"/>
                </a:solidFill>
                <a:cs typeface="+mj-cs"/>
              </a:rPr>
              <a:t>إلا أن الأمريكي بول بران </a:t>
            </a:r>
            <a:r>
              <a:rPr lang="fr-FR" sz="2800" b="1" dirty="0" smtClean="0">
                <a:solidFill>
                  <a:schemeClr val="bg1"/>
                </a:solidFill>
                <a:cs typeface="+mj-cs"/>
              </a:rPr>
              <a:t>Paul Baran </a:t>
            </a:r>
            <a:r>
              <a:rPr lang="ar-DZ" sz="2800" b="1" dirty="0" smtClean="0">
                <a:solidFill>
                  <a:schemeClr val="bg1"/>
                </a:solidFill>
                <a:cs typeface="+mj-cs"/>
              </a:rPr>
              <a:t>، انتبه إلى كون الرأسمالية الاحتكارية في أواسط القرن العشرين لم تعد تقوم بأي دور تقدمي، وبدلا من ذلك فقد قامت بإعاقة التصنيع في بقية العالم غير الرأسمالي، وذلك في سبيل المحافظة على الأرباح الاحتكارية في المركز الرأسمالي.</a:t>
            </a:r>
            <a:endParaRPr lang="fr-FR" sz="2800" b="1" dirty="0">
              <a:solidFill>
                <a:schemeClr val="bg1"/>
              </a:solidFill>
              <a:cs typeface="+mj-cs"/>
            </a:endParaRPr>
          </a:p>
        </p:txBody>
      </p:sp>
    </p:spTree>
    <p:extLst>
      <p:ext uri="{BB962C8B-B14F-4D97-AF65-F5344CB8AC3E}">
        <p14:creationId xmlns:p14="http://schemas.microsoft.com/office/powerpoint/2010/main" val="3598059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1515291"/>
            <a:ext cx="10131425" cy="4275909"/>
          </a:xfrm>
        </p:spPr>
        <p:txBody>
          <a:bodyPr>
            <a:normAutofit/>
          </a:bodyPr>
          <a:lstStyle/>
          <a:p>
            <a:pPr algn="just" rtl="1">
              <a:lnSpc>
                <a:spcPct val="150000"/>
              </a:lnSpc>
            </a:pPr>
            <a:r>
              <a:rPr lang="ar-DZ" sz="2800" b="1" dirty="0" smtClean="0">
                <a:solidFill>
                  <a:schemeClr val="bg1"/>
                </a:solidFill>
                <a:latin typeface="Arial" panose="020B0604020202020204" pitchFamily="34" charset="0"/>
                <a:cs typeface="Arial" panose="020B0604020202020204" pitchFamily="34" charset="0"/>
              </a:rPr>
              <a:t>يأتي اسهام  </a:t>
            </a:r>
            <a:r>
              <a:rPr lang="fr-FR" sz="2800" b="1" dirty="0" smtClean="0">
                <a:solidFill>
                  <a:schemeClr val="bg1"/>
                </a:solidFill>
                <a:latin typeface="Arial" panose="020B0604020202020204" pitchFamily="34" charset="0"/>
                <a:cs typeface="Arial" panose="020B0604020202020204" pitchFamily="34" charset="0"/>
              </a:rPr>
              <a:t>Raul Prebisch</a:t>
            </a:r>
            <a:r>
              <a:rPr lang="ar-DZ" sz="2800" b="1" dirty="0">
                <a:solidFill>
                  <a:schemeClr val="bg1"/>
                </a:solidFill>
                <a:latin typeface="Arial" panose="020B0604020202020204" pitchFamily="34" charset="0"/>
                <a:cs typeface="Arial" panose="020B0604020202020204" pitchFamily="34" charset="0"/>
              </a:rPr>
              <a:t> </a:t>
            </a:r>
            <a:r>
              <a:rPr lang="ar-DZ" sz="2800" b="1" dirty="0" smtClean="0">
                <a:solidFill>
                  <a:schemeClr val="bg1"/>
                </a:solidFill>
                <a:latin typeface="Arial" panose="020B0604020202020204" pitchFamily="34" charset="0"/>
                <a:cs typeface="Arial" panose="020B0604020202020204" pitchFamily="34" charset="0"/>
              </a:rPr>
              <a:t>المدير التنفذي للجنة الاقتصادية لأمريكا اللاتنية، للبناء على تفسير بول بران، حيث انتبه لآلية التجارة الحرة على المستوى العالمي كآلية لتعطيل التنمية الصناعية في دول المحيط، حيث يتم تخص</a:t>
            </a:r>
            <a:r>
              <a:rPr lang="ar-DZ" sz="2800" b="1" dirty="0">
                <a:solidFill>
                  <a:schemeClr val="bg1"/>
                </a:solidFill>
                <a:latin typeface="Arial" panose="020B0604020202020204" pitchFamily="34" charset="0"/>
                <a:cs typeface="Arial" panose="020B0604020202020204" pitchFamily="34" charset="0"/>
              </a:rPr>
              <a:t>ي</a:t>
            </a:r>
            <a:r>
              <a:rPr lang="ar-DZ" sz="2800" b="1" dirty="0" smtClean="0">
                <a:solidFill>
                  <a:schemeClr val="bg1"/>
                </a:solidFill>
                <a:latin typeface="Arial" panose="020B0604020202020204" pitchFamily="34" charset="0"/>
                <a:cs typeface="Arial" panose="020B0604020202020204" pitchFamily="34" charset="0"/>
              </a:rPr>
              <a:t>ص دول المحيط في انتاج المواد الأولية ثم مقايضتها بالمواد المصنعة في دول المركز.</a:t>
            </a:r>
            <a:endParaRPr lang="fr-FR" sz="28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48624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
  <TotalTime>410</TotalTime>
  <Words>505</Words>
  <Application>Microsoft Office PowerPoint</Application>
  <PresentationFormat>Widescreen</PresentationFormat>
  <Paragraphs>22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Times New Roman</vt:lpstr>
      <vt:lpstr>Wingdings</vt:lpstr>
      <vt:lpstr>Celestial</vt:lpstr>
      <vt:lpstr>نظرية التبعية في العلاقات الدولية.</vt:lpstr>
      <vt:lpstr>اللجنة الاقتصادية لأمريكا اللاتنية: </vt:lpstr>
      <vt:lpstr>PowerPoint Presentation</vt:lpstr>
      <vt:lpstr>PowerPoint Presentation</vt:lpstr>
      <vt:lpstr>افتراضات نظرية التبعية:</vt:lpstr>
      <vt:lpstr>PowerPoint Presentation</vt:lpstr>
      <vt:lpstr>PowerPoint Presentation</vt:lpstr>
      <vt:lpstr>PowerPoint Presentation</vt:lpstr>
      <vt:lpstr>PowerPoint Presentation</vt:lpstr>
      <vt:lpstr>PowerPoint Presentation</vt:lpstr>
      <vt:lpstr>PowerPoint Presentation</vt:lpstr>
      <vt:lpstr>النتائج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التبعية في العلاقات الدولية.</dc:title>
  <dc:creator>HP</dc:creator>
  <cp:lastModifiedBy>HP</cp:lastModifiedBy>
  <cp:revision>25</cp:revision>
  <dcterms:created xsi:type="dcterms:W3CDTF">2023-04-13T21:15:44Z</dcterms:created>
  <dcterms:modified xsi:type="dcterms:W3CDTF">2023-11-21T12:05:15Z</dcterms:modified>
</cp:coreProperties>
</file>