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3/25/2024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ar-DZ" dirty="0" smtClean="0"/>
              <a:t>الفكر الجزائري</a:t>
            </a:r>
            <a:endParaRPr lang="fr-FR" dirty="0"/>
          </a:p>
        </p:txBody>
      </p:sp>
      <p:sp>
        <p:nvSpPr>
          <p:cNvPr id="3" name="Sous-titre 2"/>
          <p:cNvSpPr>
            <a:spLocks noGrp="1"/>
          </p:cNvSpPr>
          <p:nvPr>
            <p:ph type="subTitle" idx="1"/>
          </p:nvPr>
        </p:nvSpPr>
        <p:spPr/>
        <p:txBody>
          <a:bodyPr>
            <a:normAutofit/>
          </a:bodyPr>
          <a:lstStyle/>
          <a:p>
            <a:pPr algn="ctr"/>
            <a:r>
              <a:rPr lang="ar-DZ" sz="2400" dirty="0" smtClean="0">
                <a:solidFill>
                  <a:srgbClr val="00B0F0"/>
                </a:solidFill>
              </a:rPr>
              <a:t>قراءة في أعمال </a:t>
            </a:r>
            <a:r>
              <a:rPr lang="ar-DZ" sz="2400" dirty="0" smtClean="0">
                <a:solidFill>
                  <a:srgbClr val="00B0F0"/>
                </a:solidFill>
              </a:rPr>
              <a:t>عبد الحميد ابن </a:t>
            </a:r>
            <a:r>
              <a:rPr lang="ar-DZ" sz="2400" dirty="0" err="1" smtClean="0">
                <a:solidFill>
                  <a:srgbClr val="00B0F0"/>
                </a:solidFill>
              </a:rPr>
              <a:t>باديس</a:t>
            </a:r>
            <a:endParaRPr lang="fr-FR" sz="2400" dirty="0">
              <a:solidFill>
                <a:srgbClr val="00B0F0"/>
              </a:solidFill>
            </a:endParaRPr>
          </a:p>
        </p:txBody>
      </p:sp>
    </p:spTree>
    <p:extLst>
      <p:ext uri="{BB962C8B-B14F-4D97-AF65-F5344CB8AC3E}">
        <p14:creationId xmlns:p14="http://schemas.microsoft.com/office/powerpoint/2010/main" xmlns="" val="1753760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endParaRPr lang="fr-FR"/>
          </a:p>
        </p:txBody>
      </p:sp>
    </p:spTree>
    <p:extLst>
      <p:ext uri="{BB962C8B-B14F-4D97-AF65-F5344CB8AC3E}">
        <p14:creationId xmlns:p14="http://schemas.microsoft.com/office/powerpoint/2010/main" xmlns="" val="3882124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endParaRPr lang="fr-FR"/>
          </a:p>
        </p:txBody>
      </p:sp>
    </p:spTree>
    <p:extLst>
      <p:ext uri="{BB962C8B-B14F-4D97-AF65-F5344CB8AC3E}">
        <p14:creationId xmlns:p14="http://schemas.microsoft.com/office/powerpoint/2010/main" xmlns="" val="935864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endParaRPr lang="fr-FR" dirty="0"/>
          </a:p>
        </p:txBody>
      </p:sp>
    </p:spTree>
    <p:extLst>
      <p:ext uri="{BB962C8B-B14F-4D97-AF65-F5344CB8AC3E}">
        <p14:creationId xmlns:p14="http://schemas.microsoft.com/office/powerpoint/2010/main" xmlns="" val="4276427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xmlns="" val="501058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contenu 4"/>
          <p:cNvSpPr>
            <a:spLocks noGrp="1"/>
          </p:cNvSpPr>
          <p:nvPr>
            <p:ph idx="1"/>
          </p:nvPr>
        </p:nvSpPr>
        <p:spPr/>
        <p:txBody>
          <a:bodyPr>
            <a:normAutofit fontScale="85000" lnSpcReduction="10000"/>
          </a:bodyPr>
          <a:lstStyle/>
          <a:p>
            <a:pPr rtl="1"/>
            <a:r>
              <a:rPr lang="ar-SA" b="1" dirty="0" smtClean="0"/>
              <a:t>عبد الحميد بن </a:t>
            </a:r>
            <a:r>
              <a:rPr lang="ar-SA" b="1" dirty="0" err="1" smtClean="0"/>
              <a:t>باديس</a:t>
            </a:r>
            <a:r>
              <a:rPr lang="ar-SA" b="1" dirty="0" smtClean="0"/>
              <a:t> </a:t>
            </a:r>
            <a:endParaRPr lang="fr-FR" dirty="0" smtClean="0"/>
          </a:p>
          <a:p>
            <a:pPr rtl="1"/>
            <a:r>
              <a:rPr lang="ar-SA" b="1" dirty="0" smtClean="0"/>
              <a:t>المولد والنشأة:</a:t>
            </a:r>
            <a:endParaRPr lang="fr-FR" dirty="0" smtClean="0"/>
          </a:p>
          <a:p>
            <a:r>
              <a:rPr lang="ar-SA" dirty="0" smtClean="0"/>
              <a:t>هو عبد الحميد بن محمد المصطفى بن مكي بن </a:t>
            </a:r>
            <a:r>
              <a:rPr lang="ar-SA" dirty="0" err="1" smtClean="0"/>
              <a:t>باديس</a:t>
            </a:r>
            <a:r>
              <a:rPr lang="ar-SA" dirty="0" smtClean="0"/>
              <a:t> ولد </a:t>
            </a:r>
            <a:r>
              <a:rPr lang="ar-SA" dirty="0" err="1" smtClean="0"/>
              <a:t>فى</a:t>
            </a:r>
            <a:r>
              <a:rPr lang="ar-SA" dirty="0" smtClean="0"/>
              <a:t> مدينة </a:t>
            </a:r>
            <a:r>
              <a:rPr lang="ar-SA" dirty="0" err="1" smtClean="0"/>
              <a:t>قسطنطينة</a:t>
            </a:r>
            <a:r>
              <a:rPr lang="ar-SA" dirty="0" smtClean="0"/>
              <a:t> في (11من ربيع الآخر 1307هـ = 4 من ديسمبر 1889م)، ونشأ في أسرة كريمة ذات عراقة وثراء ودين، فأبوه كان حافظًا للقرآن، ويُعد من أعيان المدينة، وعُرف بدفاعه عن حقوق المسلمين في الجزائر، وينتمي إلى أسرة مشهورة في الشمال الإفريقي اشتهر من رجالها "المعز بن </a:t>
            </a:r>
            <a:r>
              <a:rPr lang="ar-SA" dirty="0" err="1" smtClean="0"/>
              <a:t>باديس</a:t>
            </a:r>
            <a:r>
              <a:rPr lang="ar-SA" dirty="0" smtClean="0"/>
              <a:t>" (398-454هـ = 1008- 1062م)، الذي انفصل بالدولة </a:t>
            </a:r>
            <a:r>
              <a:rPr lang="ar-SA" dirty="0" err="1" smtClean="0"/>
              <a:t>الصنهاجية</a:t>
            </a:r>
            <a:r>
              <a:rPr lang="ar-SA" dirty="0" smtClean="0"/>
              <a:t> عن الدولة الفاطمية، وأعلن مذهب أهل السنة والجماعة مذهبًا للدولة</a:t>
            </a:r>
            <a:r>
              <a:rPr lang="fr-FR" dirty="0" smtClean="0"/>
              <a:t>.</a:t>
            </a:r>
            <a:br>
              <a:rPr lang="fr-FR" dirty="0" smtClean="0"/>
            </a:br>
            <a:r>
              <a:rPr lang="fr-FR" dirty="0" smtClean="0"/>
              <a:t/>
            </a:r>
            <a:br>
              <a:rPr lang="fr-FR" dirty="0" smtClean="0"/>
            </a:br>
            <a:r>
              <a:rPr lang="ar-SA" dirty="0" smtClean="0"/>
              <a:t>حفظ القرآن وهو في الثالثة عشرة من عمره، ثم انتقل إلى العالم الكبير "حمدان </a:t>
            </a:r>
            <a:r>
              <a:rPr lang="ar-SA" dirty="0" err="1" smtClean="0"/>
              <a:t>الونيسي</a:t>
            </a:r>
            <a:r>
              <a:rPr lang="ar-SA" dirty="0" smtClean="0"/>
              <a:t>" بجامع سيدي محمد النجار، وتلقى منه العلوم العربية والإسلامية، وكان لهذا العالم أثر ايجابي </a:t>
            </a:r>
            <a:r>
              <a:rPr lang="ar-SA" dirty="0" err="1" smtClean="0"/>
              <a:t>فى</a:t>
            </a:r>
            <a:r>
              <a:rPr lang="ar-SA" dirty="0" smtClean="0"/>
              <a:t> نفس صاحبنا...ودلالة ذلك أن أراد ابن </a:t>
            </a:r>
            <a:r>
              <a:rPr lang="ar-SA" dirty="0" err="1" smtClean="0"/>
              <a:t>باديس</a:t>
            </a:r>
            <a:r>
              <a:rPr lang="ar-SA" dirty="0" smtClean="0"/>
              <a:t> الهجرة إلى المدينة المنورة ليلحق بشيخه هناك لكن والده منعه من ذلك لصغر سنه، وبعث </a:t>
            </a:r>
            <a:r>
              <a:rPr lang="ar-SA" dirty="0" err="1" smtClean="0"/>
              <a:t>به</a:t>
            </a:r>
            <a:r>
              <a:rPr lang="ar-SA" dirty="0" smtClean="0"/>
              <a:t> إلى تونس لاستكمال دراسته في جامع الزيتونة، وكانت منارة العلم في الشمال الإفريقي، وتلقى العلم في الزيتونة على جماعة من كبار العلماء البارزين، فلازم العلامة محمد الطاهر بن عاشور، وأخذ عنه الأدب، وكان له تأثير كبير عليه عبر عنه ابن </a:t>
            </a:r>
            <a:r>
              <a:rPr lang="ar-SA" dirty="0" err="1" smtClean="0"/>
              <a:t>باديس</a:t>
            </a:r>
            <a:r>
              <a:rPr lang="ar-SA" dirty="0" smtClean="0"/>
              <a:t> بقوله: "بث فيّ روحًا جديدة في فهم المنظوم والمنثور، وأحيت مني الشعور بعز العروبة والاعتزاز </a:t>
            </a:r>
            <a:r>
              <a:rPr lang="ar-SA" dirty="0" err="1" smtClean="0"/>
              <a:t>بها</a:t>
            </a:r>
            <a:r>
              <a:rPr lang="ar-SA" dirty="0" smtClean="0"/>
              <a:t>، كما أعتز بالإسلام</a:t>
            </a:r>
            <a:r>
              <a:rPr lang="fr-FR" dirty="0" smtClean="0"/>
              <a:t>".</a:t>
            </a:r>
            <a:br>
              <a:rPr lang="fr-FR" dirty="0" smtClean="0"/>
            </a:br>
            <a:r>
              <a:rPr lang="fr-FR" dirty="0" smtClean="0"/>
              <a:t/>
            </a:r>
            <a:br>
              <a:rPr lang="fr-FR" dirty="0" smtClean="0"/>
            </a:br>
            <a:endParaRPr lang="fr-FR" dirty="0"/>
          </a:p>
        </p:txBody>
      </p:sp>
    </p:spTree>
    <p:extLst>
      <p:ext uri="{BB962C8B-B14F-4D97-AF65-F5344CB8AC3E}">
        <p14:creationId xmlns:p14="http://schemas.microsoft.com/office/powerpoint/2010/main" xmlns="" val="2946084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r>
              <a:rPr lang="ar-SA" b="1" dirty="0" smtClean="0"/>
              <a:t>أساتذته</a:t>
            </a:r>
            <a:r>
              <a:rPr lang="fr-FR" dirty="0" smtClean="0"/>
              <a:t/>
            </a:r>
            <a:br>
              <a:rPr lang="fr-FR" dirty="0" smtClean="0"/>
            </a:br>
            <a:r>
              <a:rPr lang="ar-SA" dirty="0" smtClean="0"/>
              <a:t>تأثر ابن </a:t>
            </a:r>
            <a:r>
              <a:rPr lang="ar-SA" dirty="0" err="1" smtClean="0"/>
              <a:t>باديس</a:t>
            </a:r>
            <a:r>
              <a:rPr lang="ar-SA" dirty="0" smtClean="0"/>
              <a:t> بمجموعة من العلماء كان منهم</a:t>
            </a:r>
            <a:r>
              <a:rPr lang="fr-FR" dirty="0" smtClean="0"/>
              <a:t/>
            </a:r>
            <a:br>
              <a:rPr lang="fr-FR" dirty="0" smtClean="0"/>
            </a:br>
            <a:r>
              <a:rPr lang="fr-FR" dirty="0" smtClean="0"/>
              <a:t>* </a:t>
            </a:r>
            <a:r>
              <a:rPr lang="ar-SA" dirty="0" smtClean="0"/>
              <a:t>حمدان </a:t>
            </a:r>
            <a:r>
              <a:rPr lang="ar-SA" dirty="0" err="1" smtClean="0"/>
              <a:t>الونيسى</a:t>
            </a:r>
            <a:r>
              <a:rPr lang="ar-SA" dirty="0" smtClean="0"/>
              <a:t> حيث تلقى منه العلوم الإسلامية كما مر بنا</a:t>
            </a:r>
            <a:r>
              <a:rPr lang="fr-FR" dirty="0" smtClean="0"/>
              <a:t>.</a:t>
            </a:r>
            <a:br>
              <a:rPr lang="fr-FR" dirty="0" smtClean="0"/>
            </a:br>
            <a:r>
              <a:rPr lang="fr-FR" dirty="0" smtClean="0"/>
              <a:t>* </a:t>
            </a:r>
            <a:r>
              <a:rPr lang="ar-SA" dirty="0" smtClean="0"/>
              <a:t>محمد الطاهر بن عاشور حيث تلقى منه علوم اللغة والأدب</a:t>
            </a:r>
            <a:r>
              <a:rPr lang="fr-FR" dirty="0" smtClean="0"/>
              <a:t>.</a:t>
            </a:r>
            <a:br>
              <a:rPr lang="fr-FR" dirty="0" smtClean="0"/>
            </a:br>
            <a:r>
              <a:rPr lang="fr-FR" dirty="0" smtClean="0"/>
              <a:t>* </a:t>
            </a:r>
            <a:r>
              <a:rPr lang="ar-SA" dirty="0" smtClean="0"/>
              <a:t>محمد النخلي القيرواني حيث تلقى منه دروسا </a:t>
            </a:r>
            <a:r>
              <a:rPr lang="ar-SA" dirty="0" err="1" smtClean="0"/>
              <a:t>فى</a:t>
            </a:r>
            <a:r>
              <a:rPr lang="ar-SA" dirty="0" smtClean="0"/>
              <a:t> ما يحيى القلوب من رقائق</a:t>
            </a:r>
            <a:r>
              <a:rPr lang="fr-FR" dirty="0" smtClean="0"/>
              <a:t>.</a:t>
            </a:r>
            <a:br>
              <a:rPr lang="fr-FR" dirty="0" smtClean="0"/>
            </a:br>
            <a:r>
              <a:rPr lang="fr-FR" dirty="0" smtClean="0"/>
              <a:t>* </a:t>
            </a:r>
            <a:r>
              <a:rPr lang="ar-SA" dirty="0" smtClean="0"/>
              <a:t>البشير </a:t>
            </a:r>
            <a:r>
              <a:rPr lang="ar-SA" dirty="0" err="1" smtClean="0"/>
              <a:t>صعز</a:t>
            </a:r>
            <a:r>
              <a:rPr lang="ar-SA" dirty="0" smtClean="0"/>
              <a:t>"، حيث تلقى منه دروسا </a:t>
            </a:r>
            <a:r>
              <a:rPr lang="ar-SA" dirty="0" err="1" smtClean="0"/>
              <a:t>فى</a:t>
            </a:r>
            <a:r>
              <a:rPr lang="ar-SA" dirty="0" smtClean="0"/>
              <a:t> التاريخ</a:t>
            </a:r>
            <a:r>
              <a:rPr lang="fr-FR" dirty="0" smtClean="0"/>
              <a:t>.</a:t>
            </a:r>
            <a:br>
              <a:rPr lang="fr-FR" dirty="0" smtClean="0"/>
            </a:br>
            <a:r>
              <a:rPr lang="fr-FR" dirty="0" smtClean="0"/>
              <a:t>* </a:t>
            </a:r>
            <a:r>
              <a:rPr lang="ar-SA" dirty="0" smtClean="0"/>
              <a:t>حسين أحمد المدني" عالم الهند الكبير </a:t>
            </a:r>
            <a:r>
              <a:rPr lang="ar-SA" dirty="0" err="1" smtClean="0"/>
              <a:t>الذى</a:t>
            </a:r>
            <a:r>
              <a:rPr lang="ar-SA" dirty="0" smtClean="0"/>
              <a:t> نصحه بخدمة الإسلام </a:t>
            </a:r>
            <a:r>
              <a:rPr lang="ar-SA" dirty="0" err="1" smtClean="0"/>
              <a:t>فى</a:t>
            </a:r>
            <a:r>
              <a:rPr lang="ar-SA" dirty="0" smtClean="0"/>
              <a:t> الجزائر لأنه </a:t>
            </a:r>
            <a:r>
              <a:rPr lang="ar-SA" dirty="0" err="1" smtClean="0"/>
              <a:t>فى</a:t>
            </a:r>
            <a:r>
              <a:rPr lang="ar-SA" dirty="0" smtClean="0"/>
              <a:t> حاجة إلى أمثاله</a:t>
            </a:r>
            <a:r>
              <a:rPr lang="fr-FR" dirty="0" smtClean="0"/>
              <a:t>.</a:t>
            </a:r>
            <a:br>
              <a:rPr lang="fr-FR" dirty="0" smtClean="0"/>
            </a:br>
            <a:r>
              <a:rPr lang="fr-FR" dirty="0" smtClean="0"/>
              <a:t>* </a:t>
            </a:r>
            <a:r>
              <a:rPr lang="ar-SA" dirty="0" smtClean="0"/>
              <a:t>البشير الإبراهيمي" وهو رفيق دربه في الذَّود عن الإسلام واللغة العربية في الجزائر</a:t>
            </a:r>
            <a:r>
              <a:rPr lang="fr-FR" dirty="0" smtClean="0"/>
              <a:t>.</a:t>
            </a:r>
            <a:br>
              <a:rPr lang="fr-FR" dirty="0" smtClean="0"/>
            </a:br>
            <a:r>
              <a:rPr lang="fr-FR" dirty="0" smtClean="0"/>
              <a:t>* </a:t>
            </a:r>
            <a:r>
              <a:rPr lang="ar-SA" dirty="0" smtClean="0"/>
              <a:t>محمد نجيب </a:t>
            </a:r>
            <a:r>
              <a:rPr lang="ar-SA" dirty="0" err="1" smtClean="0"/>
              <a:t>المطيعي</a:t>
            </a:r>
            <a:r>
              <a:rPr lang="ar-SA" dirty="0" smtClean="0"/>
              <a:t> حيث </a:t>
            </a:r>
            <a:r>
              <a:rPr lang="ar-SA" dirty="0" err="1" smtClean="0"/>
              <a:t>التقاه</a:t>
            </a:r>
            <a:r>
              <a:rPr lang="ar-SA" dirty="0" smtClean="0"/>
              <a:t> ونهل منه بعض الحكمة</a:t>
            </a:r>
            <a:r>
              <a:rPr lang="fr-FR" dirty="0" smtClean="0"/>
              <a:t>.</a:t>
            </a:r>
            <a:br>
              <a:rPr lang="fr-FR" dirty="0" smtClean="0"/>
            </a:br>
            <a:r>
              <a:rPr lang="fr-FR" dirty="0" smtClean="0"/>
              <a:t>*</a:t>
            </a:r>
            <a:r>
              <a:rPr lang="ar-SA" dirty="0" smtClean="0"/>
              <a:t>والشيخ أبو الفضل الجيزاوي </a:t>
            </a:r>
            <a:r>
              <a:rPr lang="ar-SA" dirty="0" err="1" smtClean="0"/>
              <a:t>التقاه</a:t>
            </a:r>
            <a:r>
              <a:rPr lang="fr-FR" dirty="0" smtClean="0"/>
              <a:t>.</a:t>
            </a:r>
          </a:p>
          <a:p>
            <a:endParaRPr lang="fr-FR" dirty="0"/>
          </a:p>
        </p:txBody>
      </p:sp>
    </p:spTree>
    <p:extLst>
      <p:ext uri="{BB962C8B-B14F-4D97-AF65-F5344CB8AC3E}">
        <p14:creationId xmlns:p14="http://schemas.microsoft.com/office/powerpoint/2010/main" xmlns="" val="2845246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normAutofit fontScale="92500" lnSpcReduction="10000"/>
          </a:bodyPr>
          <a:lstStyle/>
          <a:p>
            <a:pPr rtl="1"/>
            <a:r>
              <a:rPr lang="ar-SA" b="1" dirty="0" smtClean="0"/>
              <a:t>مؤلفات </a:t>
            </a:r>
            <a:r>
              <a:rPr lang="ar-SA" b="1" dirty="0" err="1" smtClean="0"/>
              <a:t>عبدالحميد</a:t>
            </a:r>
            <a:r>
              <a:rPr lang="ar-SA" b="1" dirty="0" smtClean="0"/>
              <a:t> بن </a:t>
            </a:r>
            <a:r>
              <a:rPr lang="ar-SA" b="1" dirty="0" err="1" smtClean="0"/>
              <a:t>باديس</a:t>
            </a:r>
            <a:endParaRPr lang="fr-FR" b="1" dirty="0" smtClean="0"/>
          </a:p>
          <a:p>
            <a:pPr rtl="1"/>
            <a:r>
              <a:rPr lang="ar-SA" dirty="0" smtClean="0"/>
              <a:t>لم ينشر ابن </a:t>
            </a:r>
            <a:r>
              <a:rPr lang="ar-SA" dirty="0" err="1" smtClean="0"/>
              <a:t>باديس</a:t>
            </a:r>
            <a:r>
              <a:rPr lang="ar-SA" dirty="0" smtClean="0"/>
              <a:t> في حياته أية أعمال، ويقال إنه ألّف الرجال ولم يؤلف الكتب</a:t>
            </a:r>
            <a:r>
              <a:rPr lang="fr-FR" dirty="0" smtClean="0"/>
              <a:t>.</a:t>
            </a:r>
          </a:p>
          <a:p>
            <a:pPr rtl="1"/>
            <a:r>
              <a:rPr lang="ar-SA" dirty="0" smtClean="0"/>
              <a:t>إلا أن تلامذته قاموا لاحقاً بجمع مؤلفاته في أعمال منشورة أهمها</a:t>
            </a:r>
            <a:r>
              <a:rPr lang="fr-FR" dirty="0" smtClean="0"/>
              <a:t>:</a:t>
            </a:r>
          </a:p>
          <a:p>
            <a:pPr rtl="1"/>
            <a:r>
              <a:rPr lang="ar-SA" dirty="0" smtClean="0"/>
              <a:t>تفسير ابن </a:t>
            </a:r>
            <a:r>
              <a:rPr lang="ar-SA" dirty="0" err="1" smtClean="0"/>
              <a:t>باديس</a:t>
            </a:r>
            <a:r>
              <a:rPr lang="ar-SA" dirty="0" smtClean="0"/>
              <a:t> طبعه أحمد </a:t>
            </a:r>
            <a:r>
              <a:rPr lang="ar-SA" dirty="0" err="1" smtClean="0"/>
              <a:t>بوشمال</a:t>
            </a:r>
            <a:r>
              <a:rPr lang="ar-SA" dirty="0" smtClean="0"/>
              <a:t> في عام 1948، ثم طبعته وزارة الشؤون الدينية بالجزائر تحت عنوان "مجالس التذكير من كلام الحكيم الخبير" في عام 1982</a:t>
            </a:r>
            <a:r>
              <a:rPr lang="fr-FR" dirty="0" smtClean="0"/>
              <a:t>.</a:t>
            </a:r>
          </a:p>
          <a:p>
            <a:pPr rtl="1"/>
            <a:r>
              <a:rPr lang="ar-SA" dirty="0" smtClean="0"/>
              <a:t>كما طبعته مرة أخرى وزارة الشؤون الدينية بالجزائر تحت عنوان مجالس التذكير من حديث البشير النذير عام 1983</a:t>
            </a:r>
            <a:r>
              <a:rPr lang="fr-FR" dirty="0" smtClean="0"/>
              <a:t>.</a:t>
            </a:r>
          </a:p>
          <a:p>
            <a:pPr rtl="1"/>
            <a:r>
              <a:rPr lang="ar-SA" dirty="0" smtClean="0"/>
              <a:t>أيضاً، من كتب </a:t>
            </a:r>
            <a:r>
              <a:rPr lang="ar-SA" dirty="0" err="1" smtClean="0"/>
              <a:t>عبدالحميد</a:t>
            </a:r>
            <a:r>
              <a:rPr lang="ar-SA" dirty="0" smtClean="0"/>
              <a:t> بن </a:t>
            </a:r>
            <a:r>
              <a:rPr lang="ar-SA" dirty="0" err="1" smtClean="0"/>
              <a:t>باديس</a:t>
            </a:r>
            <a:r>
              <a:rPr lang="ar-SA" dirty="0" smtClean="0"/>
              <a:t> كتاب "العقائد الإسلامية من الآيات القرآنية والأحاديث النبوية" الذي طبعه تلميذه محمد الصالح رمضان في عام 1963، ثم على يد الشيخ محمد الحسن فضلاء في 1984</a:t>
            </a:r>
            <a:r>
              <a:rPr lang="fr-FR" dirty="0" smtClean="0"/>
              <a:t>.</a:t>
            </a:r>
          </a:p>
          <a:p>
            <a:r>
              <a:rPr lang="ar-SA" dirty="0" smtClean="0"/>
              <a:t>كما طبع كل من توفيق شاهين ومحمد الصالح رمضان كتاب رجال السلف ونساؤه في عام 1966، ثم كتاب مبادئ الأصول الذي حققه ونشره الدكتور عمار طالبي في عام 1988</a:t>
            </a:r>
            <a:r>
              <a:rPr lang="fr-FR" dirty="0" smtClean="0"/>
              <a:t>.</a:t>
            </a:r>
            <a:endParaRPr lang="fr-FR" dirty="0"/>
          </a:p>
        </p:txBody>
      </p:sp>
    </p:spTree>
    <p:extLst>
      <p:ext uri="{BB962C8B-B14F-4D97-AF65-F5344CB8AC3E}">
        <p14:creationId xmlns:p14="http://schemas.microsoft.com/office/powerpoint/2010/main" xmlns="" val="3653037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normAutofit fontScale="92500" lnSpcReduction="20000"/>
          </a:bodyPr>
          <a:lstStyle/>
          <a:p>
            <a:pPr rtl="1"/>
            <a:r>
              <a:rPr lang="ar-SA" b="1" dirty="0" smtClean="0"/>
              <a:t>عبد الحميد بن </a:t>
            </a:r>
            <a:r>
              <a:rPr lang="ar-SA" b="1" dirty="0" err="1" smtClean="0"/>
              <a:t>باديس</a:t>
            </a:r>
            <a:r>
              <a:rPr lang="ar-SA" b="1" dirty="0" smtClean="0"/>
              <a:t> وميلاد الحركة الإصلاحية </a:t>
            </a:r>
            <a:r>
              <a:rPr lang="ar-SA" b="1" dirty="0" err="1" smtClean="0"/>
              <a:t>فى</a:t>
            </a:r>
            <a:r>
              <a:rPr lang="ar-SA" b="1" dirty="0" smtClean="0"/>
              <a:t> الجزائر</a:t>
            </a:r>
            <a:endParaRPr lang="fr-FR" b="1" dirty="0" smtClean="0"/>
          </a:p>
          <a:p>
            <a:pPr rtl="1"/>
            <a:r>
              <a:rPr lang="ar-SA" dirty="0" smtClean="0"/>
              <a:t>       لقد لاحظ ابن </a:t>
            </a:r>
            <a:r>
              <a:rPr lang="ar-SA" dirty="0" err="1" smtClean="0"/>
              <a:t>باديس</a:t>
            </a:r>
            <a:r>
              <a:rPr lang="ar-SA" dirty="0" smtClean="0"/>
              <a:t> حالة الضعف والتفكك والانحطاط التي يعيشها المجتمع الجزائري فعبر عنها بقوله :" انحطاط في الخلق ، وفساد في العقيدة ، وجمود في الفكر، وقعود عن العمل، وانحلال في الوحدة ، وتعاكس في الوجهة ، وافتراق في السير. حتى خارت النفوس القوية ، وفترت العزائم المتقدة ، وماتت الهمم الوثابة ، ودفنت الآمال في صدور الرجال ، واستولى القنوط القاتل واليأس المميت ، فأحاطت بنا الويلات من كل جهة ، وانصبت علينا المصائب من كل جانب "</a:t>
            </a:r>
            <a:r>
              <a:rPr lang="ar-SA" baseline="30000" dirty="0" smtClean="0"/>
              <a:t>(4)</a:t>
            </a:r>
            <a:r>
              <a:rPr lang="ar-SA" dirty="0" smtClean="0"/>
              <a:t>.</a:t>
            </a:r>
            <a:r>
              <a:rPr lang="ar-SA" u="sng" baseline="30000" dirty="0" smtClean="0"/>
              <a:t>  </a:t>
            </a:r>
            <a:endParaRPr lang="fr-FR" dirty="0" smtClean="0"/>
          </a:p>
          <a:p>
            <a:pPr rtl="1"/>
            <a:r>
              <a:rPr lang="ar-SA" dirty="0" smtClean="0"/>
              <a:t>      ولم يقف ابن </a:t>
            </a:r>
            <a:r>
              <a:rPr lang="ar-SA" dirty="0" err="1" smtClean="0"/>
              <a:t>باديس</a:t>
            </a:r>
            <a:r>
              <a:rPr lang="ar-SA" dirty="0" smtClean="0"/>
              <a:t> من الوضع المأساوي للمجتمع الجزائري موقف المتفرج  فقد كان هذا الوضع سببا مباشرا في ظهور فكرة الإصلاح لديه  ، ولذلك يمكن القول بأن ظهور فكرة الإصلاح عند ابن </a:t>
            </a:r>
            <a:r>
              <a:rPr lang="ar-SA" dirty="0" err="1" smtClean="0"/>
              <a:t>باديس</a:t>
            </a:r>
            <a:r>
              <a:rPr lang="ar-SA" dirty="0" smtClean="0"/>
              <a:t> تعتبر ضرورة تاريخية خاصة في ظل سيطرة الطرق الصوفية على مجريات الحياة الفكرية ، فساد الظلام وخيم الجمود وكثرت البدع ، وتعطل الفكر فانعكس ذلك سلبا على كل الطاقات الاجتماعية</a:t>
            </a:r>
            <a:r>
              <a:rPr lang="ar-SA" u="sng" dirty="0" smtClean="0"/>
              <a:t> </a:t>
            </a:r>
            <a:r>
              <a:rPr lang="ar-SA" dirty="0" smtClean="0"/>
              <a:t>الأخرى</a:t>
            </a:r>
            <a:r>
              <a:rPr lang="ar-SA" baseline="30000" dirty="0" smtClean="0"/>
              <a:t>(5)</a:t>
            </a:r>
            <a:r>
              <a:rPr lang="ar-SA" dirty="0" smtClean="0"/>
              <a:t>. </a:t>
            </a:r>
            <a:endParaRPr lang="fr-FR" dirty="0" smtClean="0"/>
          </a:p>
          <a:p>
            <a:pPr rtl="1"/>
            <a:r>
              <a:rPr lang="ar-SA" dirty="0" smtClean="0"/>
              <a:t>       ولم يتردد ابن </a:t>
            </a:r>
            <a:r>
              <a:rPr lang="ar-SA" dirty="0" err="1" smtClean="0"/>
              <a:t>باديس</a:t>
            </a:r>
            <a:r>
              <a:rPr lang="ar-SA" dirty="0" smtClean="0"/>
              <a:t> وهو يرى انتشار البدع ، والخرافات ، والضلالات والعودة إلى الجاهلية في المجتمع الجزائري في وضع مشروعه الإصلاحي، الذي آمن من خلاله أن سبب ضعف المسلمين هو ابتعادهم عن جوهر الدين </a:t>
            </a:r>
            <a:r>
              <a:rPr lang="ar-SA" baseline="30000" dirty="0" smtClean="0"/>
              <a:t>(6)</a:t>
            </a:r>
            <a:r>
              <a:rPr lang="ar-SA" dirty="0" smtClean="0"/>
              <a:t>.</a:t>
            </a:r>
            <a:endParaRPr lang="fr-FR" dirty="0" smtClean="0"/>
          </a:p>
          <a:p>
            <a:endParaRPr lang="fr-FR" dirty="0"/>
          </a:p>
        </p:txBody>
      </p:sp>
    </p:spTree>
    <p:extLst>
      <p:ext uri="{BB962C8B-B14F-4D97-AF65-F5344CB8AC3E}">
        <p14:creationId xmlns:p14="http://schemas.microsoft.com/office/powerpoint/2010/main" xmlns="" val="2320451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pPr rtl="1"/>
            <a:r>
              <a:rPr lang="ar-SA" dirty="0" smtClean="0"/>
              <a:t> لقد كان الداعي إلى الإصلاح عند ابن </a:t>
            </a:r>
            <a:r>
              <a:rPr lang="ar-SA" dirty="0" err="1" smtClean="0"/>
              <a:t>باديس</a:t>
            </a:r>
            <a:r>
              <a:rPr lang="ar-SA" dirty="0" smtClean="0"/>
              <a:t> نابعا من صميم المجتمع الجزائري الذي يعيش ضعفا وتمزقا وتشتتا وضياعا بسبب هيمنة الاستعمار والابتعاد عن الدين، ولقد كان ابن </a:t>
            </a:r>
            <a:r>
              <a:rPr lang="ar-SA" dirty="0" err="1" smtClean="0"/>
              <a:t>باديس</a:t>
            </a:r>
            <a:r>
              <a:rPr lang="ar-SA" dirty="0" smtClean="0"/>
              <a:t> محظوظا لظهور حركة الإصلاح والنهضة في المشرق العربي، وعودة  الاتصال الفكري والثقافي بين المغرب والمشرق ، وهذا عن طريق الصحافة والكتب والمجلات ، والحج الذي تقع فيه مؤتمرات واجتماعات للنظر في أزمة المسلمين </a:t>
            </a:r>
            <a:r>
              <a:rPr lang="ar-SA" baseline="30000" dirty="0" smtClean="0"/>
              <a:t>(7)</a:t>
            </a:r>
            <a:r>
              <a:rPr lang="ar-SA" dirty="0" smtClean="0"/>
              <a:t> . </a:t>
            </a:r>
            <a:endParaRPr lang="fr-FR" dirty="0" smtClean="0"/>
          </a:p>
          <a:p>
            <a:pPr rtl="1"/>
            <a:r>
              <a:rPr lang="ar-SA" dirty="0" smtClean="0"/>
              <a:t>      وقد أعلن ابن </a:t>
            </a:r>
            <a:r>
              <a:rPr lang="ar-SA" dirty="0" err="1" smtClean="0"/>
              <a:t>باديس</a:t>
            </a:r>
            <a:r>
              <a:rPr lang="ar-SA" dirty="0" smtClean="0"/>
              <a:t> ثورته الفكرية والدينية، مستهدفا إصلاحات </a:t>
            </a:r>
            <a:r>
              <a:rPr lang="ar-SA" dirty="0" err="1" smtClean="0"/>
              <a:t>إجتماعية</a:t>
            </a:r>
            <a:r>
              <a:rPr lang="ar-SA" dirty="0" smtClean="0"/>
              <a:t> وسياسية لتحقيق الوثبة الحضارية المنشودة مباشرة فور عودته من الحج ، </a:t>
            </a:r>
            <a:r>
              <a:rPr lang="ar-SA" dirty="0" err="1" smtClean="0"/>
              <a:t>و</a:t>
            </a:r>
            <a:r>
              <a:rPr lang="ar-SA" dirty="0" smtClean="0"/>
              <a:t> كان منطلق ابن </a:t>
            </a:r>
            <a:r>
              <a:rPr lang="ar-SA" dirty="0" err="1" smtClean="0"/>
              <a:t>باديس</a:t>
            </a:r>
            <a:r>
              <a:rPr lang="ar-SA" dirty="0" smtClean="0"/>
              <a:t> الأول في رحلته الجهادية والاجتهادية هو تنبيه الوجدان وإيقاظ الضمير وترسيخ  العقيدة الصحيحة وإذكاء الروح النقدية </a:t>
            </a:r>
            <a:r>
              <a:rPr lang="ar-SA" baseline="30000" dirty="0" smtClean="0"/>
              <a:t>(8)</a:t>
            </a:r>
            <a:r>
              <a:rPr lang="ar-SA" dirty="0" smtClean="0"/>
              <a:t> ، إيمانا منه باستحالة القيام بأي عمل وإحداث أي تغيير على المستويين الاجتماعي والسياسي ما لم تتحرر الضمائر وتصلح النفوس </a:t>
            </a:r>
            <a:r>
              <a:rPr lang="ar-SA" dirty="0" err="1" smtClean="0"/>
              <a:t>وتتصحح</a:t>
            </a:r>
            <a:r>
              <a:rPr lang="ar-SA" dirty="0" smtClean="0"/>
              <a:t> المفاهيم الدينية الخاطئة .</a:t>
            </a:r>
            <a:endParaRPr lang="fr-FR" dirty="0"/>
          </a:p>
        </p:txBody>
      </p:sp>
    </p:spTree>
    <p:extLst>
      <p:ext uri="{BB962C8B-B14F-4D97-AF65-F5344CB8AC3E}">
        <p14:creationId xmlns:p14="http://schemas.microsoft.com/office/powerpoint/2010/main" xmlns="" val="101803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normAutofit fontScale="92500" lnSpcReduction="10000"/>
          </a:bodyPr>
          <a:lstStyle/>
          <a:p>
            <a:r>
              <a:rPr lang="ar-SA" dirty="0" smtClean="0"/>
              <a:t>بحيث يبقى عامل التحرر </a:t>
            </a:r>
            <a:r>
              <a:rPr lang="ar-SA" dirty="0" err="1" smtClean="0"/>
              <a:t>و</a:t>
            </a:r>
            <a:r>
              <a:rPr lang="ar-SA" dirty="0" smtClean="0"/>
              <a:t> القومية مع المحافظة على الهوية العربية </a:t>
            </a:r>
            <a:r>
              <a:rPr lang="ar-SA" dirty="0" err="1" smtClean="0"/>
              <a:t>و</a:t>
            </a:r>
            <a:r>
              <a:rPr lang="ar-SA" dirty="0" smtClean="0"/>
              <a:t> </a:t>
            </a:r>
            <a:r>
              <a:rPr lang="ar-SA" dirty="0" err="1" smtClean="0"/>
              <a:t>الاسلامية</a:t>
            </a:r>
            <a:r>
              <a:rPr lang="ar-SA" dirty="0" smtClean="0"/>
              <a:t> عماد فلسفة </a:t>
            </a:r>
            <a:r>
              <a:rPr lang="ar-SA" dirty="0" err="1" smtClean="0"/>
              <a:t>نهضوية</a:t>
            </a:r>
            <a:r>
              <a:rPr lang="ar-SA" dirty="0" smtClean="0"/>
              <a:t> قائمة بذاتها حيث عملت فلسفة النهضة عند ابن  </a:t>
            </a:r>
            <a:r>
              <a:rPr lang="ar-SA" dirty="0" err="1" smtClean="0"/>
              <a:t>باديس</a:t>
            </a:r>
            <a:r>
              <a:rPr lang="ar-SA" dirty="0" smtClean="0"/>
              <a:t> في الجزائر على كبح </a:t>
            </a:r>
            <a:r>
              <a:rPr lang="ar-SA" dirty="0" err="1" smtClean="0"/>
              <a:t>جماح</a:t>
            </a:r>
            <a:r>
              <a:rPr lang="ar-SA" dirty="0" smtClean="0"/>
              <a:t> الاستغراب الفرنسي الذي حاولت السلطات الاستعمارية تكريسها من </a:t>
            </a:r>
            <a:r>
              <a:rPr lang="ar-SA" dirty="0" err="1" smtClean="0"/>
              <a:t>مبدا</a:t>
            </a:r>
            <a:r>
              <a:rPr lang="ar-SA" dirty="0" smtClean="0"/>
              <a:t> الجزائر الفرنسية بالعمل على طمس معالم الهوية العربية </a:t>
            </a:r>
            <a:r>
              <a:rPr lang="ar-SA" dirty="0" err="1" smtClean="0"/>
              <a:t>و</a:t>
            </a:r>
            <a:r>
              <a:rPr lang="ar-SA" dirty="0" smtClean="0"/>
              <a:t> </a:t>
            </a:r>
            <a:r>
              <a:rPr lang="ar-SA" dirty="0" err="1" smtClean="0"/>
              <a:t>الاسلامية</a:t>
            </a:r>
            <a:r>
              <a:rPr lang="ar-SA" dirty="0" smtClean="0"/>
              <a:t> لدى </a:t>
            </a:r>
            <a:r>
              <a:rPr lang="ar-SA" dirty="0" err="1" smtClean="0"/>
              <a:t>الامة</a:t>
            </a:r>
            <a:r>
              <a:rPr lang="ar-SA" dirty="0" smtClean="0"/>
              <a:t> الجزائرية </a:t>
            </a:r>
            <a:r>
              <a:rPr lang="ar-SA" dirty="0" err="1" smtClean="0"/>
              <a:t>الا</a:t>
            </a:r>
            <a:r>
              <a:rPr lang="ar-SA" dirty="0" smtClean="0"/>
              <a:t> </a:t>
            </a:r>
            <a:r>
              <a:rPr lang="ar-SA" dirty="0" err="1" smtClean="0"/>
              <a:t>ان</a:t>
            </a:r>
            <a:r>
              <a:rPr lang="ar-SA" dirty="0" smtClean="0"/>
              <a:t> رواد النهضة </a:t>
            </a:r>
            <a:r>
              <a:rPr lang="ar-SA" dirty="0" err="1" smtClean="0"/>
              <a:t>و</a:t>
            </a:r>
            <a:r>
              <a:rPr lang="ar-SA" dirty="0" smtClean="0"/>
              <a:t> </a:t>
            </a:r>
            <a:r>
              <a:rPr lang="ar-SA" dirty="0" err="1" smtClean="0"/>
              <a:t>الاصلاح</a:t>
            </a:r>
            <a:r>
              <a:rPr lang="ar-SA" dirty="0" smtClean="0"/>
              <a:t> </a:t>
            </a:r>
            <a:r>
              <a:rPr lang="ar-SA" dirty="0" err="1" smtClean="0"/>
              <a:t>انذاك</a:t>
            </a:r>
            <a:r>
              <a:rPr lang="ar-SA" dirty="0" smtClean="0"/>
              <a:t> المتمثل في جمعية العلماء المسلمين الجزائريين </a:t>
            </a:r>
            <a:r>
              <a:rPr lang="ar-SA" dirty="0" err="1" smtClean="0"/>
              <a:t>و</a:t>
            </a:r>
            <a:r>
              <a:rPr lang="ar-SA" dirty="0" smtClean="0"/>
              <a:t> </a:t>
            </a:r>
            <a:r>
              <a:rPr lang="ar-SA" dirty="0" err="1" smtClean="0"/>
              <a:t>اقطابها</a:t>
            </a:r>
            <a:r>
              <a:rPr lang="ar-SA" dirty="0" smtClean="0"/>
              <a:t> يتقدمهم الشيخ عبد الحميد ابن </a:t>
            </a:r>
            <a:r>
              <a:rPr lang="ar-SA" dirty="0" err="1" smtClean="0"/>
              <a:t>باديس</a:t>
            </a:r>
            <a:r>
              <a:rPr lang="ar-SA" dirty="0" smtClean="0"/>
              <a:t> الذي </a:t>
            </a:r>
            <a:r>
              <a:rPr lang="ar-SA" dirty="0" err="1" smtClean="0"/>
              <a:t>اسس</a:t>
            </a:r>
            <a:r>
              <a:rPr lang="ar-SA" dirty="0" smtClean="0"/>
              <a:t> لفلسفة </a:t>
            </a:r>
            <a:r>
              <a:rPr lang="ar-SA" dirty="0" err="1" smtClean="0"/>
              <a:t>نهضوية</a:t>
            </a:r>
            <a:r>
              <a:rPr lang="ar-SA" dirty="0" smtClean="0"/>
              <a:t> </a:t>
            </a:r>
            <a:r>
              <a:rPr lang="ar-SA" dirty="0" err="1" smtClean="0"/>
              <a:t>اصلاحية</a:t>
            </a:r>
            <a:r>
              <a:rPr lang="ar-SA" dirty="0" smtClean="0"/>
              <a:t> تتخذ من </a:t>
            </a:r>
            <a:r>
              <a:rPr lang="ar-SA" dirty="0" err="1" smtClean="0"/>
              <a:t>الانسان</a:t>
            </a:r>
            <a:r>
              <a:rPr lang="ar-SA" dirty="0" smtClean="0"/>
              <a:t> محورا لها </a:t>
            </a:r>
            <a:r>
              <a:rPr lang="ar-SA" dirty="0" err="1" smtClean="0"/>
              <a:t>باصلاحه</a:t>
            </a:r>
            <a:r>
              <a:rPr lang="ar-SA" dirty="0" smtClean="0"/>
              <a:t> حتى يتمكن من حمل </a:t>
            </a:r>
            <a:r>
              <a:rPr lang="ar-SA" dirty="0" err="1" smtClean="0"/>
              <a:t>الامانة</a:t>
            </a:r>
            <a:r>
              <a:rPr lang="ar-SA" dirty="0" smtClean="0"/>
              <a:t> </a:t>
            </a:r>
            <a:r>
              <a:rPr lang="ar-SA" dirty="0" err="1" smtClean="0"/>
              <a:t>واداءها</a:t>
            </a:r>
            <a:r>
              <a:rPr lang="ar-SA" dirty="0" smtClean="0"/>
              <a:t> </a:t>
            </a:r>
            <a:r>
              <a:rPr lang="ar-SA" dirty="0" err="1" smtClean="0"/>
              <a:t>الى</a:t>
            </a:r>
            <a:r>
              <a:rPr lang="ar-SA" dirty="0" smtClean="0"/>
              <a:t> </a:t>
            </a:r>
            <a:r>
              <a:rPr lang="ar-SA" dirty="0" err="1" smtClean="0"/>
              <a:t>الاجيال</a:t>
            </a:r>
            <a:r>
              <a:rPr lang="ar-SA" dirty="0" smtClean="0"/>
              <a:t> عملا ترسيخ القيم </a:t>
            </a:r>
            <a:r>
              <a:rPr lang="ar-SA" dirty="0" err="1" smtClean="0"/>
              <a:t>الاخلاقية</a:t>
            </a:r>
            <a:r>
              <a:rPr lang="ar-SA" dirty="0" smtClean="0"/>
              <a:t> و السلامية العربية في النشا </a:t>
            </a:r>
            <a:r>
              <a:rPr lang="ar-SA" dirty="0" err="1" smtClean="0"/>
              <a:t>و</a:t>
            </a:r>
            <a:r>
              <a:rPr lang="ar-SA" dirty="0" smtClean="0"/>
              <a:t> </a:t>
            </a:r>
            <a:r>
              <a:rPr lang="ar-SA" dirty="0" err="1" smtClean="0"/>
              <a:t>الامانة</a:t>
            </a:r>
            <a:r>
              <a:rPr lang="ar-SA" dirty="0" smtClean="0"/>
              <a:t> </a:t>
            </a:r>
            <a:r>
              <a:rPr lang="ar-SA" dirty="0" err="1" smtClean="0"/>
              <a:t>ههنا</a:t>
            </a:r>
            <a:r>
              <a:rPr lang="ar-SA" dirty="0" smtClean="0"/>
              <a:t> هي الاستقلال الجزائر عن فرنسا الاستعمارية هذا </a:t>
            </a:r>
            <a:r>
              <a:rPr lang="ar-SA" dirty="0" err="1" smtClean="0"/>
              <a:t>الانسان</a:t>
            </a:r>
            <a:r>
              <a:rPr lang="ar-SA" dirty="0" smtClean="0"/>
              <a:t> الذي تتخذه الفلسفة </a:t>
            </a:r>
            <a:r>
              <a:rPr lang="ar-SA" dirty="0" err="1" smtClean="0"/>
              <a:t>الاصلاحية</a:t>
            </a:r>
            <a:r>
              <a:rPr lang="ar-SA" dirty="0" smtClean="0"/>
              <a:t> لجمعية العلماء المسلمين الجزائريين محورا </a:t>
            </a:r>
            <a:r>
              <a:rPr lang="ar-SA" dirty="0" err="1" smtClean="0"/>
              <a:t>و</a:t>
            </a:r>
            <a:r>
              <a:rPr lang="ar-SA" dirty="0" smtClean="0"/>
              <a:t> موضوعا لها كان لزما عليه التمسك بمقومات </a:t>
            </a:r>
            <a:r>
              <a:rPr lang="ar-SA" dirty="0" err="1" smtClean="0"/>
              <a:t>الامة</a:t>
            </a:r>
            <a:r>
              <a:rPr lang="ar-SA" dirty="0" smtClean="0"/>
              <a:t> الجزائرية في بعدها العربي </a:t>
            </a:r>
            <a:r>
              <a:rPr lang="ar-SA" dirty="0" err="1" smtClean="0"/>
              <a:t>و</a:t>
            </a:r>
            <a:r>
              <a:rPr lang="ar-SA" dirty="0" smtClean="0"/>
              <a:t> </a:t>
            </a:r>
            <a:r>
              <a:rPr lang="ar-SA" dirty="0" err="1" smtClean="0"/>
              <a:t>الاسلامي</a:t>
            </a:r>
            <a:r>
              <a:rPr lang="ar-SA" dirty="0" smtClean="0"/>
              <a:t>  يختلف تماما عن التغريب الفرنسي </a:t>
            </a:r>
            <a:r>
              <a:rPr lang="ar-SA" dirty="0" err="1" smtClean="0"/>
              <a:t>و</a:t>
            </a:r>
            <a:r>
              <a:rPr lang="ar-SA" dirty="0" smtClean="0"/>
              <a:t> تعدت فلسفة </a:t>
            </a:r>
            <a:r>
              <a:rPr lang="ar-SA" dirty="0" err="1" smtClean="0"/>
              <a:t>الاصلاح</a:t>
            </a:r>
            <a:r>
              <a:rPr lang="ar-SA" dirty="0" smtClean="0"/>
              <a:t> لدى جمعية العلماء المسلمين الجزائريين للبلد </a:t>
            </a:r>
            <a:r>
              <a:rPr lang="ar-SA" dirty="0" err="1" smtClean="0"/>
              <a:t>الى</a:t>
            </a:r>
            <a:r>
              <a:rPr lang="ar-SA" dirty="0" smtClean="0"/>
              <a:t> لم الشمل العربي </a:t>
            </a:r>
            <a:r>
              <a:rPr lang="ar-SA" dirty="0" err="1" smtClean="0"/>
              <a:t>و</a:t>
            </a:r>
            <a:r>
              <a:rPr lang="ar-SA" dirty="0" smtClean="0"/>
              <a:t> </a:t>
            </a:r>
            <a:r>
              <a:rPr lang="ar-SA" dirty="0" err="1" smtClean="0"/>
              <a:t>الاسلامي</a:t>
            </a:r>
            <a:r>
              <a:rPr lang="ar-SA" dirty="0" smtClean="0"/>
              <a:t> على صعيد واحد </a:t>
            </a:r>
            <a:r>
              <a:rPr lang="ar-SA" dirty="0" err="1" smtClean="0"/>
              <a:t>اذ</a:t>
            </a:r>
            <a:r>
              <a:rPr lang="ar-SA" dirty="0" smtClean="0"/>
              <a:t> دعت </a:t>
            </a:r>
            <a:r>
              <a:rPr lang="ar-SA" dirty="0" err="1" smtClean="0"/>
              <a:t>الى</a:t>
            </a:r>
            <a:r>
              <a:rPr lang="ar-SA" dirty="0" smtClean="0"/>
              <a:t> ضرورة الوحدة </a:t>
            </a:r>
            <a:r>
              <a:rPr lang="ar-SA" dirty="0" err="1" smtClean="0"/>
              <a:t>المغاربية</a:t>
            </a:r>
            <a:r>
              <a:rPr lang="ar-SA" dirty="0" smtClean="0"/>
              <a:t> دون نسيان قضية </a:t>
            </a:r>
            <a:r>
              <a:rPr lang="ar-SA" dirty="0" err="1" smtClean="0"/>
              <a:t>الامة</a:t>
            </a:r>
            <a:r>
              <a:rPr lang="ar-SA" dirty="0" smtClean="0"/>
              <a:t> العربية </a:t>
            </a:r>
            <a:r>
              <a:rPr lang="ar-SA" dirty="0" err="1" smtClean="0"/>
              <a:t>و</a:t>
            </a:r>
            <a:r>
              <a:rPr lang="ar-SA" dirty="0" smtClean="0"/>
              <a:t> </a:t>
            </a:r>
            <a:r>
              <a:rPr lang="ar-SA" dirty="0" err="1" smtClean="0"/>
              <a:t>الاسلامية</a:t>
            </a:r>
            <a:r>
              <a:rPr lang="ar-SA" dirty="0" smtClean="0"/>
              <a:t> وهي تحرير فلسطين من اجل تجسيد هذه </a:t>
            </a:r>
            <a:r>
              <a:rPr lang="ar-SA" dirty="0" err="1" smtClean="0"/>
              <a:t>الاطاريح</a:t>
            </a:r>
            <a:r>
              <a:rPr lang="ar-SA" dirty="0" smtClean="0"/>
              <a:t> </a:t>
            </a:r>
            <a:r>
              <a:rPr lang="ar-SA" dirty="0" err="1" smtClean="0"/>
              <a:t>تاسست</a:t>
            </a:r>
            <a:r>
              <a:rPr lang="ar-SA" dirty="0" smtClean="0"/>
              <a:t> جمعية العلماء المسلمين الجزائريين 1931 </a:t>
            </a:r>
            <a:r>
              <a:rPr lang="ar-SA" dirty="0" err="1" smtClean="0"/>
              <a:t>و</a:t>
            </a:r>
            <a:r>
              <a:rPr lang="ar-SA" dirty="0" smtClean="0"/>
              <a:t> التي لزالت تقوم بدورها </a:t>
            </a:r>
            <a:r>
              <a:rPr lang="ar-SA" dirty="0" err="1" smtClean="0"/>
              <a:t>الاصلاحي</a:t>
            </a:r>
            <a:r>
              <a:rPr lang="ar-SA" dirty="0" smtClean="0"/>
              <a:t> المشهود له بحفظ معالم الهوية العربية </a:t>
            </a:r>
            <a:r>
              <a:rPr lang="ar-SA" dirty="0" err="1" smtClean="0"/>
              <a:t>و</a:t>
            </a:r>
            <a:r>
              <a:rPr lang="ar-SA" dirty="0" smtClean="0"/>
              <a:t> </a:t>
            </a:r>
            <a:r>
              <a:rPr lang="ar-SA" dirty="0" err="1" smtClean="0"/>
              <a:t>الاسلامية</a:t>
            </a:r>
            <a:r>
              <a:rPr lang="ar-SA" dirty="0" smtClean="0"/>
              <a:t> </a:t>
            </a:r>
            <a:r>
              <a:rPr lang="ar-SA" dirty="0" err="1" smtClean="0"/>
              <a:t>للامة</a:t>
            </a:r>
            <a:r>
              <a:rPr lang="ar-SA" dirty="0" smtClean="0"/>
              <a:t> الجزائرية في مواجهة تحديات العصر</a:t>
            </a:r>
            <a:endParaRPr lang="fr-FR" b="1" dirty="0" smtClean="0"/>
          </a:p>
          <a:p>
            <a:endParaRPr lang="fr-FR" dirty="0"/>
          </a:p>
        </p:txBody>
      </p:sp>
    </p:spTree>
    <p:extLst>
      <p:ext uri="{BB962C8B-B14F-4D97-AF65-F5344CB8AC3E}">
        <p14:creationId xmlns:p14="http://schemas.microsoft.com/office/powerpoint/2010/main" xmlns="" val="468851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endParaRPr lang="fr-FR"/>
          </a:p>
        </p:txBody>
      </p:sp>
    </p:spTree>
    <p:extLst>
      <p:ext uri="{BB962C8B-B14F-4D97-AF65-F5344CB8AC3E}">
        <p14:creationId xmlns:p14="http://schemas.microsoft.com/office/powerpoint/2010/main" xmlns="" val="3975699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endParaRPr lang="fr-FR"/>
          </a:p>
        </p:txBody>
      </p:sp>
    </p:spTree>
    <p:extLst>
      <p:ext uri="{BB962C8B-B14F-4D97-AF65-F5344CB8AC3E}">
        <p14:creationId xmlns:p14="http://schemas.microsoft.com/office/powerpoint/2010/main" xmlns="" val="678746729"/>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48</TotalTime>
  <Words>623</Words>
  <Application>Microsoft Office PowerPoint</Application>
  <PresentationFormat>Personnalisé</PresentationFormat>
  <Paragraphs>20</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Facette</vt:lpstr>
      <vt:lpstr>الفكر الجزائري</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الفكر الجزائري</dc:title>
  <dc:creator>DELL</dc:creator>
  <cp:lastModifiedBy>DELL</cp:lastModifiedBy>
  <cp:revision>6</cp:revision>
  <dcterms:created xsi:type="dcterms:W3CDTF">2024-03-25T11:17:36Z</dcterms:created>
  <dcterms:modified xsi:type="dcterms:W3CDTF">2024-03-25T12:29:36Z</dcterms:modified>
</cp:coreProperties>
</file>