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59" r:id="rId3"/>
    <p:sldId id="261" r:id="rId4"/>
    <p:sldId id="263" r:id="rId5"/>
    <p:sldId id="265" r:id="rId6"/>
    <p:sldId id="267" r:id="rId7"/>
    <p:sldId id="269" r:id="rId8"/>
    <p:sldId id="271" r:id="rId9"/>
    <p:sldId id="273" r:id="rId10"/>
    <p:sldId id="275" r:id="rId11"/>
    <p:sldId id="277" r:id="rId12"/>
    <p:sldId id="279" r:id="rId13"/>
    <p:sldId id="281" r:id="rId14"/>
    <p:sldId id="283" r:id="rId15"/>
    <p:sldId id="285" r:id="rId16"/>
    <p:sldId id="287" r:id="rId17"/>
    <p:sldId id="289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43FAD-3BB9-4129-848B-19D593D89E32}" type="datetimeFigureOut">
              <a:rPr lang="fr-FR" smtClean="0"/>
              <a:pPr/>
              <a:t>27/11/2021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3D1EA-40D3-46FD-B055-169129AC4B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3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 smtClean="0"/>
          </a:p>
        </p:txBody>
      </p:sp>
      <p:sp>
        <p:nvSpPr>
          <p:cNvPr id="263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DEC7DBC-11C7-4BB4-B440-16F61C27523E}" type="slidenum">
              <a:rPr lang="ar-SA" smtClean="0">
                <a:cs typeface="Arial" pitchFamily="34" charset="0"/>
              </a:rPr>
              <a:pPr/>
              <a:t>5</a:t>
            </a:fld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41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 smtClean="0"/>
          </a:p>
        </p:txBody>
      </p:sp>
      <p:sp>
        <p:nvSpPr>
          <p:cNvPr id="264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5A47717-5A8B-4B7D-8FEE-2C292D3B94B9}" type="slidenum">
              <a:rPr lang="ar-SA" smtClean="0">
                <a:cs typeface="Arial" pitchFamily="34" charset="0"/>
              </a:rPr>
              <a:pPr/>
              <a:t>11</a:t>
            </a:fld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665A-0C29-4851-8511-81FA1C793195}" type="datetimeFigureOut">
              <a:rPr lang="fr-FR" smtClean="0"/>
              <a:pPr/>
              <a:t>27/11/2021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3645D-020B-4008-B252-7E65902467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665A-0C29-4851-8511-81FA1C793195}" type="datetimeFigureOut">
              <a:rPr lang="fr-FR" smtClean="0"/>
              <a:pPr/>
              <a:t>27/11/2021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3645D-020B-4008-B252-7E65902467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665A-0C29-4851-8511-81FA1C793195}" type="datetimeFigureOut">
              <a:rPr lang="fr-FR" smtClean="0"/>
              <a:pPr/>
              <a:t>27/11/2021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3645D-020B-4008-B252-7E65902467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665A-0C29-4851-8511-81FA1C793195}" type="datetimeFigureOut">
              <a:rPr lang="fr-FR" smtClean="0"/>
              <a:pPr/>
              <a:t>27/11/2021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3645D-020B-4008-B252-7E65902467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665A-0C29-4851-8511-81FA1C793195}" type="datetimeFigureOut">
              <a:rPr lang="fr-FR" smtClean="0"/>
              <a:pPr/>
              <a:t>27/11/2021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3645D-020B-4008-B252-7E65902467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665A-0C29-4851-8511-81FA1C793195}" type="datetimeFigureOut">
              <a:rPr lang="fr-FR" smtClean="0"/>
              <a:pPr/>
              <a:t>27/11/2021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3645D-020B-4008-B252-7E65902467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665A-0C29-4851-8511-81FA1C793195}" type="datetimeFigureOut">
              <a:rPr lang="fr-FR" smtClean="0"/>
              <a:pPr/>
              <a:t>27/11/2021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3645D-020B-4008-B252-7E65902467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665A-0C29-4851-8511-81FA1C793195}" type="datetimeFigureOut">
              <a:rPr lang="fr-FR" smtClean="0"/>
              <a:pPr/>
              <a:t>27/11/2021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3645D-020B-4008-B252-7E65902467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665A-0C29-4851-8511-81FA1C793195}" type="datetimeFigureOut">
              <a:rPr lang="fr-FR" smtClean="0"/>
              <a:pPr/>
              <a:t>27/11/2021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3645D-020B-4008-B252-7E65902467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665A-0C29-4851-8511-81FA1C793195}" type="datetimeFigureOut">
              <a:rPr lang="fr-FR" smtClean="0"/>
              <a:pPr/>
              <a:t>27/11/2021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3645D-020B-4008-B252-7E659024672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665A-0C29-4851-8511-81FA1C793195}" type="datetimeFigureOut">
              <a:rPr lang="fr-FR" smtClean="0"/>
              <a:pPr/>
              <a:t>27/11/2021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8D3645D-020B-4008-B252-7E659024672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8D665A-0C29-4851-8511-81FA1C793195}" type="datetimeFigureOut">
              <a:rPr lang="fr-FR" smtClean="0"/>
              <a:pPr/>
              <a:t>27/11/2021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D3645D-020B-4008-B252-7E6590246723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3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4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0.bin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ubtitle 5"/>
          <p:cNvSpPr>
            <a:spLocks noGrp="1"/>
          </p:cNvSpPr>
          <p:nvPr>
            <p:ph type="subTitle" idx="1"/>
          </p:nvPr>
        </p:nvSpPr>
        <p:spPr>
          <a:xfrm>
            <a:off x="1758462" y="4038600"/>
            <a:ext cx="5486400" cy="1143000"/>
          </a:xfrm>
        </p:spPr>
        <p:txBody>
          <a:bodyPr/>
          <a:lstStyle/>
          <a:p>
            <a:pPr marR="0" algn="ctr" eaLnBrk="1" hangingPunct="1"/>
            <a:r>
              <a:rPr lang="ar-SA" sz="6000" b="1" dirty="0" smtClean="0">
                <a:solidFill>
                  <a:srgbClr val="FF0000"/>
                </a:solidFill>
                <a:cs typeface="Arial" pitchFamily="34" charset="0"/>
              </a:rPr>
              <a:t>المحاضرة </a:t>
            </a:r>
            <a:r>
              <a:rPr lang="ar-DZ" sz="6000" b="1" dirty="0" smtClean="0">
                <a:solidFill>
                  <a:srgbClr val="FF0000"/>
                </a:solidFill>
                <a:cs typeface="Arial" pitchFamily="34" charset="0"/>
              </a:rPr>
              <a:t>الثانية</a:t>
            </a:r>
            <a:endParaRPr lang="en-US" sz="6000" b="1" dirty="0" smtClean="0">
              <a:solidFill>
                <a:srgbClr val="FF0000"/>
              </a:solidFill>
              <a:cs typeface="Arial" pitchFamily="34" charset="0"/>
            </a:endParaRPr>
          </a:p>
          <a:p>
            <a:pPr marR="0" eaLnBrk="1" hangingPunct="1"/>
            <a:endParaRPr lang="en-US" sz="6000" b="1" dirty="0" smtClean="0">
              <a:solidFill>
                <a:srgbClr val="00B050"/>
              </a:solidFill>
              <a:cs typeface="Arial" pitchFamily="34" charset="0"/>
            </a:endParaRPr>
          </a:p>
        </p:txBody>
      </p:sp>
      <p:sp>
        <p:nvSpPr>
          <p:cNvPr id="121859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23B9F214-19E2-4A81-B078-43354E9CEF96}" type="slidenum">
              <a:rPr lang="ar-SA"/>
              <a:pPr>
                <a:defRPr/>
              </a:pPr>
              <a:t>1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969477" y="381000"/>
            <a:ext cx="5205046" cy="32004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rtl="1">
              <a:lnSpc>
                <a:spcPct val="80000"/>
              </a:lnSpc>
              <a:defRPr/>
            </a:pPr>
            <a:r>
              <a:rPr lang="ar-SA" sz="4000" b="1" smtClean="0">
                <a:solidFill>
                  <a:srgbClr val="C00000"/>
                </a:solidFill>
                <a:latin typeface="AYM Wadiy S_U normal."/>
                <a:cs typeface="Times New Roman" pitchFamily="18" charset="0"/>
              </a:rPr>
              <a:t>مبادئ </a:t>
            </a:r>
            <a:r>
              <a:rPr lang="ar-SA" sz="4000" b="1" dirty="0">
                <a:solidFill>
                  <a:srgbClr val="C00000"/>
                </a:solidFill>
                <a:latin typeface="AYM Wadiy S_U normal."/>
                <a:cs typeface="Times New Roman" pitchFamily="18" charset="0"/>
              </a:rPr>
              <a:t>الإحصاء الوصفي-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AYM Wadiy S_U normal."/>
              <a:cs typeface="Times New Roman" pitchFamily="18" charset="0"/>
            </a:endParaRPr>
          </a:p>
          <a:p>
            <a:pPr algn="ctr" rtl="1">
              <a:lnSpc>
                <a:spcPct val="80000"/>
              </a:lnSpc>
              <a:defRPr/>
            </a:pPr>
            <a:endParaRPr lang="ar-SA" sz="2200" b="1" dirty="0">
              <a:solidFill>
                <a:srgbClr val="7F7F7F"/>
              </a:solidFill>
              <a:cs typeface="Times New Roman" pitchFamily="18" charset="0"/>
            </a:endParaRPr>
          </a:p>
          <a:p>
            <a:pPr algn="ctr" rtl="1">
              <a:lnSpc>
                <a:spcPct val="80000"/>
              </a:lnSpc>
              <a:defRPr/>
            </a:pPr>
            <a:r>
              <a:rPr lang="ar-SA" sz="2800" b="1" dirty="0">
                <a:solidFill>
                  <a:srgbClr val="7030A0"/>
                </a:solidFill>
                <a:cs typeface="Times New Roman" pitchFamily="18" charset="0"/>
              </a:rPr>
              <a:t>لطلبة العلوم الاجتماعية</a:t>
            </a:r>
          </a:p>
          <a:p>
            <a:pPr algn="ctr" rtl="1">
              <a:lnSpc>
                <a:spcPct val="80000"/>
              </a:lnSpc>
              <a:defRPr/>
            </a:pPr>
            <a:endParaRPr lang="en-US" sz="17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Content Placeholder 3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019800"/>
          </a:xfrm>
        </p:spPr>
        <p:txBody>
          <a:bodyPr/>
          <a:lstStyle/>
          <a:p>
            <a:pPr algn="just" eaLnBrk="1" hangingPunct="1"/>
            <a:r>
              <a:rPr lang="ar-SA" sz="4400" b="1" smtClean="0">
                <a:cs typeface="Arial" pitchFamily="34" charset="0"/>
              </a:rPr>
              <a:t>    </a:t>
            </a:r>
            <a:endParaRPr lang="en-US" sz="400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7611ADF-F7E6-4870-9EAD-E2FAB615CD24}" type="slidenum">
              <a:rPr lang="ar-SA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11015" y="304800"/>
            <a:ext cx="8792308" cy="5334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endParaRPr lang="ar-SA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نموذج 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99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اخر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من الجدول التكراري يمكن الحصول عليه باستبدال 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التكرارات المطلقة 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99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بالتكرارات النسبية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</a:p>
          <a:p>
            <a:pPr algn="just" rtl="1">
              <a:defRPr/>
            </a:pP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r" rtl="1">
              <a:defRPr/>
            </a:pP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99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التكرار النسبي للفترة رقم    يعطي بالمعادلة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99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حيث </a:t>
            </a:r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ar-SA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تمثل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تكرار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الفترة رقم 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و</a:t>
            </a:r>
            <a:r>
              <a:rPr lang="ar-SA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تمثل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العدد الكلي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للبيانات.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r" rtl="1">
              <a:defRPr/>
            </a:pP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251520" y="2708920"/>
          <a:ext cx="1125415" cy="1143000"/>
        </p:xfrm>
        <a:graphic>
          <a:graphicData uri="http://schemas.openxmlformats.org/presentationml/2006/ole">
            <p:oleObj spid="_x0000_s4098" name="Equation" r:id="rId3" imgW="533160" imgH="406080" progId="">
              <p:embed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724128" y="4293096"/>
          <a:ext cx="398585" cy="609600"/>
        </p:xfrm>
        <a:graphic>
          <a:graphicData uri="http://schemas.openxmlformats.org/presentationml/2006/ole">
            <p:oleObj spid="_x0000_s4099" name="Equation" r:id="rId4" imgW="203040" imgH="228600" progId="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572000" y="2852936"/>
          <a:ext cx="703385" cy="685800"/>
        </p:xfrm>
        <a:graphic>
          <a:graphicData uri="http://schemas.openxmlformats.org/presentationml/2006/ole">
            <p:oleObj spid="_x0000_s4100" name="Equation" r:id="rId5" imgW="75960" imgH="126720" progId="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796136" y="5157192"/>
          <a:ext cx="492369" cy="533400"/>
        </p:xfrm>
        <a:graphic>
          <a:graphicData uri="http://schemas.openxmlformats.org/presentationml/2006/ole">
            <p:oleObj spid="_x0000_s4101" name="Equation" r:id="rId6" imgW="126720" imgH="139680" progId="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547664" y="4221088"/>
          <a:ext cx="937846" cy="754063"/>
        </p:xfrm>
        <a:graphic>
          <a:graphicData uri="http://schemas.openxmlformats.org/presentationml/2006/ole">
            <p:oleObj spid="_x0000_s4102" name="Equation" r:id="rId7" imgW="101520" imgH="1396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Content Placeholder 3"/>
          <p:cNvSpPr>
            <a:spLocks noGrp="1"/>
          </p:cNvSpPr>
          <p:nvPr>
            <p:ph idx="1"/>
          </p:nvPr>
        </p:nvSpPr>
        <p:spPr>
          <a:xfrm>
            <a:off x="0" y="0"/>
            <a:ext cx="9144000" cy="6324600"/>
          </a:xfrm>
        </p:spPr>
        <p:txBody>
          <a:bodyPr/>
          <a:lstStyle/>
          <a:p>
            <a:pPr algn="ctr" eaLnBrk="1" hangingPunct="1"/>
            <a:r>
              <a:rPr lang="ar-SA" sz="4400" b="1" smtClean="0">
                <a:cs typeface="Arial" pitchFamily="34" charset="0"/>
              </a:rPr>
              <a:t>    </a:t>
            </a:r>
            <a:r>
              <a:rPr lang="en-US" sz="4400" b="1" smtClean="0">
                <a:cs typeface="Arial" pitchFamily="34" charset="0"/>
              </a:rPr>
              <a:t> </a:t>
            </a:r>
            <a:endParaRPr lang="en-US" sz="400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60093F1-F830-4F9C-BDA3-713C548B042A}" type="slidenum">
              <a:rPr lang="ar-SA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4800" b="1" dirty="0">
                <a:solidFill>
                  <a:srgbClr val="FF0000"/>
                </a:solidFill>
              </a:rPr>
              <a:t> </a:t>
            </a:r>
            <a:r>
              <a:rPr lang="ar-SA" sz="4800" b="1" dirty="0"/>
              <a:t> </a:t>
            </a:r>
            <a:endParaRPr lang="en-US" sz="4800" b="1" dirty="0"/>
          </a:p>
          <a:p>
            <a:pPr algn="ctr" rtl="1">
              <a:defRPr/>
            </a:pPr>
            <a:r>
              <a:rPr lang="ar-SA" sz="3600" b="1" dirty="0">
                <a:solidFill>
                  <a:srgbClr val="000000"/>
                </a:solidFill>
              </a:rPr>
              <a:t>(شكل </a:t>
            </a:r>
            <a:r>
              <a:rPr lang="en-US" sz="3200" b="1" dirty="0">
                <a:solidFill>
                  <a:srgbClr val="000000"/>
                </a:solidFill>
              </a:rPr>
              <a:t>2</a:t>
            </a:r>
            <a:r>
              <a:rPr lang="ar-SA" sz="3600" b="1" dirty="0">
                <a:solidFill>
                  <a:srgbClr val="000000"/>
                </a:solidFill>
              </a:rPr>
              <a:t> – </a:t>
            </a:r>
            <a:r>
              <a:rPr lang="ar-SA" sz="3600" b="1" dirty="0">
                <a:solidFill>
                  <a:schemeClr val="tx1"/>
                </a:solidFill>
              </a:rPr>
              <a:t>الجدول</a:t>
            </a:r>
            <a:r>
              <a:rPr lang="ar-SA" sz="3600" b="1" dirty="0">
                <a:solidFill>
                  <a:srgbClr val="009900"/>
                </a:solidFill>
              </a:rPr>
              <a:t> التكراري </a:t>
            </a:r>
            <a:r>
              <a:rPr lang="ar-SA" sz="3600" b="1" dirty="0">
                <a:solidFill>
                  <a:srgbClr val="FF0000"/>
                </a:solidFill>
              </a:rPr>
              <a:t>النسبي</a:t>
            </a:r>
            <a:r>
              <a:rPr lang="ar-SA" sz="3600" b="1" dirty="0">
                <a:solidFill>
                  <a:srgbClr val="000000"/>
                </a:solidFill>
              </a:rPr>
              <a:t>)    </a:t>
            </a:r>
            <a:endParaRPr lang="en-US" sz="3600" b="1" dirty="0">
              <a:solidFill>
                <a:srgbClr val="000000"/>
              </a:solidFill>
            </a:endParaRPr>
          </a:p>
          <a:p>
            <a:pPr algn="ctr" rtl="1">
              <a:defRPr/>
            </a:pPr>
            <a:r>
              <a:rPr lang="ar-SA" sz="4800" b="1" dirty="0"/>
              <a:t> </a:t>
            </a:r>
            <a:endParaRPr lang="en-US" sz="4800" b="1" dirty="0"/>
          </a:p>
        </p:txBody>
      </p:sp>
      <p:sp>
        <p:nvSpPr>
          <p:cNvPr id="6152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ar-SA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40677" y="927708"/>
          <a:ext cx="8637563" cy="5879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0985"/>
                <a:gridCol w="2954215"/>
                <a:gridCol w="1322363"/>
              </a:tblGrid>
              <a:tr h="133811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solidFill>
                            <a:srgbClr val="FF0000"/>
                          </a:solidFill>
                        </a:rPr>
                        <a:t>التكرارات النسبية       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    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chemeClr val="tx1"/>
                          </a:solidFill>
                        </a:rPr>
                        <a:t>حدود الفئة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chemeClr val="tx1"/>
                          </a:solidFill>
                        </a:rPr>
                        <a:t>رقم</a:t>
                      </a:r>
                      <a:r>
                        <a:rPr lang="ar-SA" sz="2800" baseline="0" dirty="0" smtClean="0">
                          <a:solidFill>
                            <a:schemeClr val="tx1"/>
                          </a:solidFill>
                        </a:rPr>
                        <a:t> الفئة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ar-SA" sz="2800" baseline="0" dirty="0" smtClean="0">
                          <a:solidFill>
                            <a:schemeClr val="tx1"/>
                          </a:solidFill>
                        </a:rPr>
                        <a:t> (الفترة)</a:t>
                      </a:r>
                      <a:r>
                        <a:rPr lang="en-US" sz="2800" i="1" baseline="0" dirty="0" smtClean="0">
                          <a:solidFill>
                            <a:schemeClr val="tx1"/>
                          </a:solidFill>
                        </a:rPr>
                        <a:t>    </a:t>
                      </a:r>
                      <a:endParaRPr lang="en-US" sz="2800" dirty="0"/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21809">
                <a:tc>
                  <a:txBody>
                    <a:bodyPr/>
                    <a:lstStyle/>
                    <a:p>
                      <a:pPr algn="r" rtl="1"/>
                      <a:r>
                        <a:rPr lang="en-US" sz="2200" b="1" dirty="0" smtClean="0">
                          <a:solidFill>
                            <a:srgbClr val="000000"/>
                          </a:solidFill>
                        </a:rPr>
                        <a:t>  </a:t>
                      </a:r>
                      <a:r>
                        <a:rPr lang="ar-SA" sz="2200" b="1" dirty="0" smtClean="0">
                          <a:solidFill>
                            <a:srgbClr val="000000"/>
                          </a:solidFill>
                        </a:rPr>
                        <a:t>التكرار </a:t>
                      </a:r>
                      <a:r>
                        <a:rPr lang="ar-SA" sz="2200" b="1" dirty="0" smtClean="0">
                          <a:solidFill>
                            <a:srgbClr val="009900"/>
                          </a:solidFill>
                        </a:rPr>
                        <a:t>المطلق</a:t>
                      </a:r>
                      <a:r>
                        <a:rPr lang="ar-SA" sz="2200" b="1" dirty="0" smtClean="0">
                          <a:solidFill>
                            <a:srgbClr val="000000"/>
                          </a:solidFill>
                        </a:rPr>
                        <a:t> للفترة</a:t>
                      </a:r>
                      <a:r>
                        <a:rPr lang="ar-SA" sz="2200" b="1" baseline="0" dirty="0" smtClean="0">
                          <a:solidFill>
                            <a:srgbClr val="000000"/>
                          </a:solidFill>
                        </a:rPr>
                        <a:t> / العدد الكلي للبيانات ( </a:t>
                      </a:r>
                      <a:r>
                        <a:rPr lang="en-US" sz="2200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200" b="0" i="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ar-SA" sz="2200" b="1" baseline="0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22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0000"/>
                          </a:solidFill>
                        </a:rPr>
                        <a:t>الحد الادني - الحد الاعلى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21809">
                <a:tc>
                  <a:txBody>
                    <a:bodyPr/>
                    <a:lstStyle/>
                    <a:p>
                      <a:pPr algn="ctr" rtl="1"/>
                      <a:r>
                        <a:rPr lang="en-US" sz="22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ar-SA" sz="2200" b="1" dirty="0" smtClean="0">
                          <a:solidFill>
                            <a:srgbClr val="000000"/>
                          </a:solidFill>
                        </a:rPr>
                        <a:t>التكرار </a:t>
                      </a:r>
                      <a:r>
                        <a:rPr lang="ar-SA" sz="2200" b="1" dirty="0" smtClean="0">
                          <a:solidFill>
                            <a:srgbClr val="009900"/>
                          </a:solidFill>
                        </a:rPr>
                        <a:t>المطلق</a:t>
                      </a:r>
                      <a:r>
                        <a:rPr lang="ar-SA" sz="2200" b="1" dirty="0" smtClean="0">
                          <a:solidFill>
                            <a:srgbClr val="000000"/>
                          </a:solidFill>
                        </a:rPr>
                        <a:t> للفترة</a:t>
                      </a:r>
                      <a:r>
                        <a:rPr lang="ar-SA" sz="2200" b="1" baseline="0" dirty="0" smtClean="0">
                          <a:solidFill>
                            <a:srgbClr val="000000"/>
                          </a:solidFill>
                        </a:rPr>
                        <a:t> / العدد الكلي للبيانات ( </a:t>
                      </a:r>
                      <a:r>
                        <a:rPr lang="en-US" sz="2200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200" b="0" i="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ar-SA" sz="2200" b="1" baseline="0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22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الحد الادني - الحد الاعلى</a:t>
                      </a:r>
                      <a:endParaRPr lang="en-US" sz="2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21809">
                <a:tc>
                  <a:txBody>
                    <a:bodyPr/>
                    <a:lstStyle/>
                    <a:p>
                      <a:pPr algn="ctr" rtl="1"/>
                      <a:r>
                        <a:rPr lang="en-US" sz="22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ar-SA" sz="2200" b="1" dirty="0" smtClean="0">
                          <a:solidFill>
                            <a:srgbClr val="000000"/>
                          </a:solidFill>
                        </a:rPr>
                        <a:t>التكرار </a:t>
                      </a:r>
                      <a:r>
                        <a:rPr lang="ar-SA" sz="2200" b="1" dirty="0" smtClean="0">
                          <a:solidFill>
                            <a:srgbClr val="009900"/>
                          </a:solidFill>
                        </a:rPr>
                        <a:t>المطلق</a:t>
                      </a:r>
                      <a:r>
                        <a:rPr lang="ar-SA" sz="2200" b="1" dirty="0" smtClean="0">
                          <a:solidFill>
                            <a:srgbClr val="000000"/>
                          </a:solidFill>
                        </a:rPr>
                        <a:t> للفترة</a:t>
                      </a:r>
                      <a:r>
                        <a:rPr lang="ar-SA" sz="2200" b="1" baseline="0" dirty="0" smtClean="0">
                          <a:solidFill>
                            <a:srgbClr val="000000"/>
                          </a:solidFill>
                        </a:rPr>
                        <a:t> / العدد الكلي للبيانات ( </a:t>
                      </a:r>
                      <a:r>
                        <a:rPr lang="en-US" sz="2200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200" b="0" i="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ar-SA" sz="2200" b="1" baseline="0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22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الحد الادني - الحد الاعلى</a:t>
                      </a:r>
                      <a:endParaRPr lang="en-US" sz="2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3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6037"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6037"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58698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chemeClr val="tx1"/>
                          </a:solidFill>
                        </a:rPr>
                        <a:t>المجموع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146" name="Object 41"/>
          <p:cNvGraphicFramePr>
            <a:graphicFrameLocks noChangeAspect="1"/>
          </p:cNvGraphicFramePr>
          <p:nvPr/>
        </p:nvGraphicFramePr>
        <p:xfrm>
          <a:off x="492370" y="1295400"/>
          <a:ext cx="1252904" cy="1098550"/>
        </p:xfrm>
        <a:graphic>
          <a:graphicData uri="http://schemas.openxmlformats.org/presentationml/2006/ole">
            <p:oleObj spid="_x0000_s5122" name="Equation" r:id="rId4" imgW="533160" imgH="406080" progId="">
              <p:embed/>
            </p:oleObj>
          </a:graphicData>
        </a:graphic>
      </p:graphicFrame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1406769" y="4953000"/>
          <a:ext cx="1477108" cy="838200"/>
        </p:xfrm>
        <a:graphic>
          <a:graphicData uri="http://schemas.openxmlformats.org/presentationml/2006/ole">
            <p:oleObj spid="_x0000_s5123" name="Equation" r:id="rId5" imgW="774360" imgH="431640" progId="">
              <p:embed/>
            </p:oleObj>
          </a:graphicData>
        </a:graphic>
      </p:graphicFrame>
      <p:graphicFrame>
        <p:nvGraphicFramePr>
          <p:cNvPr id="6148" name="Object 6"/>
          <p:cNvGraphicFramePr>
            <a:graphicFrameLocks noChangeAspect="1"/>
          </p:cNvGraphicFramePr>
          <p:nvPr/>
        </p:nvGraphicFramePr>
        <p:xfrm>
          <a:off x="7877908" y="1752600"/>
          <a:ext cx="422031" cy="762000"/>
        </p:xfrm>
        <a:graphic>
          <a:graphicData uri="http://schemas.openxmlformats.org/presentationml/2006/ole">
            <p:oleObj spid="_x0000_s5124" name="Equation" r:id="rId6" imgW="75960" imgH="228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Content Placeholder 3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019800"/>
          </a:xfrm>
        </p:spPr>
        <p:txBody>
          <a:bodyPr/>
          <a:lstStyle/>
          <a:p>
            <a:pPr algn="just" eaLnBrk="1" hangingPunct="1"/>
            <a:r>
              <a:rPr lang="ar-SA" sz="4400" b="1" smtClean="0">
                <a:cs typeface="Arial" pitchFamily="34" charset="0"/>
              </a:rPr>
              <a:t>    </a:t>
            </a:r>
            <a:endParaRPr lang="en-US" sz="400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007D5EA-2875-4404-A608-B9AB9130550D}" type="slidenum">
              <a:rPr lang="ar-SA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11015" y="304800"/>
            <a:ext cx="8792308" cy="5105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وبالمثل يمكن التأكد من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صحة عملية الجدولة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في الجدول التكراري النسبي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99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بأخذ المجموع الكلي لعمود التكرارات النسبية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نجد انه يساوي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99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الواحد الصحيح </a:t>
            </a:r>
          </a:p>
          <a:p>
            <a:pPr algn="just" rtl="1">
              <a:defRPr/>
            </a:pPr>
            <a:endParaRPr lang="ar-SA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اي ان</a:t>
            </a: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حيث    يمثل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العدد الكلي للبيانات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و   يمثل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عدد الفترات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endParaRPr lang="ar-SA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r" rtl="1">
              <a:defRPr/>
            </a:pP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ar-SA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7170" name="Object 3"/>
          <p:cNvGraphicFramePr>
            <a:graphicFrameLocks noChangeAspect="1"/>
          </p:cNvGraphicFramePr>
          <p:nvPr/>
        </p:nvGraphicFramePr>
        <p:xfrm>
          <a:off x="7452320" y="4509120"/>
          <a:ext cx="422031" cy="457200"/>
        </p:xfrm>
        <a:graphic>
          <a:graphicData uri="http://schemas.openxmlformats.org/presentationml/2006/ole">
            <p:oleObj spid="_x0000_s6146" name="Equation" r:id="rId3" imgW="126720" imgH="139680" progId="">
              <p:embed/>
            </p:oleObj>
          </a:graphicData>
        </a:graphic>
      </p:graphicFrame>
      <p:graphicFrame>
        <p:nvGraphicFramePr>
          <p:cNvPr id="7171" name="Object 4"/>
          <p:cNvGraphicFramePr>
            <a:graphicFrameLocks noChangeAspect="1"/>
          </p:cNvGraphicFramePr>
          <p:nvPr/>
        </p:nvGraphicFramePr>
        <p:xfrm>
          <a:off x="3203848" y="4437112"/>
          <a:ext cx="492369" cy="609600"/>
        </p:xfrm>
        <a:graphic>
          <a:graphicData uri="http://schemas.openxmlformats.org/presentationml/2006/ole">
            <p:oleObj spid="_x0000_s6147" name="Equation" r:id="rId4" imgW="101520" imgH="126720" progId="">
              <p:embed/>
            </p:oleObj>
          </a:graphicData>
        </a:graphic>
      </p:graphicFrame>
      <p:graphicFrame>
        <p:nvGraphicFramePr>
          <p:cNvPr id="7172" name="Object 5"/>
          <p:cNvGraphicFramePr>
            <a:graphicFrameLocks noChangeAspect="1"/>
          </p:cNvGraphicFramePr>
          <p:nvPr/>
        </p:nvGraphicFramePr>
        <p:xfrm>
          <a:off x="2110154" y="2286000"/>
          <a:ext cx="4712677" cy="2057400"/>
        </p:xfrm>
        <a:graphic>
          <a:graphicData uri="http://schemas.openxmlformats.org/presentationml/2006/ole">
            <p:oleObj spid="_x0000_s6148" name="Equation" r:id="rId5" imgW="2349360" imgH="8506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3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019800"/>
          </a:xfrm>
        </p:spPr>
        <p:txBody>
          <a:bodyPr/>
          <a:lstStyle/>
          <a:p>
            <a:pPr algn="just" eaLnBrk="1" hangingPunct="1"/>
            <a:r>
              <a:rPr lang="ar-SA" sz="4400" b="1" smtClean="0">
                <a:cs typeface="Arial" pitchFamily="34" charset="0"/>
              </a:rPr>
              <a:t>    </a:t>
            </a:r>
            <a:endParaRPr lang="en-US" sz="400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06A6C91-8584-42B1-9483-6C468B8DD084}" type="slidenum">
              <a:rPr lang="ar-SA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11015" y="228600"/>
            <a:ext cx="8792308" cy="5562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endParaRPr lang="ar-SA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نموذج 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99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ثالث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من الجدول التكراري يمكن الحصول عليه باستبدال 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التكرارات المطلقة 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99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بالتكرارات التراكمية (التجميعية) 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</a:p>
          <a:p>
            <a:pPr algn="just" rtl="1">
              <a:defRPr/>
            </a:pP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التكرار التراكمي للفئة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يساوي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مجموع تكرارات هذه الفئة وما قبلها ( 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99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ما يسبقها 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) من فئات.</a:t>
            </a:r>
          </a:p>
          <a:p>
            <a:pPr algn="just" rtl="1">
              <a:defRPr/>
            </a:pPr>
            <a:endParaRPr lang="ar-SA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r>
              <a:rPr lang="ar-SA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لاحظ ان التكرار التراكمي للفترة الاولى هو </a:t>
            </a:r>
            <a:r>
              <a:rPr lang="ar-SA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نفس التكرار المطلق لهذه الفترة.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r" rtl="1">
              <a:defRPr/>
            </a:pP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ar-SA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5416061" y="3048000"/>
          <a:ext cx="703385" cy="762000"/>
        </p:xfrm>
        <a:graphic>
          <a:graphicData uri="http://schemas.openxmlformats.org/presentationml/2006/ole">
            <p:oleObj spid="_x0000_s7170" name="Equation" r:id="rId3" imgW="75960" imgH="1267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Content Placeholder 3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4953000"/>
          </a:xfrm>
        </p:spPr>
        <p:txBody>
          <a:bodyPr/>
          <a:lstStyle/>
          <a:p>
            <a:pPr algn="just" eaLnBrk="1" hangingPunct="1"/>
            <a:r>
              <a:rPr lang="ar-SA" sz="4400" b="1" smtClean="0">
                <a:cs typeface="Arial" pitchFamily="34" charset="0"/>
              </a:rPr>
              <a:t>    </a:t>
            </a:r>
            <a:endParaRPr lang="en-US" sz="400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210CB75B-2CA9-4C30-8FD9-BC898867CC37}" type="slidenum">
              <a:rPr lang="ar-SA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40677" y="44624"/>
            <a:ext cx="8721969" cy="89614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3200" b="1" dirty="0">
                <a:solidFill>
                  <a:srgbClr val="FF0000"/>
                </a:solidFill>
              </a:rPr>
              <a:t> </a:t>
            </a:r>
            <a:r>
              <a:rPr lang="ar-SA" sz="3200" b="1" dirty="0"/>
              <a:t>  </a:t>
            </a:r>
            <a:r>
              <a:rPr lang="en-US" sz="3200" b="1" dirty="0"/>
              <a:t> </a:t>
            </a:r>
            <a:endParaRPr lang="ar-SA" sz="3200" b="1" dirty="0"/>
          </a:p>
          <a:p>
            <a:pPr algn="ctr" rtl="1">
              <a:defRPr/>
            </a:pPr>
            <a:r>
              <a:rPr lang="ar-SA" sz="4800" b="1" dirty="0"/>
              <a:t>   </a:t>
            </a:r>
            <a:r>
              <a:rPr lang="ar-SA" sz="3600" b="1" dirty="0">
                <a:solidFill>
                  <a:srgbClr val="000000"/>
                </a:solidFill>
              </a:rPr>
              <a:t>(شكل </a:t>
            </a:r>
            <a:r>
              <a:rPr lang="ar-SA" sz="3200" b="1" dirty="0">
                <a:solidFill>
                  <a:srgbClr val="000000"/>
                </a:solidFill>
              </a:rPr>
              <a:t>3</a:t>
            </a:r>
            <a:r>
              <a:rPr lang="ar-SA" sz="3600" b="1" dirty="0">
                <a:solidFill>
                  <a:srgbClr val="000000"/>
                </a:solidFill>
              </a:rPr>
              <a:t> – </a:t>
            </a:r>
            <a:r>
              <a:rPr lang="ar-SA" sz="3600" b="1" dirty="0">
                <a:solidFill>
                  <a:schemeClr val="tx1"/>
                </a:solidFill>
              </a:rPr>
              <a:t>الجدول</a:t>
            </a:r>
            <a:r>
              <a:rPr lang="ar-SA" sz="3600" b="1" dirty="0">
                <a:solidFill>
                  <a:srgbClr val="009900"/>
                </a:solidFill>
              </a:rPr>
              <a:t> التكراري </a:t>
            </a:r>
            <a:r>
              <a:rPr lang="ar-SA" sz="3600" b="1" dirty="0">
                <a:solidFill>
                  <a:srgbClr val="FF0000"/>
                </a:solidFill>
              </a:rPr>
              <a:t>التراكمي</a:t>
            </a:r>
            <a:r>
              <a:rPr lang="ar-SA" sz="3600" b="1" dirty="0">
                <a:solidFill>
                  <a:srgbClr val="009900"/>
                </a:solidFill>
              </a:rPr>
              <a:t> (</a:t>
            </a:r>
            <a:r>
              <a:rPr lang="ar-SA" sz="3600" b="1" dirty="0">
                <a:solidFill>
                  <a:schemeClr val="tx1"/>
                </a:solidFill>
              </a:rPr>
              <a:t>التجميعي</a:t>
            </a:r>
            <a:r>
              <a:rPr lang="ar-SA" sz="3600" b="1" dirty="0">
                <a:solidFill>
                  <a:srgbClr val="009900"/>
                </a:solidFill>
              </a:rPr>
              <a:t>)</a:t>
            </a:r>
            <a:r>
              <a:rPr lang="ar-SA" sz="3600" b="1" dirty="0">
                <a:solidFill>
                  <a:srgbClr val="000000"/>
                </a:solidFill>
              </a:rPr>
              <a:t>)</a:t>
            </a:r>
            <a:endParaRPr lang="en-US" sz="3600" b="1" dirty="0">
              <a:solidFill>
                <a:srgbClr val="000000"/>
              </a:solidFill>
            </a:endParaRPr>
          </a:p>
          <a:p>
            <a:pPr algn="ctr" rtl="1">
              <a:defRPr/>
            </a:pPr>
            <a:endParaRPr lang="en-US" sz="48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11016" y="980728"/>
          <a:ext cx="8633246" cy="5768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2523"/>
                <a:gridCol w="1477108"/>
                <a:gridCol w="2883877"/>
                <a:gridCol w="1669738"/>
              </a:tblGrid>
              <a:tr h="1196884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solidFill>
                            <a:srgbClr val="FF0000"/>
                          </a:solidFill>
                        </a:rPr>
                        <a:t>التكرارات التراكمية </a:t>
                      </a:r>
                      <a:r>
                        <a:rPr lang="ar-SA" sz="2400" b="1" dirty="0" smtClean="0">
                          <a:solidFill>
                            <a:schemeClr val="tx1"/>
                          </a:solidFill>
                        </a:rPr>
                        <a:t>(التجميعية)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chemeClr val="tx1"/>
                          </a:solidFill>
                        </a:rPr>
                        <a:t>التكرارات المطلقة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chemeClr val="tx1"/>
                          </a:solidFill>
                        </a:rPr>
                        <a:t>حدود الفئة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chemeClr val="tx1"/>
                          </a:solidFill>
                        </a:rPr>
                        <a:t>رقم</a:t>
                      </a:r>
                      <a:r>
                        <a:rPr lang="ar-SA" sz="2400" baseline="0" dirty="0" smtClean="0">
                          <a:solidFill>
                            <a:schemeClr val="tx1"/>
                          </a:solidFill>
                        </a:rPr>
                        <a:t> الفئة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ar-SA" sz="2400" baseline="0" dirty="0" smtClean="0">
                          <a:solidFill>
                            <a:schemeClr val="tx1"/>
                          </a:solidFill>
                        </a:rPr>
                        <a:t>  (الفترة)</a:t>
                      </a:r>
                      <a:r>
                        <a:rPr lang="en-US" sz="2400" i="1" baseline="0" dirty="0" smtClean="0">
                          <a:solidFill>
                            <a:schemeClr val="tx1"/>
                          </a:solidFill>
                        </a:rPr>
                        <a:t>    </a:t>
                      </a:r>
                      <a:endParaRPr lang="en-US" sz="2400" dirty="0"/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05867"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0000"/>
                          </a:solidFill>
                        </a:rPr>
                        <a:t>الحد الادني - الحد الاعلى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05867"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24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الحد الادني - الحد الاعلى</a:t>
                      </a:r>
                      <a:endParaRPr lang="en-US" sz="2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05867"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0000"/>
                          </a:solidFill>
                        </a:rPr>
                        <a:t>6</a:t>
                      </a:r>
                      <a:endParaRPr lang="en-US" sz="24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24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الحد الادني - الحد الاعلى</a:t>
                      </a:r>
                      <a:endParaRPr lang="en-US" sz="2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3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8323"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8323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i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88981"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وبالمثل يمكن الحصول علي </a:t>
                      </a:r>
                      <a:r>
                        <a:rPr lang="ar-SA" sz="2400" b="1" dirty="0" smtClean="0">
                          <a:solidFill>
                            <a:srgbClr val="000000"/>
                          </a:solidFill>
                        </a:rPr>
                        <a:t>التكرار التراكمي النسبي </a:t>
                      </a:r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كما هو موضح بالجدول التالي (شكل 4)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10800000">
            <a:off x="1617785" y="2895600"/>
            <a:ext cx="1688123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617785" y="3048000"/>
            <a:ext cx="914400" cy="228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264" name="TextBox 12"/>
          <p:cNvSpPr txBox="1">
            <a:spLocks noChangeArrowheads="1"/>
          </p:cNvSpPr>
          <p:nvPr/>
        </p:nvSpPr>
        <p:spPr bwMode="auto">
          <a:xfrm>
            <a:off x="2461846" y="3048001"/>
            <a:ext cx="492369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SA" sz="2800"/>
              <a:t>+</a:t>
            </a:r>
            <a:endParaRPr lang="en-US" sz="280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813539" y="3352800"/>
            <a:ext cx="633046" cy="152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1691680" y="3789040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691680" y="4077072"/>
            <a:ext cx="914400" cy="228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268" name="TextBox 19"/>
          <p:cNvSpPr txBox="1">
            <a:spLocks noChangeArrowheads="1"/>
          </p:cNvSpPr>
          <p:nvPr/>
        </p:nvSpPr>
        <p:spPr bwMode="auto">
          <a:xfrm>
            <a:off x="2532185" y="4221088"/>
            <a:ext cx="492369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SA" sz="2800" dirty="0" err="1"/>
              <a:t>+</a:t>
            </a:r>
            <a:endParaRPr lang="en-US" sz="2800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843808" y="4509120"/>
            <a:ext cx="633046" cy="152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1619672" y="4869160"/>
            <a:ext cx="175846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395536" y="1556792"/>
          <a:ext cx="422031" cy="457200"/>
        </p:xfrm>
        <a:graphic>
          <a:graphicData uri="http://schemas.openxmlformats.org/presentationml/2006/ole">
            <p:oleObj spid="_x0000_s8194" name="Equation" r:id="rId3" imgW="126720" imgH="139680" progId="">
              <p:embed/>
            </p:oleObj>
          </a:graphicData>
        </a:graphic>
      </p:graphicFrame>
      <p:graphicFrame>
        <p:nvGraphicFramePr>
          <p:cNvPr id="9219" name="Object 4"/>
          <p:cNvGraphicFramePr>
            <a:graphicFrameLocks noChangeAspect="1"/>
          </p:cNvGraphicFramePr>
          <p:nvPr/>
        </p:nvGraphicFramePr>
        <p:xfrm>
          <a:off x="7092280" y="1484784"/>
          <a:ext cx="422031" cy="522288"/>
        </p:xfrm>
        <a:graphic>
          <a:graphicData uri="http://schemas.openxmlformats.org/presentationml/2006/ole">
            <p:oleObj spid="_x0000_s8195" name="Equation" r:id="rId4" imgW="101520" imgH="126720" progId="">
              <p:embed/>
            </p:oleObj>
          </a:graphicData>
        </a:graphic>
      </p:graphicFrame>
      <p:graphicFrame>
        <p:nvGraphicFramePr>
          <p:cNvPr id="9220" name="Object 6"/>
          <p:cNvGraphicFramePr>
            <a:graphicFrameLocks noChangeAspect="1"/>
          </p:cNvGraphicFramePr>
          <p:nvPr/>
        </p:nvGraphicFramePr>
        <p:xfrm>
          <a:off x="7318321" y="1556792"/>
          <a:ext cx="422031" cy="762000"/>
        </p:xfrm>
        <a:graphic>
          <a:graphicData uri="http://schemas.openxmlformats.org/presentationml/2006/ole">
            <p:oleObj spid="_x0000_s8196" name="Equation" r:id="rId5" imgW="75960" imgH="228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Content Placeholder 3"/>
          <p:cNvSpPr>
            <a:spLocks noGrp="1"/>
          </p:cNvSpPr>
          <p:nvPr>
            <p:ph idx="1"/>
          </p:nvPr>
        </p:nvSpPr>
        <p:spPr>
          <a:xfrm>
            <a:off x="211015" y="228600"/>
            <a:ext cx="8792308" cy="2667000"/>
          </a:xfrm>
        </p:spPr>
        <p:txBody>
          <a:bodyPr/>
          <a:lstStyle/>
          <a:p>
            <a:pPr algn="just" eaLnBrk="1" hangingPunct="1"/>
            <a:r>
              <a:rPr lang="ar-SA" sz="4400" b="1" smtClean="0">
                <a:cs typeface="Arial" pitchFamily="34" charset="0"/>
              </a:rPr>
              <a:t>    </a:t>
            </a:r>
            <a:endParaRPr lang="en-US" sz="400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E8CCD4CE-FB63-4AE6-8516-000345227635}" type="slidenum">
              <a:rPr lang="ar-SA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11015" y="1371600"/>
            <a:ext cx="8792308" cy="2590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endParaRPr lang="ar-SA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وبالمثل يمكن التأكد من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صحة عملية الجدولة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في الجدول التكراري التراكمي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99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عن طريق التأكد من وجود  العدد الكلي للبيانات   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امام الفترة الاخيرة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99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( الفترة   )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في عمود التكرارات التراكمية     .</a:t>
            </a:r>
            <a:endParaRPr lang="ar-SA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99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endParaRPr lang="ar-SA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endParaRPr lang="ar-SA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r" rtl="1">
              <a:defRPr/>
            </a:pP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ar-SA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6156176" y="2564904"/>
          <a:ext cx="422031" cy="457200"/>
        </p:xfrm>
        <a:graphic>
          <a:graphicData uri="http://schemas.openxmlformats.org/presentationml/2006/ole">
            <p:oleObj spid="_x0000_s9218" name="Equation" r:id="rId3" imgW="126720" imgH="139680" progId="">
              <p:embed/>
            </p:oleObj>
          </a:graphicData>
        </a:graphic>
      </p:graphicFrame>
      <p:graphicFrame>
        <p:nvGraphicFramePr>
          <p:cNvPr id="10243" name="Object 5"/>
          <p:cNvGraphicFramePr>
            <a:graphicFrameLocks noChangeAspect="1"/>
          </p:cNvGraphicFramePr>
          <p:nvPr/>
        </p:nvGraphicFramePr>
        <p:xfrm>
          <a:off x="1259632" y="2564904"/>
          <a:ext cx="422031" cy="522288"/>
        </p:xfrm>
        <a:graphic>
          <a:graphicData uri="http://schemas.openxmlformats.org/presentationml/2006/ole">
            <p:oleObj spid="_x0000_s9219" name="Equation" r:id="rId4" imgW="101520" imgH="1267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Content Placeholder 3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4495800"/>
          </a:xfrm>
        </p:spPr>
        <p:txBody>
          <a:bodyPr/>
          <a:lstStyle/>
          <a:p>
            <a:pPr algn="just" eaLnBrk="1" hangingPunct="1"/>
            <a:r>
              <a:rPr lang="ar-SA" sz="4400" b="1" smtClean="0">
                <a:cs typeface="Arial" pitchFamily="34" charset="0"/>
              </a:rPr>
              <a:t>    </a:t>
            </a:r>
            <a:endParaRPr lang="en-US" sz="400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F11B546-5367-439D-9518-01BC8B905B5F}" type="slidenum">
              <a:rPr lang="ar-SA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40677" y="228600"/>
            <a:ext cx="8651631" cy="1143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3200" b="1" dirty="0">
                <a:solidFill>
                  <a:srgbClr val="FF0000"/>
                </a:solidFill>
              </a:rPr>
              <a:t> </a:t>
            </a:r>
            <a:r>
              <a:rPr lang="ar-SA" sz="3200" b="1" dirty="0"/>
              <a:t>  </a:t>
            </a:r>
            <a:r>
              <a:rPr lang="en-US" sz="3200" b="1" dirty="0"/>
              <a:t> </a:t>
            </a:r>
            <a:endParaRPr lang="ar-SA" sz="3200" b="1" dirty="0"/>
          </a:p>
          <a:p>
            <a:pPr algn="ctr" rtl="1">
              <a:defRPr/>
            </a:pPr>
            <a:r>
              <a:rPr lang="ar-SA" sz="3200" b="1" dirty="0">
                <a:solidFill>
                  <a:srgbClr val="FF0000"/>
                </a:solidFill>
              </a:rPr>
              <a:t> </a:t>
            </a:r>
          </a:p>
          <a:p>
            <a:pPr algn="ctr" rtl="1">
              <a:defRPr/>
            </a:pPr>
            <a:r>
              <a:rPr lang="ar-SA" sz="3600" b="1" dirty="0">
                <a:solidFill>
                  <a:srgbClr val="000000"/>
                </a:solidFill>
              </a:rPr>
              <a:t>(شكل </a:t>
            </a:r>
            <a:r>
              <a:rPr lang="en-US" sz="3600" b="1" dirty="0">
                <a:solidFill>
                  <a:srgbClr val="000000"/>
                </a:solidFill>
              </a:rPr>
              <a:t>4</a:t>
            </a:r>
            <a:r>
              <a:rPr lang="ar-SA" sz="3600" b="1" dirty="0">
                <a:solidFill>
                  <a:srgbClr val="000000"/>
                </a:solidFill>
              </a:rPr>
              <a:t> – </a:t>
            </a:r>
            <a:r>
              <a:rPr lang="ar-SA" sz="3600" b="1" dirty="0">
                <a:solidFill>
                  <a:schemeClr val="tx1"/>
                </a:solidFill>
              </a:rPr>
              <a:t>الجدول</a:t>
            </a:r>
            <a:r>
              <a:rPr lang="ar-SA" sz="3600" b="1" dirty="0">
                <a:solidFill>
                  <a:srgbClr val="009900"/>
                </a:solidFill>
              </a:rPr>
              <a:t> التكراري التراكمي </a:t>
            </a:r>
            <a:r>
              <a:rPr lang="ar-SA" sz="3600" b="1" dirty="0">
                <a:solidFill>
                  <a:srgbClr val="FF0000"/>
                </a:solidFill>
              </a:rPr>
              <a:t>النسبي</a:t>
            </a:r>
            <a:r>
              <a:rPr lang="ar-SA" sz="3600" b="1" dirty="0">
                <a:solidFill>
                  <a:srgbClr val="000000"/>
                </a:solidFill>
              </a:rPr>
              <a:t>)</a:t>
            </a:r>
            <a:endParaRPr lang="en-US" sz="3600" b="1" dirty="0">
              <a:solidFill>
                <a:srgbClr val="000000"/>
              </a:solidFill>
            </a:endParaRPr>
          </a:p>
          <a:p>
            <a:pPr algn="ctr" rtl="1">
              <a:defRPr/>
            </a:pPr>
            <a:r>
              <a:rPr lang="ar-SA" sz="4800" b="1" dirty="0"/>
              <a:t>   </a:t>
            </a:r>
            <a:endParaRPr lang="en-US" sz="48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40677" y="1600200"/>
          <a:ext cx="8840242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8614"/>
                <a:gridCol w="914400"/>
                <a:gridCol w="914400"/>
                <a:gridCol w="2110154"/>
                <a:gridCol w="1032674"/>
              </a:tblGrid>
              <a:tr h="74168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b="1" dirty="0" smtClean="0">
                          <a:solidFill>
                            <a:srgbClr val="FF0000"/>
                          </a:solidFill>
                        </a:rPr>
                        <a:t>التكرارات التراكمية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</a:rPr>
                        <a:t>(النسبية)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solidFill>
                            <a:schemeClr val="tx1"/>
                          </a:solidFill>
                        </a:rPr>
                        <a:t>التكرارات التراكمية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chemeClr val="tx1"/>
                          </a:solidFill>
                        </a:rPr>
                        <a:t>التكرارات المطلقة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chemeClr val="tx1"/>
                          </a:solidFill>
                        </a:rPr>
                        <a:t>حدود الفئة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chemeClr val="tx1"/>
                          </a:solidFill>
                        </a:rPr>
                        <a:t>رقم</a:t>
                      </a:r>
                      <a:r>
                        <a:rPr lang="ar-SA" sz="2000" baseline="0" dirty="0" smtClean="0">
                          <a:solidFill>
                            <a:schemeClr val="tx1"/>
                          </a:solidFill>
                        </a:rPr>
                        <a:t> الفئة 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ar-SA" sz="2000" baseline="0" dirty="0" smtClean="0">
                          <a:solidFill>
                            <a:schemeClr val="tx1"/>
                          </a:solidFill>
                        </a:rPr>
                        <a:t>(الفترة )</a:t>
                      </a:r>
                      <a:endParaRPr lang="en-US" sz="2000" dirty="0"/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r" rtl="1"/>
                      <a:r>
                        <a:rPr lang="en-US" sz="19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ar-SA" sz="1900" b="1" dirty="0" smtClean="0">
                          <a:solidFill>
                            <a:srgbClr val="000000"/>
                          </a:solidFill>
                        </a:rPr>
                        <a:t>التكرار </a:t>
                      </a:r>
                      <a:r>
                        <a:rPr lang="ar-SA" sz="1900" b="1" dirty="0" smtClean="0">
                          <a:solidFill>
                            <a:srgbClr val="009900"/>
                          </a:solidFill>
                        </a:rPr>
                        <a:t>التراكمي </a:t>
                      </a:r>
                      <a:r>
                        <a:rPr lang="ar-SA" sz="1900" b="1" dirty="0" smtClean="0">
                          <a:solidFill>
                            <a:srgbClr val="000000"/>
                          </a:solidFill>
                        </a:rPr>
                        <a:t>للفترة</a:t>
                      </a:r>
                      <a:r>
                        <a:rPr lang="ar-SA" sz="1900" b="1" baseline="0" dirty="0" smtClean="0">
                          <a:solidFill>
                            <a:srgbClr val="000000"/>
                          </a:solidFill>
                        </a:rPr>
                        <a:t> / العدد الكلي للبيانات</a:t>
                      </a:r>
                      <a:r>
                        <a:rPr lang="ar-SA" sz="1900" b="0" baseline="0" dirty="0" smtClean="0">
                          <a:solidFill>
                            <a:srgbClr val="000000"/>
                          </a:solidFill>
                        </a:rPr>
                        <a:t>( </a:t>
                      </a:r>
                      <a:r>
                        <a:rPr lang="en-US" sz="1900" b="0" i="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ar-SA" sz="1900" b="0" baseline="0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1900" b="0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FF0000"/>
                          </a:solidFill>
                        </a:rPr>
                        <a:t>الحد الادني - الحد الاعلى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1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solidFill>
                            <a:srgbClr val="000000"/>
                          </a:solidFill>
                        </a:rPr>
                        <a:t>التكرار </a:t>
                      </a:r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التراكمي </a:t>
                      </a:r>
                      <a:r>
                        <a:rPr lang="ar-SA" sz="2000" b="1" dirty="0" smtClean="0">
                          <a:solidFill>
                            <a:srgbClr val="000000"/>
                          </a:solidFill>
                        </a:rPr>
                        <a:t>للفترة</a:t>
                      </a:r>
                      <a:r>
                        <a:rPr lang="ar-SA" sz="2000" b="1" baseline="0" dirty="0" smtClean="0">
                          <a:solidFill>
                            <a:srgbClr val="000000"/>
                          </a:solidFill>
                        </a:rPr>
                        <a:t> / العدد الكلي للبيانات</a:t>
                      </a:r>
                      <a:r>
                        <a:rPr lang="ar-SA" sz="1800" b="0" baseline="0" dirty="0" smtClean="0">
                          <a:solidFill>
                            <a:srgbClr val="000000"/>
                          </a:solidFill>
                        </a:rPr>
                        <a:t>( </a:t>
                      </a:r>
                      <a:r>
                        <a:rPr lang="en-US" sz="1800" b="0" i="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ar-SA" sz="1800" b="0" baseline="0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الحد الادني - الحد الاعلى</a:t>
                      </a:r>
                      <a:endParaRPr lang="en-US" sz="20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2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solidFill>
                            <a:srgbClr val="000000"/>
                          </a:solidFill>
                        </a:rPr>
                        <a:t>التكرار </a:t>
                      </a:r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التراكمي </a:t>
                      </a:r>
                      <a:r>
                        <a:rPr lang="ar-SA" sz="2000" b="1" dirty="0" smtClean="0">
                          <a:solidFill>
                            <a:srgbClr val="000000"/>
                          </a:solidFill>
                        </a:rPr>
                        <a:t>للفترة</a:t>
                      </a:r>
                      <a:r>
                        <a:rPr lang="ar-SA" sz="2000" b="1" baseline="0" dirty="0" smtClean="0">
                          <a:solidFill>
                            <a:srgbClr val="000000"/>
                          </a:solidFill>
                        </a:rPr>
                        <a:t> / العدد الكلي للبيانات</a:t>
                      </a:r>
                      <a:r>
                        <a:rPr lang="ar-SA" sz="1800" b="0" baseline="0" dirty="0" smtClean="0">
                          <a:solidFill>
                            <a:srgbClr val="000000"/>
                          </a:solidFill>
                        </a:rPr>
                        <a:t>( </a:t>
                      </a:r>
                      <a:r>
                        <a:rPr lang="en-US" sz="1800" b="0" i="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ar-SA" sz="1800" b="0" baseline="0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0000"/>
                          </a:solidFill>
                        </a:rPr>
                        <a:t>6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الحد الادني - الحد الاعلى</a:t>
                      </a:r>
                      <a:endParaRPr lang="en-US" sz="20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3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9900"/>
                          </a:solidFill>
                        </a:rPr>
                        <a:t> </a:t>
                      </a:r>
                      <a:endParaRPr lang="en-US" sz="20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7884368" y="2204864"/>
          <a:ext cx="492369" cy="533400"/>
        </p:xfrm>
        <a:graphic>
          <a:graphicData uri="http://schemas.openxmlformats.org/presentationml/2006/ole">
            <p:oleObj spid="_x0000_s10242" name="Equation" r:id="rId3" imgW="101520" imgH="126720" progId="">
              <p:embed/>
            </p:oleObj>
          </a:graphicData>
        </a:graphic>
      </p:graphicFrame>
      <p:graphicFrame>
        <p:nvGraphicFramePr>
          <p:cNvPr id="11267" name="Object 6"/>
          <p:cNvGraphicFramePr>
            <a:graphicFrameLocks noChangeAspect="1"/>
          </p:cNvGraphicFramePr>
          <p:nvPr/>
        </p:nvGraphicFramePr>
        <p:xfrm>
          <a:off x="7877908" y="1676400"/>
          <a:ext cx="422031" cy="609600"/>
        </p:xfrm>
        <a:graphic>
          <a:graphicData uri="http://schemas.openxmlformats.org/presentationml/2006/ole">
            <p:oleObj spid="_x0000_s10243" name="Equation" r:id="rId4" imgW="75960" imgH="228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3"/>
          <p:cNvSpPr>
            <a:spLocks noGrp="1"/>
          </p:cNvSpPr>
          <p:nvPr>
            <p:ph idx="1"/>
          </p:nvPr>
        </p:nvSpPr>
        <p:spPr>
          <a:xfrm>
            <a:off x="211015" y="1371600"/>
            <a:ext cx="8792308" cy="2895600"/>
          </a:xfrm>
        </p:spPr>
        <p:txBody>
          <a:bodyPr/>
          <a:lstStyle/>
          <a:p>
            <a:pPr algn="just" eaLnBrk="1" hangingPunct="1"/>
            <a:r>
              <a:rPr lang="ar-SA" sz="4400" b="1" smtClean="0">
                <a:cs typeface="Arial" pitchFamily="34" charset="0"/>
              </a:rPr>
              <a:t>    </a:t>
            </a:r>
            <a:endParaRPr lang="en-US" sz="400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3D24D42C-B65A-40D9-8B02-4083FC89BDAD}" type="slidenum">
              <a:rPr lang="ar-SA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11015" y="1371600"/>
            <a:ext cx="8792308" cy="2895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endParaRPr lang="ar-SA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وبنفس الطريقة يمكن التأكد من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صحة عملية الجدولة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في الجدول التكراري التراكمي النسبي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99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عن طريق التأكد من وجود  العدد واحد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امام الفترة الاخيرة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99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(الفترة    )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في عمود التكرارات التراكمية النسبية.</a:t>
            </a:r>
            <a:endParaRPr lang="ar-SA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99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endParaRPr lang="ar-SA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endParaRPr lang="ar-SA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r" rtl="1">
              <a:defRPr/>
            </a:pP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ar-SA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12290" name="Object 3"/>
          <p:cNvGraphicFramePr>
            <a:graphicFrameLocks noChangeAspect="1"/>
          </p:cNvGraphicFramePr>
          <p:nvPr/>
        </p:nvGraphicFramePr>
        <p:xfrm>
          <a:off x="1331640" y="2636912"/>
          <a:ext cx="422031" cy="522287"/>
        </p:xfrm>
        <a:graphic>
          <a:graphicData uri="http://schemas.openxmlformats.org/presentationml/2006/ole">
            <p:oleObj spid="_x0000_s11266" name="Equation" r:id="rId3" imgW="101520" imgH="1267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b="1" smtClean="0">
                <a:solidFill>
                  <a:srgbClr val="00B050"/>
                </a:solidFill>
                <a:cs typeface="Arial" pitchFamily="34" charset="0"/>
              </a:rPr>
              <a:t>عناصر المحاضرة</a:t>
            </a:r>
            <a:endParaRPr lang="en-US" b="1" smtClean="0">
              <a:solidFill>
                <a:srgbClr val="00B050"/>
              </a:solidFill>
              <a:cs typeface="Arial" pitchFamily="34" charset="0"/>
            </a:endParaRPr>
          </a:p>
        </p:txBody>
      </p:sp>
      <p:sp>
        <p:nvSpPr>
          <p:cNvPr id="122883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00AF0B1-0BB0-480B-A044-990D1815AC8C}" type="slidenum">
              <a:rPr lang="ar-SA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81354" y="1219200"/>
            <a:ext cx="8651631" cy="3962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4000" b="1" dirty="0"/>
              <a:t> </a:t>
            </a:r>
          </a:p>
          <a:p>
            <a:pPr algn="ctr" rtl="1">
              <a:defRPr/>
            </a:pPr>
            <a:endParaRPr lang="ar-SA" sz="4000" b="1" dirty="0"/>
          </a:p>
          <a:p>
            <a:pPr algn="ctr" rtl="1">
              <a:defRPr/>
            </a:pPr>
            <a:endParaRPr lang="ar-SA" sz="4000" b="1" dirty="0"/>
          </a:p>
          <a:p>
            <a:pPr algn="ctr" rtl="1">
              <a:defRPr/>
            </a:pPr>
            <a:r>
              <a:rPr lang="ar-SA" sz="4000" b="1" dirty="0" smtClean="0"/>
              <a:t>طرق </a:t>
            </a:r>
            <a:r>
              <a:rPr lang="ar-DZ" sz="4000" b="1" dirty="0" smtClean="0"/>
              <a:t>تنظيم و</a:t>
            </a:r>
            <a:r>
              <a:rPr lang="ar-SA" sz="4000" b="1" dirty="0" smtClean="0"/>
              <a:t>وصف </a:t>
            </a:r>
            <a:r>
              <a:rPr lang="ar-SA" sz="4000" b="1" dirty="0"/>
              <a:t>القياسات </a:t>
            </a:r>
            <a:r>
              <a:rPr lang="ar-SA" sz="4000" b="1" dirty="0">
                <a:solidFill>
                  <a:srgbClr val="FF0000"/>
                </a:solidFill>
              </a:rPr>
              <a:t>(</a:t>
            </a:r>
            <a:r>
              <a:rPr lang="ar-SA" sz="4000" b="1" dirty="0"/>
              <a:t>البيانات</a:t>
            </a:r>
            <a:r>
              <a:rPr lang="ar-SA" sz="4000" b="1" dirty="0">
                <a:solidFill>
                  <a:srgbClr val="FF0000"/>
                </a:solidFill>
              </a:rPr>
              <a:t>)</a:t>
            </a:r>
          </a:p>
          <a:p>
            <a:pPr algn="ctr" rtl="1">
              <a:defRPr/>
            </a:pPr>
            <a:endParaRPr lang="ar-SA" sz="4000" b="1" dirty="0">
              <a:solidFill>
                <a:srgbClr val="FF0000"/>
              </a:solidFill>
            </a:endParaRPr>
          </a:p>
          <a:p>
            <a:pPr algn="r" rtl="1">
              <a:defRPr/>
            </a:pPr>
            <a:r>
              <a:rPr lang="ar-SA" sz="3200" b="1" dirty="0">
                <a:solidFill>
                  <a:srgbClr val="FF0000"/>
                </a:solidFill>
              </a:rPr>
              <a:t>1-1</a:t>
            </a:r>
            <a:r>
              <a:rPr lang="ar-SA" sz="4000" b="1" dirty="0">
                <a:solidFill>
                  <a:srgbClr val="FF0000"/>
                </a:solidFill>
              </a:rPr>
              <a:t> </a:t>
            </a:r>
            <a:r>
              <a:rPr lang="ar-SA" sz="4000" b="1" dirty="0"/>
              <a:t>الهدف من وصف القياسات </a:t>
            </a:r>
            <a:r>
              <a:rPr lang="ar-SA" sz="3600" b="1" dirty="0">
                <a:solidFill>
                  <a:schemeClr val="tx1"/>
                </a:solidFill>
              </a:rPr>
              <a:t>(البيانات)</a:t>
            </a:r>
          </a:p>
          <a:p>
            <a:pPr algn="r" rtl="1">
              <a:defRPr/>
            </a:pPr>
            <a:r>
              <a:rPr lang="ar-SA" sz="3200" b="1" dirty="0">
                <a:solidFill>
                  <a:srgbClr val="FF0000"/>
                </a:solidFill>
              </a:rPr>
              <a:t>2-1</a:t>
            </a:r>
            <a:r>
              <a:rPr lang="ar-SA" sz="3600" b="1" dirty="0">
                <a:solidFill>
                  <a:schemeClr val="tx1"/>
                </a:solidFill>
              </a:rPr>
              <a:t> طرق </a:t>
            </a:r>
            <a:r>
              <a:rPr lang="ar-SA" sz="3600" b="1" dirty="0" smtClean="0">
                <a:solidFill>
                  <a:schemeClr val="tx1"/>
                </a:solidFill>
              </a:rPr>
              <a:t>الوصف</a:t>
            </a:r>
            <a:endParaRPr lang="ar-SA" sz="2800" b="1" dirty="0">
              <a:solidFill>
                <a:schemeClr val="tx1"/>
              </a:solidFill>
            </a:endParaRPr>
          </a:p>
          <a:p>
            <a:pPr algn="r" rtl="1">
              <a:defRPr/>
            </a:pPr>
            <a:r>
              <a:rPr lang="ar-DZ" sz="3200" b="1" dirty="0" smtClean="0">
                <a:solidFill>
                  <a:srgbClr val="FF0000"/>
                </a:solidFill>
              </a:rPr>
              <a:t>3</a:t>
            </a:r>
            <a:r>
              <a:rPr lang="ar-SA" sz="3200" b="1" dirty="0" smtClean="0">
                <a:solidFill>
                  <a:srgbClr val="FF0000"/>
                </a:solidFill>
              </a:rPr>
              <a:t>-1</a:t>
            </a:r>
            <a:r>
              <a:rPr lang="ar-SA" sz="3600" b="1" dirty="0" smtClean="0">
                <a:solidFill>
                  <a:schemeClr val="tx1"/>
                </a:solidFill>
              </a:rPr>
              <a:t> </a:t>
            </a:r>
            <a:r>
              <a:rPr lang="ar-SA" sz="3600" b="1" dirty="0">
                <a:solidFill>
                  <a:schemeClr val="tx1"/>
                </a:solidFill>
              </a:rPr>
              <a:t>الجداول التكرارية </a:t>
            </a:r>
            <a:r>
              <a:rPr lang="ar-SA" sz="3200" b="1" dirty="0">
                <a:solidFill>
                  <a:schemeClr val="tx1"/>
                </a:solidFill>
              </a:rPr>
              <a:t>( </a:t>
            </a:r>
            <a:r>
              <a:rPr lang="ar-SA" sz="2800" b="1" dirty="0">
                <a:solidFill>
                  <a:srgbClr val="009900"/>
                </a:solidFill>
              </a:rPr>
              <a:t>انواعها</a:t>
            </a:r>
            <a:r>
              <a:rPr lang="ar-SA" sz="2800" b="1" dirty="0">
                <a:solidFill>
                  <a:srgbClr val="FF0000"/>
                </a:solidFill>
              </a:rPr>
              <a:t> وطرق التأكد من عملية </a:t>
            </a:r>
            <a:r>
              <a:rPr lang="ar-SA" sz="2800" b="1" dirty="0" err="1">
                <a:solidFill>
                  <a:srgbClr val="FF0000"/>
                </a:solidFill>
              </a:rPr>
              <a:t>الجدولة</a:t>
            </a:r>
            <a:r>
              <a:rPr lang="ar-SA" sz="3200" b="1" dirty="0" err="1">
                <a:solidFill>
                  <a:schemeClr val="tx1"/>
                </a:solidFill>
              </a:rPr>
              <a:t> </a:t>
            </a:r>
            <a:r>
              <a:rPr lang="ar-SA" sz="3200" b="1" dirty="0" err="1" smtClean="0">
                <a:solidFill>
                  <a:schemeClr val="tx1"/>
                </a:solidFill>
              </a:rPr>
              <a:t>)</a:t>
            </a:r>
            <a:endParaRPr lang="ar-DZ" sz="3200" b="1" dirty="0" smtClean="0">
              <a:solidFill>
                <a:schemeClr val="tx1"/>
              </a:solidFill>
            </a:endParaRPr>
          </a:p>
          <a:p>
            <a:pPr algn="r" rtl="1">
              <a:defRPr/>
            </a:pPr>
            <a:r>
              <a:rPr lang="ar-DZ" sz="3200" b="1" dirty="0" smtClean="0">
                <a:solidFill>
                  <a:srgbClr val="FF0000"/>
                </a:solidFill>
              </a:rPr>
              <a:t>4-1</a:t>
            </a:r>
            <a:r>
              <a:rPr lang="ar-DZ" sz="3200" b="1" dirty="0" smtClean="0">
                <a:solidFill>
                  <a:schemeClr val="tx1"/>
                </a:solidFill>
              </a:rPr>
              <a:t> </a:t>
            </a:r>
            <a:r>
              <a:rPr lang="ar-SA" sz="4000" b="1" dirty="0" smtClean="0">
                <a:solidFill>
                  <a:schemeClr val="tx1"/>
                </a:solidFill>
              </a:rPr>
              <a:t>الطريقة </a:t>
            </a:r>
            <a:r>
              <a:rPr lang="ar-SA" sz="4000" b="1" dirty="0" err="1" smtClean="0">
                <a:solidFill>
                  <a:schemeClr val="tx1"/>
                </a:solidFill>
              </a:rPr>
              <a:t>البيانية </a:t>
            </a:r>
            <a:r>
              <a:rPr lang="ar-SA" sz="3200" b="1" dirty="0" smtClean="0">
                <a:solidFill>
                  <a:schemeClr val="tx1"/>
                </a:solidFill>
              </a:rPr>
              <a:t>(</a:t>
            </a:r>
            <a:r>
              <a:rPr lang="ar-SA" sz="3200" b="1" dirty="0" smtClean="0">
                <a:solidFill>
                  <a:srgbClr val="FF0000"/>
                </a:solidFill>
              </a:rPr>
              <a:t>الغرض من </a:t>
            </a:r>
            <a:r>
              <a:rPr lang="ar-SA" sz="3200" b="1" dirty="0" err="1" smtClean="0">
                <a:solidFill>
                  <a:srgbClr val="FF0000"/>
                </a:solidFill>
              </a:rPr>
              <a:t>استخدامها </a:t>
            </a:r>
            <a:r>
              <a:rPr lang="ar-SA" sz="3200" b="1" dirty="0" err="1" smtClean="0">
                <a:solidFill>
                  <a:schemeClr val="tx1"/>
                </a:solidFill>
              </a:rPr>
              <a:t>)</a:t>
            </a:r>
            <a:endParaRPr lang="ar-SA" sz="3200" b="1" dirty="0">
              <a:solidFill>
                <a:schemeClr val="tx1"/>
              </a:solidFill>
            </a:endParaRPr>
          </a:p>
          <a:p>
            <a:pPr algn="r" rtl="1">
              <a:defRPr/>
            </a:pPr>
            <a:endParaRPr lang="ar-SA" sz="3200" b="1" dirty="0">
              <a:solidFill>
                <a:srgbClr val="FF0000"/>
              </a:solidFill>
            </a:endParaRPr>
          </a:p>
          <a:p>
            <a:pPr algn="ctr" rtl="1">
              <a:defRPr/>
            </a:pPr>
            <a:r>
              <a:rPr lang="ar-SA" sz="3600" b="1" dirty="0">
                <a:solidFill>
                  <a:schemeClr val="tx1"/>
                </a:solidFill>
              </a:rPr>
              <a:t> </a:t>
            </a:r>
          </a:p>
          <a:p>
            <a:pPr algn="ctr" rtl="1">
              <a:defRPr/>
            </a:pPr>
            <a:endParaRPr lang="ar-SA" sz="4000" b="1" dirty="0">
              <a:solidFill>
                <a:srgbClr val="FF0000"/>
              </a:solidFill>
            </a:endParaRPr>
          </a:p>
          <a:p>
            <a:pPr algn="ctr" rtl="1">
              <a:defRPr/>
            </a:pP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Content Placeholder 3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5486400"/>
          </a:xfrm>
        </p:spPr>
        <p:txBody>
          <a:bodyPr/>
          <a:lstStyle/>
          <a:p>
            <a:pPr algn="just" eaLnBrk="1" hangingPunct="1"/>
            <a:r>
              <a:rPr lang="ar-SA" sz="4400" b="1" smtClean="0">
                <a:cs typeface="Arial" pitchFamily="34" charset="0"/>
              </a:rPr>
              <a:t>     </a:t>
            </a:r>
          </a:p>
          <a:p>
            <a:pPr algn="just" eaLnBrk="1" hangingPunct="1"/>
            <a:endParaRPr lang="ar-SA" sz="4400" b="1" smtClean="0">
              <a:cs typeface="Arial" pitchFamily="34" charset="0"/>
            </a:endParaRPr>
          </a:p>
          <a:p>
            <a:pPr algn="just" eaLnBrk="1" hangingPunct="1"/>
            <a:endParaRPr lang="ar-SA" sz="4400" b="1" smtClean="0">
              <a:cs typeface="Arial" pitchFamily="34" charset="0"/>
            </a:endParaRPr>
          </a:p>
          <a:p>
            <a:pPr algn="just" eaLnBrk="1" hangingPunct="1"/>
            <a:endParaRPr lang="ar-SA" sz="4400" b="1" smtClean="0">
              <a:cs typeface="Arial" pitchFamily="34" charset="0"/>
            </a:endParaRPr>
          </a:p>
          <a:p>
            <a:pPr algn="just" eaLnBrk="1" hangingPunct="1"/>
            <a:endParaRPr lang="ar-SA" sz="4400" b="1" smtClean="0">
              <a:cs typeface="Arial" pitchFamily="34" charset="0"/>
            </a:endParaRPr>
          </a:p>
          <a:p>
            <a:pPr algn="just" eaLnBrk="1" hangingPunct="1"/>
            <a:endParaRPr lang="ar-SA" sz="4400" b="1" smtClean="0">
              <a:cs typeface="Arial" pitchFamily="34" charset="0"/>
            </a:endParaRPr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303B21B0-5138-4766-AE5F-E679DC8244A3}" type="slidenum">
              <a:rPr lang="ar-SA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40677" y="381000"/>
            <a:ext cx="8862646" cy="5410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defRPr/>
            </a:pPr>
            <a:r>
              <a:rPr lang="ar-SA" sz="3600" b="1" dirty="0">
                <a:solidFill>
                  <a:srgbClr val="009900"/>
                </a:solidFill>
              </a:rPr>
              <a:t>رمز التجميع </a:t>
            </a:r>
            <a:endParaRPr lang="en-US" sz="3600" b="1" dirty="0">
              <a:solidFill>
                <a:srgbClr val="009900"/>
              </a:solidFill>
              <a:cs typeface="Arial" pitchFamily="34" charset="0"/>
            </a:endParaRPr>
          </a:p>
          <a:p>
            <a:pPr algn="r">
              <a:defRPr/>
            </a:pPr>
            <a:r>
              <a:rPr lang="ar-SA" dirty="0"/>
              <a:t> </a:t>
            </a:r>
          </a:p>
          <a:p>
            <a:pPr algn="r" rtl="1">
              <a:defRPr/>
            </a:pPr>
            <a:r>
              <a:rPr lang="ar-SA" sz="2800" b="1" dirty="0"/>
              <a:t>إشارة لعملية </a:t>
            </a:r>
            <a:r>
              <a:rPr lang="ar-SA" sz="2800" b="1" u="sng" dirty="0">
                <a:solidFill>
                  <a:srgbClr val="FF0000"/>
                </a:solidFill>
              </a:rPr>
              <a:t>جمع</a:t>
            </a:r>
            <a:r>
              <a:rPr lang="ar-SA" sz="2800" b="1" dirty="0"/>
              <a:t> عدد    من الحدود بداية من الحد رقم </a:t>
            </a:r>
            <a:r>
              <a:rPr lang="ar-SA" sz="2000" b="1" dirty="0">
                <a:solidFill>
                  <a:srgbClr val="FF0000"/>
                </a:solidFill>
              </a:rPr>
              <a:t>(</a:t>
            </a:r>
            <a:r>
              <a:rPr lang="ar-SA" sz="2000" b="1" dirty="0">
                <a:solidFill>
                  <a:schemeClr val="tx1"/>
                </a:solidFill>
              </a:rPr>
              <a:t>1</a:t>
            </a:r>
            <a:r>
              <a:rPr lang="ar-SA" sz="2000" b="1" dirty="0">
                <a:solidFill>
                  <a:srgbClr val="FF0000"/>
                </a:solidFill>
              </a:rPr>
              <a:t>) </a:t>
            </a:r>
            <a:r>
              <a:rPr lang="ar-SA" sz="2800" b="1" dirty="0"/>
              <a:t>الى الحد رقم </a:t>
            </a:r>
            <a:r>
              <a:rPr lang="ar-SA" sz="2800" b="1" dirty="0">
                <a:solidFill>
                  <a:srgbClr val="FF0000"/>
                </a:solidFill>
              </a:rPr>
              <a:t>(</a:t>
            </a:r>
            <a:r>
              <a:rPr lang="ar-SA" sz="2800" b="1" dirty="0"/>
              <a:t>   </a:t>
            </a:r>
            <a:r>
              <a:rPr lang="ar-SA" sz="2800" b="1" dirty="0">
                <a:solidFill>
                  <a:srgbClr val="FF0000"/>
                </a:solidFill>
              </a:rPr>
              <a:t>)</a:t>
            </a:r>
            <a:r>
              <a:rPr lang="ar-SA" sz="2800" b="1" dirty="0"/>
              <a:t>       </a:t>
            </a:r>
            <a:r>
              <a:rPr lang="ar-SA" sz="2800" b="1" dirty="0">
                <a:solidFill>
                  <a:srgbClr val="FF0000"/>
                </a:solidFill>
              </a:rPr>
              <a:t>    </a:t>
            </a:r>
            <a:r>
              <a:rPr lang="ar-SA" sz="2800" b="1" dirty="0"/>
              <a:t> </a:t>
            </a:r>
          </a:p>
          <a:p>
            <a:pPr algn="r">
              <a:defRPr/>
            </a:pPr>
            <a:endParaRPr lang="ar-SA" sz="3200" dirty="0"/>
          </a:p>
          <a:p>
            <a:pPr algn="ctr">
              <a:defRPr/>
            </a:pPr>
            <a:endParaRPr lang="ar-SA" dirty="0"/>
          </a:p>
          <a:p>
            <a:pPr algn="ctr">
              <a:defRPr/>
            </a:pPr>
            <a:endParaRPr lang="ar-SA" dirty="0"/>
          </a:p>
          <a:p>
            <a:pPr algn="ctr">
              <a:defRPr/>
            </a:pPr>
            <a:endParaRPr lang="ar-SA" dirty="0"/>
          </a:p>
          <a:p>
            <a:pPr algn="ctr">
              <a:defRPr/>
            </a:pPr>
            <a:endParaRPr lang="ar-SA" dirty="0"/>
          </a:p>
          <a:p>
            <a:pPr algn="ctr">
              <a:defRPr/>
            </a:pPr>
            <a:endParaRPr lang="ar-SA" dirty="0"/>
          </a:p>
          <a:p>
            <a:pPr algn="ctr">
              <a:defRPr/>
            </a:pPr>
            <a:endParaRPr lang="ar-SA" dirty="0"/>
          </a:p>
          <a:p>
            <a:pPr algn="ctr">
              <a:defRPr/>
            </a:pPr>
            <a:r>
              <a:rPr lang="ar-SA" dirty="0"/>
              <a:t>   </a:t>
            </a:r>
            <a:endParaRPr lang="en-US" dirty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5697416" y="990600"/>
          <a:ext cx="1125415" cy="990600"/>
        </p:xfrm>
        <a:graphic>
          <a:graphicData uri="http://schemas.openxmlformats.org/presentationml/2006/ole">
            <p:oleObj spid="_x0000_s1026" name="Equation" r:id="rId3" imgW="495000" imgH="431640" progId="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321170" y="2819400"/>
          <a:ext cx="4868008" cy="1219200"/>
        </p:xfrm>
        <a:graphic>
          <a:graphicData uri="http://schemas.openxmlformats.org/presentationml/2006/ole">
            <p:oleObj spid="_x0000_s1027" name="Equation" r:id="rId4" imgW="1942920" imgH="431640" progId="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6260123" y="2057401"/>
          <a:ext cx="328246" cy="442913"/>
        </p:xfrm>
        <a:graphic>
          <a:graphicData uri="http://schemas.openxmlformats.org/presentationml/2006/ole">
            <p:oleObj spid="_x0000_s1028" name="Equation" r:id="rId5" imgW="101520" imgH="126720" progId="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641231" y="2133601"/>
          <a:ext cx="257908" cy="366713"/>
        </p:xfrm>
        <a:graphic>
          <a:graphicData uri="http://schemas.openxmlformats.org/presentationml/2006/ole">
            <p:oleObj spid="_x0000_s1029" name="Equation" r:id="rId6" imgW="101520" imgH="126720" progId="">
              <p:embed/>
            </p:oleObj>
          </a:graphicData>
        </a:graphic>
      </p:graphicFrame>
      <p:sp>
        <p:nvSpPr>
          <p:cNvPr id="10" name="Oval 9"/>
          <p:cNvSpPr/>
          <p:nvPr/>
        </p:nvSpPr>
        <p:spPr>
          <a:xfrm>
            <a:off x="562708" y="4572000"/>
            <a:ext cx="3446585" cy="8382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r" rtl="1">
              <a:defRPr/>
            </a:pPr>
            <a:r>
              <a:rPr lang="ar-SA" sz="2000" b="1" dirty="0">
                <a:solidFill>
                  <a:srgbClr val="FF0000"/>
                </a:solidFill>
              </a:rPr>
              <a:t>الحد الاول (رقم </a:t>
            </a:r>
            <a:r>
              <a:rPr lang="ar-SA" sz="2000" b="1" dirty="0">
                <a:solidFill>
                  <a:schemeClr val="tx1"/>
                </a:solidFill>
              </a:rPr>
              <a:t>1</a:t>
            </a:r>
            <a:r>
              <a:rPr lang="ar-SA" sz="2000" b="1" dirty="0">
                <a:solidFill>
                  <a:srgbClr val="FF0000"/>
                </a:solidFill>
              </a:rPr>
              <a:t>) بوضع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783016" y="4419600"/>
            <a:ext cx="3727938" cy="7620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r" rtl="1">
              <a:defRPr/>
            </a:pPr>
            <a:r>
              <a:rPr lang="ar-SA" sz="2000" b="1" dirty="0">
                <a:solidFill>
                  <a:srgbClr val="FF0000"/>
                </a:solidFill>
              </a:rPr>
              <a:t>الحد الاخير ( رقم    )  بوضع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0800000" flipV="1">
            <a:off x="2743200" y="3581400"/>
            <a:ext cx="1125415" cy="990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6491654" y="3701562"/>
            <a:ext cx="838200" cy="59787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914400" y="4800600"/>
          <a:ext cx="422031" cy="381000"/>
        </p:xfrm>
        <a:graphic>
          <a:graphicData uri="http://schemas.openxmlformats.org/presentationml/2006/ole">
            <p:oleObj spid="_x0000_s1030" name="Equation" r:id="rId7" imgW="190440" imgH="139680" progId="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564923" y="4648201"/>
          <a:ext cx="257908" cy="366713"/>
        </p:xfrm>
        <a:graphic>
          <a:graphicData uri="http://schemas.openxmlformats.org/presentationml/2006/ole">
            <p:oleObj spid="_x0000_s1031" name="Equation" r:id="rId8" imgW="101520" imgH="126720" progId="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064369" y="4648200"/>
          <a:ext cx="504092" cy="381000"/>
        </p:xfrm>
        <a:graphic>
          <a:graphicData uri="http://schemas.openxmlformats.org/presentationml/2006/ole">
            <p:oleObj spid="_x0000_s1032" name="Equation" r:id="rId9" imgW="203040" imgH="139680" progId="">
              <p:embed/>
            </p:oleObj>
          </a:graphicData>
        </a:graphic>
      </p:graphicFrame>
      <p:sp>
        <p:nvSpPr>
          <p:cNvPr id="21" name="Cloud Callout 20"/>
          <p:cNvSpPr/>
          <p:nvPr/>
        </p:nvSpPr>
        <p:spPr>
          <a:xfrm rot="20963513">
            <a:off x="235928" y="766763"/>
            <a:ext cx="4698023" cy="76200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r" rtl="1">
              <a:defRPr/>
            </a:pPr>
            <a:r>
              <a:rPr lang="ar-SA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نحتاج في هذه المحاضرة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Content Placeholder 3"/>
          <p:cNvSpPr>
            <a:spLocks noGrp="1"/>
          </p:cNvSpPr>
          <p:nvPr>
            <p:ph idx="1"/>
          </p:nvPr>
        </p:nvSpPr>
        <p:spPr>
          <a:xfrm>
            <a:off x="211016" y="1447800"/>
            <a:ext cx="8721969" cy="4876800"/>
          </a:xfrm>
        </p:spPr>
        <p:txBody>
          <a:bodyPr/>
          <a:lstStyle/>
          <a:p>
            <a:pPr algn="ctr" rtl="1" eaLnBrk="1" hangingPunct="1"/>
            <a:r>
              <a:rPr lang="ar-SA" b="1" u="sng" dirty="0" smtClean="0">
                <a:solidFill>
                  <a:srgbClr val="009900"/>
                </a:solidFill>
                <a:cs typeface="Arial" pitchFamily="34" charset="0"/>
              </a:rPr>
              <a:t>لماذا نصف مجموعات </a:t>
            </a:r>
            <a:r>
              <a:rPr lang="ar-SA" b="1" u="sng" dirty="0" err="1" smtClean="0">
                <a:solidFill>
                  <a:srgbClr val="009900"/>
                </a:solidFill>
                <a:cs typeface="Arial" pitchFamily="34" charset="0"/>
              </a:rPr>
              <a:t>القياسات ؟</a:t>
            </a:r>
            <a:endParaRPr lang="en-US" dirty="0" smtClean="0">
              <a:solidFill>
                <a:srgbClr val="009900"/>
              </a:solidFill>
              <a:cs typeface="Arial" pitchFamily="34" charset="0"/>
            </a:endParaRPr>
          </a:p>
          <a:p>
            <a:pPr algn="just" rtl="1" eaLnBrk="1" hangingPunct="1"/>
            <a:r>
              <a:rPr lang="ar-SA" b="1" dirty="0" smtClean="0">
                <a:cs typeface="Arial" pitchFamily="34" charset="0"/>
              </a:rPr>
              <a:t>-</a:t>
            </a:r>
            <a:r>
              <a:rPr lang="ar-SA" dirty="0" smtClean="0">
                <a:cs typeface="Arial" pitchFamily="34" charset="0"/>
              </a:rPr>
              <a:t> </a:t>
            </a:r>
            <a:r>
              <a:rPr lang="ar-SA" sz="4000" b="1" dirty="0" smtClean="0">
                <a:cs typeface="Arial" pitchFamily="34" charset="0"/>
              </a:rPr>
              <a:t>بالرجوع إلى الهدف من علم </a:t>
            </a:r>
            <a:r>
              <a:rPr lang="ar-SA" sz="4000" b="1" dirty="0" err="1" smtClean="0">
                <a:cs typeface="Arial" pitchFamily="34" charset="0"/>
              </a:rPr>
              <a:t>الإحصاء </a:t>
            </a:r>
            <a:r>
              <a:rPr lang="ar-SA" sz="4000" b="1" dirty="0" smtClean="0">
                <a:cs typeface="Arial" pitchFamily="34" charset="0"/>
              </a:rPr>
              <a:t>، </a:t>
            </a:r>
            <a:r>
              <a:rPr lang="ar-SA" sz="4000" b="1" dirty="0" smtClean="0">
                <a:solidFill>
                  <a:srgbClr val="FF0000"/>
                </a:solidFill>
                <a:cs typeface="Arial" pitchFamily="34" charset="0"/>
              </a:rPr>
              <a:t>صناعة الاستدلال الإحصائي أو الاستقراء </a:t>
            </a:r>
            <a:r>
              <a:rPr lang="ar-SA" sz="4000" b="1" dirty="0" err="1" smtClean="0">
                <a:solidFill>
                  <a:srgbClr val="FF0000"/>
                </a:solidFill>
                <a:cs typeface="Arial" pitchFamily="34" charset="0"/>
              </a:rPr>
              <a:t>الإحصائي </a:t>
            </a:r>
            <a:r>
              <a:rPr lang="ar-SA" sz="4000" b="1" dirty="0" smtClean="0">
                <a:cs typeface="Arial" pitchFamily="34" charset="0"/>
              </a:rPr>
              <a:t>، حول خاصية معينة في مجتمع الدراسة مستخدمين البيانات الموجودة بالعينة المختارة.</a:t>
            </a:r>
            <a:endParaRPr lang="en-US" sz="4000" b="1" dirty="0" smtClean="0">
              <a:cs typeface="Arial" pitchFamily="34" charset="0"/>
            </a:endParaRPr>
          </a:p>
          <a:p>
            <a:pPr algn="just" rtl="1" eaLnBrk="1" hangingPunct="1"/>
            <a:r>
              <a:rPr lang="ar-SA" b="1" dirty="0" smtClean="0">
                <a:cs typeface="Arial" pitchFamily="34" charset="0"/>
              </a:rPr>
              <a:t>-</a:t>
            </a:r>
            <a:r>
              <a:rPr lang="ar-SA" dirty="0" smtClean="0">
                <a:cs typeface="Arial" pitchFamily="34" charset="0"/>
              </a:rPr>
              <a:t> </a:t>
            </a:r>
            <a:r>
              <a:rPr lang="ar-SA" sz="4000" b="1" dirty="0" smtClean="0">
                <a:cs typeface="Arial" pitchFamily="34" charset="0"/>
              </a:rPr>
              <a:t>لكى نقوم بعمل جملة </a:t>
            </a:r>
            <a:r>
              <a:rPr lang="ar-SA" sz="4000" b="1" dirty="0" smtClean="0">
                <a:solidFill>
                  <a:srgbClr val="FF0000"/>
                </a:solidFill>
                <a:cs typeface="Arial" pitchFamily="34" charset="0"/>
              </a:rPr>
              <a:t>استدلالية</a:t>
            </a:r>
            <a:r>
              <a:rPr lang="ar-SA" sz="4000" b="1" dirty="0" smtClean="0">
                <a:cs typeface="Arial" pitchFamily="34" charset="0"/>
              </a:rPr>
              <a:t> فإننا نحتاج إلى طريقة </a:t>
            </a:r>
            <a:r>
              <a:rPr lang="ar-SA" sz="4000" b="1" dirty="0" smtClean="0">
                <a:solidFill>
                  <a:srgbClr val="FF0000"/>
                </a:solidFill>
                <a:cs typeface="Arial" pitchFamily="34" charset="0"/>
              </a:rPr>
              <a:t>لوصف</a:t>
            </a:r>
            <a:r>
              <a:rPr lang="ar-SA" sz="4000" b="1" dirty="0" smtClean="0">
                <a:cs typeface="Arial" pitchFamily="34" charset="0"/>
              </a:rPr>
              <a:t> هذا المجتمع.</a:t>
            </a:r>
            <a:endParaRPr lang="en-US" sz="4000" b="1" dirty="0" smtClean="0">
              <a:cs typeface="Arial" pitchFamily="34" charset="0"/>
            </a:endParaRPr>
          </a:p>
          <a:p>
            <a:pPr algn="r" rtl="1" eaLnBrk="1" hangingPunct="1"/>
            <a:endParaRPr lang="en-US" dirty="0" smtClean="0">
              <a:cs typeface="Arial" pitchFamily="34" charset="0"/>
            </a:endParaRPr>
          </a:p>
        </p:txBody>
      </p:sp>
      <p:sp>
        <p:nvSpPr>
          <p:cNvPr id="123906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76F5A164-11C7-4F63-ABD8-1E401ACC36E7}" type="slidenum">
              <a:rPr lang="ar-SA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11016" y="228600"/>
            <a:ext cx="8440615" cy="1066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en-US" sz="3600" b="1" dirty="0">
                <a:solidFill>
                  <a:srgbClr val="FF0000"/>
                </a:solidFill>
                <a:cs typeface="Arial" pitchFamily="34" charset="0"/>
              </a:rPr>
              <a:t>1-1</a:t>
            </a:r>
            <a:r>
              <a:rPr lang="ar-SA" sz="3600" b="1" dirty="0">
                <a:solidFill>
                  <a:srgbClr val="FF0000"/>
                </a:solidFill>
              </a:rPr>
              <a:t> </a:t>
            </a:r>
            <a:r>
              <a:rPr lang="ar-SA" sz="4800" b="1" dirty="0"/>
              <a:t>الهدف من وصف القياسات </a:t>
            </a:r>
            <a:r>
              <a:rPr lang="ar-SA" sz="4400" b="1" u="sng" dirty="0">
                <a:solidFill>
                  <a:srgbClr val="FF0000"/>
                </a:solidFill>
              </a:rPr>
              <a:t>(</a:t>
            </a:r>
            <a:r>
              <a:rPr lang="ar-SA" sz="4400" b="1" u="sng" dirty="0">
                <a:solidFill>
                  <a:schemeClr val="tx1"/>
                </a:solidFill>
              </a:rPr>
              <a:t>البيانات</a:t>
            </a:r>
            <a:r>
              <a:rPr lang="ar-SA" sz="4400" b="1" u="sng" dirty="0">
                <a:solidFill>
                  <a:srgbClr val="FF0000"/>
                </a:solidFill>
              </a:rPr>
              <a:t>)</a:t>
            </a:r>
            <a:r>
              <a:rPr lang="ar-SA" sz="4400" b="1" dirty="0"/>
              <a:t> 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Content Placeholder 3"/>
          <p:cNvSpPr>
            <a:spLocks noGrp="1"/>
          </p:cNvSpPr>
          <p:nvPr>
            <p:ph idx="1"/>
          </p:nvPr>
        </p:nvSpPr>
        <p:spPr>
          <a:xfrm>
            <a:off x="211016" y="1447800"/>
            <a:ext cx="8721969" cy="4876800"/>
          </a:xfrm>
        </p:spPr>
        <p:txBody>
          <a:bodyPr/>
          <a:lstStyle/>
          <a:p>
            <a:pPr algn="just" rtl="1" eaLnBrk="1" hangingPunct="1">
              <a:buFont typeface="Wingdings 2" pitchFamily="18" charset="2"/>
              <a:buNone/>
            </a:pPr>
            <a:r>
              <a:rPr lang="en-US" dirty="0" smtClean="0">
                <a:cs typeface="Arial" pitchFamily="34" charset="0"/>
              </a:rPr>
              <a:t>																																																												</a:t>
            </a:r>
          </a:p>
          <a:p>
            <a:pPr algn="just" rtl="1" eaLnBrk="1" hangingPunct="1"/>
            <a:r>
              <a:rPr lang="ar-SA" b="1" dirty="0" smtClean="0">
                <a:cs typeface="Arial" pitchFamily="34" charset="0"/>
              </a:rPr>
              <a:t>عند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ar-SA" b="1" dirty="0" smtClean="0">
                <a:cs typeface="Arial" pitchFamily="34" charset="0"/>
              </a:rPr>
              <a:t>تحليل مجموعة كبيرة من </a:t>
            </a:r>
            <a:r>
              <a:rPr lang="ar-SA" b="1" dirty="0" err="1" smtClean="0">
                <a:cs typeface="Arial" pitchFamily="34" charset="0"/>
              </a:rPr>
              <a:t>القياسات </a:t>
            </a:r>
            <a:r>
              <a:rPr lang="ar-SA" b="1" dirty="0" smtClean="0">
                <a:cs typeface="Arial" pitchFamily="34" charset="0"/>
              </a:rPr>
              <a:t>، فإننا نقوم أولا </a:t>
            </a:r>
            <a:r>
              <a:rPr lang="ar-SA" sz="4000" b="1" dirty="0" smtClean="0">
                <a:solidFill>
                  <a:srgbClr val="FF0000"/>
                </a:solidFill>
                <a:cs typeface="Arial" pitchFamily="34" charset="0"/>
              </a:rPr>
              <a:t>بترتيب</a:t>
            </a:r>
            <a:r>
              <a:rPr lang="ar-SA" b="1" dirty="0" smtClean="0">
                <a:cs typeface="Arial" pitchFamily="34" charset="0"/>
              </a:rPr>
              <a:t> </a:t>
            </a:r>
            <a:r>
              <a:rPr lang="ar-SA" sz="3600" b="1" dirty="0" smtClean="0">
                <a:cs typeface="Arial" pitchFamily="34" charset="0"/>
              </a:rPr>
              <a:t>و</a:t>
            </a: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تلخيص</a:t>
            </a:r>
            <a:r>
              <a:rPr lang="ar-SA" b="1" dirty="0" smtClean="0">
                <a:cs typeface="Arial" pitchFamily="34" charset="0"/>
              </a:rPr>
              <a:t> هذه البيانات مستخدمين </a:t>
            </a:r>
            <a:r>
              <a:rPr lang="ar-SA" sz="4200" b="1" u="sng" dirty="0" smtClean="0">
                <a:cs typeface="Arial" pitchFamily="34" charset="0"/>
              </a:rPr>
              <a:t>الجداول</a:t>
            </a:r>
            <a:r>
              <a:rPr lang="ar-SA" b="1" u="sng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ar-SA" sz="4200" b="1" u="sng" dirty="0" smtClean="0">
                <a:solidFill>
                  <a:srgbClr val="FF0000"/>
                </a:solidFill>
                <a:cs typeface="Arial" pitchFamily="34" charset="0"/>
              </a:rPr>
              <a:t>و</a:t>
            </a:r>
            <a:r>
              <a:rPr lang="ar-SA" sz="4200" b="1" u="sng" dirty="0" smtClean="0">
                <a:cs typeface="Arial" pitchFamily="34" charset="0"/>
              </a:rPr>
              <a:t>الأشكال البيانية</a:t>
            </a:r>
            <a:r>
              <a:rPr lang="ar-SA" b="1" dirty="0" smtClean="0">
                <a:cs typeface="Arial" pitchFamily="34" charset="0"/>
              </a:rPr>
              <a:t>.</a:t>
            </a:r>
            <a:endParaRPr lang="en-US" b="1" dirty="0" smtClean="0">
              <a:cs typeface="Arial" pitchFamily="34" charset="0"/>
            </a:endParaRPr>
          </a:p>
          <a:p>
            <a:pPr algn="ctr" rtl="1" eaLnBrk="1" hangingPunct="1"/>
            <a:endParaRPr lang="en-US" dirty="0" smtClean="0">
              <a:cs typeface="Arial" pitchFamily="34" charset="0"/>
            </a:endParaRPr>
          </a:p>
        </p:txBody>
      </p:sp>
      <p:sp>
        <p:nvSpPr>
          <p:cNvPr id="12493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81081D0D-232E-4584-9AC1-C86C512B41BC}" type="slidenum">
              <a:rPr lang="ar-SA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81354" y="228600"/>
            <a:ext cx="8440615" cy="1143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r" rtl="1">
              <a:defRPr/>
            </a:pPr>
            <a:r>
              <a:rPr lang="en-US" sz="3600" b="1" dirty="0">
                <a:solidFill>
                  <a:srgbClr val="FF0000"/>
                </a:solidFill>
                <a:cs typeface="Arial" pitchFamily="34" charset="0"/>
              </a:rPr>
              <a:t>                      </a:t>
            </a:r>
            <a:r>
              <a:rPr lang="ar-SA" sz="3600" b="1" dirty="0">
                <a:solidFill>
                  <a:srgbClr val="FF0000"/>
                </a:solidFill>
              </a:rPr>
              <a:t>  </a:t>
            </a:r>
          </a:p>
          <a:p>
            <a:pPr algn="ctr" rtl="1">
              <a:defRPr/>
            </a:pPr>
            <a:r>
              <a:rPr lang="ar-SA" sz="4800" b="1" dirty="0">
                <a:solidFill>
                  <a:schemeClr val="tx1"/>
                </a:solidFill>
              </a:rPr>
              <a:t>طرق الوصف</a:t>
            </a:r>
            <a:endParaRPr lang="en-US" sz="4800" dirty="0">
              <a:solidFill>
                <a:srgbClr val="FF0000"/>
              </a:solidFill>
            </a:endParaRPr>
          </a:p>
          <a:p>
            <a:pPr algn="r" rtl="1">
              <a:defRPr/>
            </a:pPr>
            <a:endParaRPr lang="en-US" sz="4800" b="1" dirty="0"/>
          </a:p>
        </p:txBody>
      </p:sp>
      <p:sp>
        <p:nvSpPr>
          <p:cNvPr id="28" name="Rounded Rectangle 27"/>
          <p:cNvSpPr/>
          <p:nvPr/>
        </p:nvSpPr>
        <p:spPr>
          <a:xfrm>
            <a:off x="4712677" y="2514600"/>
            <a:ext cx="3727938" cy="1524000"/>
          </a:xfrm>
          <a:prstGeom prst="roundRect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ar-SA" sz="3600" b="1" dirty="0"/>
          </a:p>
          <a:p>
            <a:pPr algn="ctr">
              <a:defRPr/>
            </a:pPr>
            <a:r>
              <a:rPr lang="ar-SA" sz="4800" b="1" dirty="0"/>
              <a:t>الطريقة البيانية</a:t>
            </a:r>
          </a:p>
          <a:p>
            <a:pPr algn="ctr">
              <a:defRPr/>
            </a:pPr>
            <a:r>
              <a:rPr lang="ar-SA" sz="3600" b="1" dirty="0"/>
              <a:t> </a:t>
            </a:r>
            <a:r>
              <a:rPr lang="ar-SA" sz="3600" b="1" u="sng" dirty="0">
                <a:solidFill>
                  <a:schemeClr val="tx1"/>
                </a:solidFill>
              </a:rPr>
              <a:t>( </a:t>
            </a:r>
            <a:r>
              <a:rPr lang="ar-SA" sz="3600" b="1" u="sng" dirty="0">
                <a:solidFill>
                  <a:srgbClr val="FF0000"/>
                </a:solidFill>
              </a:rPr>
              <a:t>الرسوم</a:t>
            </a:r>
            <a:r>
              <a:rPr lang="ar-SA" sz="3600" b="1" u="sng" dirty="0">
                <a:solidFill>
                  <a:schemeClr val="tx1"/>
                </a:solidFill>
              </a:rPr>
              <a:t> )</a:t>
            </a:r>
            <a:endParaRPr lang="en-US" sz="3600" b="1" u="sng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ar-SA" sz="3600" b="1" dirty="0"/>
          </a:p>
        </p:txBody>
      </p:sp>
      <p:cxnSp>
        <p:nvCxnSpPr>
          <p:cNvPr id="32" name="Straight Connector 31"/>
          <p:cNvCxnSpPr/>
          <p:nvPr/>
        </p:nvCxnSpPr>
        <p:spPr>
          <a:xfrm rot="5400000">
            <a:off x="4204189" y="1598735"/>
            <a:ext cx="457200" cy="293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110154" y="1828800"/>
            <a:ext cx="464233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1767193" y="2171761"/>
            <a:ext cx="687388" cy="14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5400000">
            <a:off x="6409593" y="2171823"/>
            <a:ext cx="685800" cy="293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492369" y="2514600"/>
            <a:ext cx="3587262" cy="1524000"/>
          </a:xfrm>
          <a:prstGeom prst="roundRect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ar-SA" sz="3600" b="1" dirty="0"/>
          </a:p>
          <a:p>
            <a:pPr algn="ctr">
              <a:defRPr/>
            </a:pPr>
            <a:r>
              <a:rPr lang="ar-SA" sz="4400" b="1" dirty="0"/>
              <a:t> </a:t>
            </a:r>
            <a:r>
              <a:rPr lang="ar-SA" sz="4800" b="1" dirty="0"/>
              <a:t>الطريقة العددية</a:t>
            </a:r>
          </a:p>
          <a:p>
            <a:pPr algn="ctr">
              <a:defRPr/>
            </a:pPr>
            <a:r>
              <a:rPr lang="ar-SA" sz="3600" b="1" u="sng" dirty="0">
                <a:solidFill>
                  <a:schemeClr val="tx1"/>
                </a:solidFill>
              </a:rPr>
              <a:t>( </a:t>
            </a:r>
            <a:r>
              <a:rPr lang="ar-SA" sz="3600" b="1" u="sng" dirty="0">
                <a:solidFill>
                  <a:srgbClr val="FF0000"/>
                </a:solidFill>
              </a:rPr>
              <a:t>الحسابية</a:t>
            </a:r>
            <a:r>
              <a:rPr lang="ar-SA" sz="3600" b="1" u="sng" dirty="0">
                <a:solidFill>
                  <a:schemeClr val="tx1"/>
                </a:solidFill>
              </a:rPr>
              <a:t> )</a:t>
            </a:r>
            <a:endParaRPr lang="en-US" sz="3600" b="1" u="sng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ar-SA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Content Placeholder 3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4953000"/>
          </a:xfrm>
        </p:spPr>
        <p:txBody>
          <a:bodyPr/>
          <a:lstStyle/>
          <a:p>
            <a:pPr algn="just" rtl="1" eaLnBrk="1" hangingPunct="1"/>
            <a:r>
              <a:rPr lang="ar-SA" sz="4400" b="1" dirty="0" smtClean="0">
                <a:cs typeface="Arial" pitchFamily="34" charset="0"/>
              </a:rPr>
              <a:t>   تستخدم الطريقة البيانية </a:t>
            </a:r>
            <a:r>
              <a:rPr lang="ar-SA" sz="4400" b="1" u="sng" dirty="0" smtClean="0">
                <a:solidFill>
                  <a:srgbClr val="FF0000"/>
                </a:solidFill>
                <a:cs typeface="Arial" pitchFamily="34" charset="0"/>
              </a:rPr>
              <a:t>لعرض</a:t>
            </a:r>
            <a:r>
              <a:rPr lang="ar-SA" sz="4400" b="1" dirty="0" smtClean="0">
                <a:cs typeface="Arial" pitchFamily="34" charset="0"/>
              </a:rPr>
              <a:t> مجموعة القياسات في </a:t>
            </a:r>
            <a:r>
              <a:rPr lang="ar-SA" sz="4400" b="1" dirty="0" smtClean="0">
                <a:solidFill>
                  <a:srgbClr val="FF0000"/>
                </a:solidFill>
                <a:cs typeface="Arial" pitchFamily="34" charset="0"/>
              </a:rPr>
              <a:t>صورة أشكال أو رسومات بيانية </a:t>
            </a:r>
            <a:r>
              <a:rPr lang="ar-SA" sz="4400" b="1" dirty="0" smtClean="0">
                <a:cs typeface="Arial" pitchFamily="34" charset="0"/>
              </a:rPr>
              <a:t>تعطي الدارس أو الباحث </a:t>
            </a:r>
            <a:r>
              <a:rPr lang="ar-SA" sz="4400" b="1" u="sng" dirty="0" smtClean="0">
                <a:solidFill>
                  <a:srgbClr val="FF0000"/>
                </a:solidFill>
                <a:cs typeface="Arial" pitchFamily="34" charset="0"/>
              </a:rPr>
              <a:t>وصفا مرئيا كافيا </a:t>
            </a:r>
            <a:r>
              <a:rPr lang="ar-SA" sz="4400" b="1" dirty="0" smtClean="0">
                <a:cs typeface="Arial" pitchFamily="34" charset="0"/>
              </a:rPr>
              <a:t>عن هذه المجموعة من القياسات.</a:t>
            </a:r>
          </a:p>
          <a:p>
            <a:pPr algn="just" rtl="1" eaLnBrk="1" hangingPunct="1"/>
            <a:endParaRPr lang="en-US" sz="4400" b="1" dirty="0" smtClean="0">
              <a:cs typeface="Arial" pitchFamily="34" charset="0"/>
            </a:endParaRPr>
          </a:p>
          <a:p>
            <a:pPr algn="just" rtl="1" eaLnBrk="1" hangingPunct="1">
              <a:buFont typeface="Wingdings 2" pitchFamily="18" charset="2"/>
              <a:buNone/>
            </a:pPr>
            <a:r>
              <a:rPr lang="ar-SA" sz="4400" b="1" dirty="0" smtClean="0">
                <a:cs typeface="Arial" pitchFamily="34" charset="0"/>
              </a:rPr>
              <a:t>	 </a:t>
            </a:r>
            <a:endParaRPr lang="en-US" sz="4000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12595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2D816A56-14A5-4D40-BF1E-7EC9AF0BE92B}" type="slidenum">
              <a:rPr lang="ar-SA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1143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4800" b="1" dirty="0">
                <a:solidFill>
                  <a:srgbClr val="FF0000"/>
                </a:solidFill>
              </a:rPr>
              <a:t> </a:t>
            </a:r>
            <a:r>
              <a:rPr lang="ar-SA" sz="4800" b="1" dirty="0"/>
              <a:t>الطرق البيانية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Content Placeholder 3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24400"/>
          </a:xfrm>
        </p:spPr>
        <p:txBody>
          <a:bodyPr/>
          <a:lstStyle/>
          <a:p>
            <a:pPr algn="just" rtl="1" eaLnBrk="1" hangingPunct="1"/>
            <a:r>
              <a:rPr lang="ar-SA" sz="4000" b="1" dirty="0" smtClean="0">
                <a:cs typeface="Arial" pitchFamily="34" charset="0"/>
              </a:rPr>
              <a:t>يستخدم الجدول التكراري </a:t>
            </a:r>
            <a:r>
              <a:rPr lang="ar-SA" sz="4000" b="1" dirty="0" smtClean="0">
                <a:solidFill>
                  <a:srgbClr val="FF0000"/>
                </a:solidFill>
                <a:cs typeface="Arial" pitchFamily="34" charset="0"/>
              </a:rPr>
              <a:t>لسرد</a:t>
            </a:r>
            <a:r>
              <a:rPr lang="ar-SA" sz="4000" b="1" dirty="0" smtClean="0">
                <a:cs typeface="Arial" pitchFamily="34" charset="0"/>
              </a:rPr>
              <a:t> أو </a:t>
            </a:r>
            <a:r>
              <a:rPr lang="ar-SA" sz="4000" b="1" dirty="0" smtClean="0">
                <a:solidFill>
                  <a:srgbClr val="FF0000"/>
                </a:solidFill>
                <a:cs typeface="Arial" pitchFamily="34" charset="0"/>
              </a:rPr>
              <a:t>تلخيص</a:t>
            </a:r>
            <a:r>
              <a:rPr lang="ar-SA" sz="4000" b="1" dirty="0" smtClean="0">
                <a:cs typeface="Arial" pitchFamily="34" charset="0"/>
              </a:rPr>
              <a:t> القياسات داخل </a:t>
            </a:r>
            <a:r>
              <a:rPr lang="ar-SA" sz="4000" b="1" dirty="0" err="1" smtClean="0">
                <a:solidFill>
                  <a:srgbClr val="FF0000"/>
                </a:solidFill>
                <a:cs typeface="Arial" pitchFamily="34" charset="0"/>
              </a:rPr>
              <a:t>فئات  </a:t>
            </a:r>
            <a:r>
              <a:rPr lang="ar-SA" sz="4000" b="1" dirty="0" smtClean="0">
                <a:solidFill>
                  <a:srgbClr val="FF0000"/>
                </a:solidFill>
                <a:cs typeface="Arial" pitchFamily="34" charset="0"/>
              </a:rPr>
              <a:t>(أو فترات) </a:t>
            </a:r>
            <a:r>
              <a:rPr lang="ar-SA" sz="4000" b="1" dirty="0" smtClean="0">
                <a:cs typeface="Arial" pitchFamily="34" charset="0"/>
              </a:rPr>
              <a:t>تبعا </a:t>
            </a:r>
            <a:r>
              <a:rPr lang="ar-SA" sz="4000" b="1" u="sng" dirty="0" smtClean="0">
                <a:cs typeface="Arial" pitchFamily="34" charset="0"/>
              </a:rPr>
              <a:t>لعدد </a:t>
            </a:r>
            <a:r>
              <a:rPr lang="ar-SA" sz="4000" b="1" u="sng" dirty="0" err="1" smtClean="0">
                <a:cs typeface="Arial" pitchFamily="34" charset="0"/>
              </a:rPr>
              <a:t>مرات </a:t>
            </a:r>
            <a:r>
              <a:rPr lang="ar-SA" sz="4000" b="1" u="sng" dirty="0" smtClean="0">
                <a:solidFill>
                  <a:srgbClr val="FF0000"/>
                </a:solidFill>
                <a:cs typeface="Arial" pitchFamily="34" charset="0"/>
              </a:rPr>
              <a:t>(</a:t>
            </a:r>
            <a:r>
              <a:rPr lang="ar-SA" sz="4000" b="1" u="sng" dirty="0" smtClean="0">
                <a:cs typeface="Arial" pitchFamily="34" charset="0"/>
              </a:rPr>
              <a:t>أو تكرار</a:t>
            </a:r>
            <a:r>
              <a:rPr lang="ar-SA" sz="4000" b="1" u="sng" dirty="0" smtClean="0">
                <a:solidFill>
                  <a:srgbClr val="FF0000"/>
                </a:solidFill>
                <a:cs typeface="Arial" pitchFamily="34" charset="0"/>
              </a:rPr>
              <a:t>)</a:t>
            </a:r>
            <a:r>
              <a:rPr lang="ar-SA" sz="4000" b="1" u="sng" dirty="0" smtClean="0">
                <a:cs typeface="Arial" pitchFamily="34" charset="0"/>
              </a:rPr>
              <a:t> وقوع</a:t>
            </a:r>
            <a:r>
              <a:rPr lang="ar-SA" sz="4000" b="1" dirty="0" smtClean="0">
                <a:cs typeface="Arial" pitchFamily="34" charset="0"/>
              </a:rPr>
              <a:t> البيان داخل </a:t>
            </a:r>
            <a:r>
              <a:rPr lang="ar-SA" sz="4000" b="1" u="sng" dirty="0" smtClean="0">
                <a:cs typeface="Arial" pitchFamily="34" charset="0"/>
              </a:rPr>
              <a:t>كل </a:t>
            </a:r>
            <a:r>
              <a:rPr lang="ar-SA" sz="4000" b="1" u="sng" dirty="0" err="1" smtClean="0">
                <a:cs typeface="Arial" pitchFamily="34" charset="0"/>
              </a:rPr>
              <a:t>فئة </a:t>
            </a:r>
            <a:r>
              <a:rPr lang="ar-SA" sz="4000" b="1" u="sng" dirty="0" smtClean="0">
                <a:solidFill>
                  <a:srgbClr val="FF0000"/>
                </a:solidFill>
                <a:cs typeface="Arial" pitchFamily="34" charset="0"/>
              </a:rPr>
              <a:t>(</a:t>
            </a:r>
            <a:r>
              <a:rPr lang="ar-SA" sz="4000" b="1" u="sng" dirty="0" smtClean="0">
                <a:cs typeface="Arial" pitchFamily="34" charset="0"/>
              </a:rPr>
              <a:t>أو فترة</a:t>
            </a:r>
            <a:r>
              <a:rPr lang="ar-SA" sz="4000" b="1" u="sng" dirty="0" err="1" smtClean="0">
                <a:solidFill>
                  <a:srgbClr val="FF0000"/>
                </a:solidFill>
                <a:cs typeface="Arial" pitchFamily="34" charset="0"/>
              </a:rPr>
              <a:t>)</a:t>
            </a:r>
            <a:r>
              <a:rPr lang="ar-SA" sz="4000" b="1" dirty="0" err="1" smtClean="0">
                <a:cs typeface="Arial" pitchFamily="34" charset="0"/>
              </a:rPr>
              <a:t>.</a:t>
            </a:r>
            <a:endParaRPr lang="ar-SA" sz="4000" b="1" dirty="0" smtClean="0">
              <a:cs typeface="Arial" pitchFamily="34" charset="0"/>
            </a:endParaRPr>
          </a:p>
          <a:p>
            <a:pPr algn="just" rtl="1" eaLnBrk="1" hangingPunct="1"/>
            <a:endParaRPr lang="en-US" sz="4000" b="1" dirty="0" smtClean="0">
              <a:cs typeface="Arial" pitchFamily="34" charset="0"/>
            </a:endParaRPr>
          </a:p>
          <a:p>
            <a:pPr algn="r" rtl="1" eaLnBrk="1" hangingPunct="1"/>
            <a:r>
              <a:rPr lang="ar-SA" sz="4000" b="1" dirty="0" smtClean="0">
                <a:solidFill>
                  <a:srgbClr val="FF0000"/>
                </a:solidFill>
                <a:cs typeface="Arial" pitchFamily="34" charset="0"/>
              </a:rPr>
              <a:t>الحد الأدنى </a:t>
            </a:r>
            <a:r>
              <a:rPr lang="ar-SA" dirty="0" err="1" smtClean="0">
                <a:cs typeface="Arial" pitchFamily="34" charset="0"/>
              </a:rPr>
              <a:t>للفئة </a:t>
            </a:r>
            <a:r>
              <a:rPr lang="ar-SA" dirty="0" smtClean="0">
                <a:cs typeface="Arial" pitchFamily="34" charset="0"/>
              </a:rPr>
              <a:t>(أو الفترة) هو </a:t>
            </a:r>
            <a:r>
              <a:rPr lang="ar-SA" sz="4000" b="1" dirty="0" smtClean="0">
                <a:solidFill>
                  <a:srgbClr val="FF0000"/>
                </a:solidFill>
                <a:cs typeface="Arial" pitchFamily="34" charset="0"/>
              </a:rPr>
              <a:t>أصغر</a:t>
            </a:r>
            <a:r>
              <a:rPr lang="ar-SA" dirty="0" smtClean="0">
                <a:cs typeface="Arial" pitchFamily="34" charset="0"/>
              </a:rPr>
              <a:t> عدد تحتويه </a:t>
            </a:r>
            <a:r>
              <a:rPr lang="ar-SA" dirty="0" err="1" smtClean="0">
                <a:cs typeface="Arial" pitchFamily="34" charset="0"/>
              </a:rPr>
              <a:t>الفترة </a:t>
            </a:r>
            <a:r>
              <a:rPr lang="ar-SA" dirty="0" smtClean="0">
                <a:cs typeface="Arial" pitchFamily="34" charset="0"/>
              </a:rPr>
              <a:t>(</a:t>
            </a:r>
            <a:r>
              <a:rPr lang="ar-SA" dirty="0" err="1" smtClean="0">
                <a:cs typeface="Arial" pitchFamily="34" charset="0"/>
              </a:rPr>
              <a:t>أوالفئة).</a:t>
            </a:r>
            <a:endParaRPr lang="en-US" dirty="0" smtClean="0">
              <a:cs typeface="Arial" pitchFamily="34" charset="0"/>
            </a:endParaRPr>
          </a:p>
          <a:p>
            <a:pPr algn="just" rtl="1" eaLnBrk="1" hangingPunct="1"/>
            <a:r>
              <a:rPr lang="ar-SA" sz="4000" b="1" dirty="0" smtClean="0">
                <a:solidFill>
                  <a:srgbClr val="FF0000"/>
                </a:solidFill>
                <a:cs typeface="Arial" pitchFamily="34" charset="0"/>
              </a:rPr>
              <a:t>الحد الأعلى </a:t>
            </a:r>
            <a:r>
              <a:rPr lang="ar-SA" dirty="0" err="1" smtClean="0">
                <a:cs typeface="Arial" pitchFamily="34" charset="0"/>
              </a:rPr>
              <a:t>للفترة </a:t>
            </a:r>
            <a:r>
              <a:rPr lang="ar-SA" dirty="0" smtClean="0">
                <a:cs typeface="Arial" pitchFamily="34" charset="0"/>
              </a:rPr>
              <a:t>(أو الفئة) هو </a:t>
            </a:r>
            <a:r>
              <a:rPr lang="ar-SA" sz="4000" b="1" dirty="0" smtClean="0">
                <a:solidFill>
                  <a:srgbClr val="FF0000"/>
                </a:solidFill>
                <a:cs typeface="Arial" pitchFamily="34" charset="0"/>
              </a:rPr>
              <a:t>اكبر</a:t>
            </a:r>
            <a:r>
              <a:rPr lang="ar-SA" dirty="0" smtClean="0">
                <a:cs typeface="Arial" pitchFamily="34" charset="0"/>
              </a:rPr>
              <a:t> عدد تحتويه </a:t>
            </a:r>
            <a:r>
              <a:rPr lang="ar-SA" dirty="0" err="1" smtClean="0">
                <a:cs typeface="Arial" pitchFamily="34" charset="0"/>
              </a:rPr>
              <a:t>الفترة </a:t>
            </a:r>
            <a:r>
              <a:rPr lang="ar-SA" dirty="0" smtClean="0">
                <a:cs typeface="Arial" pitchFamily="34" charset="0"/>
              </a:rPr>
              <a:t>(أو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ar-SA" dirty="0" smtClean="0">
                <a:cs typeface="Arial" pitchFamily="34" charset="0"/>
              </a:rPr>
              <a:t>الفئة</a:t>
            </a:r>
            <a:r>
              <a:rPr lang="ar-SA" dirty="0" err="1" smtClean="0">
                <a:cs typeface="Arial" pitchFamily="34" charset="0"/>
              </a:rPr>
              <a:t>).</a:t>
            </a:r>
            <a:r>
              <a:rPr lang="ar-SA" dirty="0" smtClean="0">
                <a:cs typeface="Arial" pitchFamily="34" charset="0"/>
              </a:rPr>
              <a:t> </a:t>
            </a:r>
            <a:endParaRPr lang="en-US" dirty="0" smtClean="0">
              <a:cs typeface="Arial" pitchFamily="34" charset="0"/>
            </a:endParaRPr>
          </a:p>
          <a:p>
            <a:pPr algn="just" rtl="1" eaLnBrk="1" hangingPunct="1"/>
            <a:endParaRPr lang="en-US" dirty="0" smtClean="0">
              <a:cs typeface="Arial" pitchFamily="34" charset="0"/>
            </a:endParaRPr>
          </a:p>
        </p:txBody>
      </p:sp>
      <p:sp>
        <p:nvSpPr>
          <p:cNvPr id="12697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7AA42EEB-771A-4EDF-BCA0-F53E01F4C0C5}" type="slidenum">
              <a:rPr lang="ar-SA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1066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3600" b="1" dirty="0">
                <a:solidFill>
                  <a:srgbClr val="FF0000"/>
                </a:solidFill>
              </a:rPr>
              <a:t> </a:t>
            </a:r>
            <a:r>
              <a:rPr lang="ar-SA" sz="4800" b="1" dirty="0">
                <a:solidFill>
                  <a:srgbClr val="FF0000"/>
                </a:solidFill>
              </a:rPr>
              <a:t>الجدول التكراري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5" name="Content Placeholder 3"/>
          <p:cNvSpPr>
            <a:spLocks noGrp="1"/>
          </p:cNvSpPr>
          <p:nvPr>
            <p:ph idx="1"/>
          </p:nvPr>
        </p:nvSpPr>
        <p:spPr>
          <a:xfrm>
            <a:off x="0" y="0"/>
            <a:ext cx="9144000" cy="5715000"/>
          </a:xfrm>
        </p:spPr>
        <p:txBody>
          <a:bodyPr/>
          <a:lstStyle/>
          <a:p>
            <a:pPr algn="just" eaLnBrk="1" hangingPunct="1"/>
            <a:r>
              <a:rPr lang="ar-SA" sz="4400" b="1" smtClean="0">
                <a:cs typeface="Arial" pitchFamily="34" charset="0"/>
              </a:rPr>
              <a:t>    </a:t>
            </a:r>
            <a:endParaRPr lang="en-US" sz="400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EFF754B1-CA4A-4F54-810C-1689487A51D4}" type="slidenum">
              <a:rPr lang="ar-SA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533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3600" b="1" dirty="0">
                <a:solidFill>
                  <a:srgbClr val="000000"/>
                </a:solidFill>
              </a:rPr>
              <a:t>(شكل </a:t>
            </a:r>
            <a:r>
              <a:rPr lang="ar-SA" sz="3200" b="1" dirty="0">
                <a:solidFill>
                  <a:srgbClr val="000000"/>
                </a:solidFill>
              </a:rPr>
              <a:t>1</a:t>
            </a:r>
            <a:r>
              <a:rPr lang="ar-SA" sz="3600" b="1" dirty="0">
                <a:solidFill>
                  <a:srgbClr val="000000"/>
                </a:solidFill>
              </a:rPr>
              <a:t> – </a:t>
            </a:r>
            <a:r>
              <a:rPr lang="ar-SA" sz="3600" b="1" dirty="0">
                <a:solidFill>
                  <a:schemeClr val="tx1"/>
                </a:solidFill>
              </a:rPr>
              <a:t>الجدول</a:t>
            </a:r>
            <a:r>
              <a:rPr lang="ar-SA" sz="3600" b="1" dirty="0">
                <a:solidFill>
                  <a:srgbClr val="009900"/>
                </a:solidFill>
              </a:rPr>
              <a:t> التكراري</a:t>
            </a:r>
            <a:r>
              <a:rPr lang="ar-SA" sz="3600" b="1" dirty="0">
                <a:solidFill>
                  <a:srgbClr val="000000"/>
                </a:solidFill>
              </a:rPr>
              <a:t>)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1015" y="2070720"/>
            <a:ext cx="8792308" cy="459864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+mj-cs"/>
              </a:rPr>
              <a:t>  ابس نىلاتلانالا </a:t>
            </a:r>
            <a:r>
              <a:rPr lang="ar-SA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+mj-cs"/>
              </a:rPr>
              <a:t> </a:t>
            </a:r>
          </a:p>
          <a:p>
            <a:pPr algn="ctr">
              <a:defRPr/>
            </a:pPr>
            <a:endParaRPr lang="ar-SA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+mj-cs"/>
            </a:endParaRPr>
          </a:p>
          <a:p>
            <a:pPr algn="ctr">
              <a:defRPr/>
            </a:pPr>
            <a:endParaRPr lang="ar-SA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+mj-cs"/>
            </a:endParaRPr>
          </a:p>
          <a:p>
            <a:pPr algn="ctr">
              <a:defRPr/>
            </a:pPr>
            <a:endParaRPr lang="ar-SA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+mj-cs"/>
            </a:endParaRPr>
          </a:p>
          <a:p>
            <a:pPr algn="ctr">
              <a:defRPr/>
            </a:pPr>
            <a:endParaRPr lang="ar-SA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+mj-cs"/>
            </a:endParaRPr>
          </a:p>
          <a:p>
            <a:pPr algn="ctr">
              <a:defRPr/>
            </a:pPr>
            <a:endParaRPr lang="ar-SA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+mj-cs"/>
            </a:endParaRPr>
          </a:p>
          <a:p>
            <a:pPr algn="r" rtl="1">
              <a:defRPr/>
            </a:pPr>
            <a:r>
              <a:rPr lang="ar-SA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+mj-cs"/>
              </a:rPr>
              <a:t>   </a:t>
            </a:r>
            <a:r>
              <a:rPr lang="ar-SA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endParaRPr lang="ar-SA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 rtl="1">
              <a:defRPr/>
            </a:pPr>
            <a:r>
              <a:rPr lang="ar-SA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+mj-cs"/>
              </a:rPr>
              <a:t> </a:t>
            </a:r>
            <a:r>
              <a:rPr lang="ar-SA" sz="2800" b="1" dirty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+mj-cs"/>
              </a:rPr>
              <a:t>تكرار الفترة (الفئة) </a:t>
            </a:r>
            <a:r>
              <a:rPr lang="en-US" sz="2800" b="1" dirty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+mj-cs"/>
              </a:rPr>
              <a:t> </a:t>
            </a:r>
            <a:r>
              <a:rPr lang="ar-SA" sz="2800" b="1" dirty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+mj-cs"/>
              </a:rPr>
              <a:t>رقم</a:t>
            </a:r>
            <a:r>
              <a:rPr lang="ar-SA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+mj-cs"/>
              </a:rPr>
              <a:t>   </a:t>
            </a:r>
            <a:r>
              <a:rPr lang="ar-SA" sz="3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+mj-cs"/>
              </a:rPr>
              <a:t>   أي ان    </a:t>
            </a:r>
            <a:r>
              <a:rPr lang="ar-SA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SA" sz="3200" b="1" dirty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 </a:t>
            </a:r>
            <a:r>
              <a:rPr lang="ar-SA" sz="2400" b="1" dirty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تكرار الفترة (الفئة) </a:t>
            </a:r>
            <a:r>
              <a:rPr lang="en-US" sz="2400" b="1" dirty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SA" sz="2400" b="1" dirty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رقم   </a:t>
            </a:r>
          </a:p>
          <a:p>
            <a:pPr algn="r" rtl="1">
              <a:defRPr/>
            </a:pPr>
            <a:r>
              <a:rPr lang="ar-SA" sz="3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+mj-cs"/>
              </a:rPr>
              <a:t>        وهكذا.......                       </a:t>
            </a:r>
            <a:endParaRPr lang="en-US" sz="3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+mj-cs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2708" y="762000"/>
          <a:ext cx="8018583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7794"/>
                <a:gridCol w="1738113"/>
                <a:gridCol w="3024554"/>
                <a:gridCol w="1688122"/>
              </a:tblGrid>
              <a:tr h="605118">
                <a:tc gridSpan="2">
                  <a:txBody>
                    <a:bodyPr/>
                    <a:lstStyle/>
                    <a:p>
                      <a:pPr algn="ctr"/>
                      <a:r>
                        <a:rPr lang="ar-SA" sz="3600" dirty="0" smtClean="0">
                          <a:solidFill>
                            <a:schemeClr val="tx1"/>
                          </a:solidFill>
                        </a:rPr>
                        <a:t>التكرارات المطلقة</a:t>
                      </a:r>
                      <a:endParaRPr lang="en-US" sz="360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chemeClr val="tx1"/>
                          </a:solidFill>
                        </a:rPr>
                        <a:t>حدود الفئة</a:t>
                      </a:r>
                      <a:endParaRPr lang="en-US" sz="360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chemeClr val="tx1"/>
                          </a:solidFill>
                        </a:rPr>
                        <a:t>رقم</a:t>
                      </a:r>
                      <a:r>
                        <a:rPr lang="ar-SA" sz="3600" baseline="0" dirty="0" smtClean="0">
                          <a:solidFill>
                            <a:schemeClr val="tx1"/>
                          </a:solidFill>
                        </a:rPr>
                        <a:t> الفترة </a:t>
                      </a:r>
                      <a:r>
                        <a:rPr lang="ar-SA" sz="3000" baseline="0" dirty="0" smtClean="0">
                          <a:solidFill>
                            <a:schemeClr val="tx1"/>
                          </a:solidFill>
                        </a:rPr>
                        <a:t>(الفئة)</a:t>
                      </a:r>
                      <a:r>
                        <a:rPr lang="en-US" sz="3000" i="1" baseline="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endParaRPr lang="en-US" sz="3000" dirty="0"/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0000"/>
                          </a:solidFill>
                        </a:rPr>
                        <a:t> التكرار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     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700" b="1" dirty="0" smtClean="0">
                          <a:solidFill>
                            <a:srgbClr val="FF0000"/>
                          </a:solidFill>
                        </a:rPr>
                        <a:t>علامات التفريغ</a:t>
                      </a:r>
                      <a:endParaRPr lang="en-US" sz="2700" b="1" dirty="0">
                        <a:solidFill>
                          <a:srgbClr val="FF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0000"/>
                          </a:solidFill>
                        </a:rPr>
                        <a:t> 1= </a:t>
                      </a:r>
                      <a:endParaRPr lang="en-US" sz="24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0000"/>
                          </a:solidFill>
                        </a:rPr>
                        <a:t>الحد الادني - الحد الاعلى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0000"/>
                          </a:solidFill>
                        </a:rPr>
                        <a:t>2= </a:t>
                      </a:r>
                      <a:endParaRPr lang="en-US" sz="24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الحد الادني - الحد الاعلى</a:t>
                      </a:r>
                      <a:endParaRPr lang="en-US" sz="2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0000"/>
                          </a:solidFill>
                        </a:rPr>
                        <a:t>3= </a:t>
                      </a:r>
                      <a:endParaRPr lang="en-US" sz="2400" b="1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الحد الادني - الحد الاعلى</a:t>
                      </a:r>
                      <a:endParaRPr lang="en-US" sz="2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3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rgbClr val="009900"/>
                          </a:solidFill>
                        </a:rPr>
                        <a:t>.........</a:t>
                      </a:r>
                      <a:endParaRPr 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smtClean="0">
                          <a:solidFill>
                            <a:schemeClr val="tx1"/>
                          </a:solidFill>
                        </a:rPr>
                        <a:t>المجموع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2764149" y="2572555"/>
            <a:ext cx="304800" cy="146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946265" y="3110519"/>
            <a:ext cx="228600" cy="146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658233" y="3110519"/>
            <a:ext cx="228600" cy="146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2658233" y="3614575"/>
            <a:ext cx="228600" cy="146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090281" y="3542567"/>
            <a:ext cx="228600" cy="146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802249" y="3542567"/>
            <a:ext cx="228600" cy="146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755576" y="2276872"/>
          <a:ext cx="297474" cy="504825"/>
        </p:xfrm>
        <a:graphic>
          <a:graphicData uri="http://schemas.openxmlformats.org/presentationml/2006/ole">
            <p:oleObj spid="_x0000_s2050" name="Equation" r:id="rId3" imgW="203040" imgH="215640" progId="">
              <p:embed/>
            </p:oleObj>
          </a:graphicData>
        </a:graphic>
      </p:graphicFrame>
      <p:graphicFrame>
        <p:nvGraphicFramePr>
          <p:cNvPr id="3075" name="Object 6"/>
          <p:cNvGraphicFramePr>
            <a:graphicFrameLocks noChangeAspect="1"/>
          </p:cNvGraphicFramePr>
          <p:nvPr/>
        </p:nvGraphicFramePr>
        <p:xfrm>
          <a:off x="6963508" y="1066800"/>
          <a:ext cx="422031" cy="762000"/>
        </p:xfrm>
        <a:graphic>
          <a:graphicData uri="http://schemas.openxmlformats.org/presentationml/2006/ole">
            <p:oleObj spid="_x0000_s2051" name="Equation" r:id="rId4" imgW="75960" imgH="228600" progId="">
              <p:embed/>
            </p:oleObj>
          </a:graphicData>
        </a:graphic>
      </p:graphicFrame>
      <p:graphicFrame>
        <p:nvGraphicFramePr>
          <p:cNvPr id="3076" name="Object 7"/>
          <p:cNvGraphicFramePr>
            <a:graphicFrameLocks noChangeAspect="1"/>
          </p:cNvGraphicFramePr>
          <p:nvPr/>
        </p:nvGraphicFramePr>
        <p:xfrm>
          <a:off x="755576" y="1628800"/>
          <a:ext cx="297474" cy="533400"/>
        </p:xfrm>
        <a:graphic>
          <a:graphicData uri="http://schemas.openxmlformats.org/presentationml/2006/ole">
            <p:oleObj spid="_x0000_s2052" name="Equation" r:id="rId5" imgW="203040" imgH="228600" progId="">
              <p:embed/>
            </p:oleObj>
          </a:graphicData>
        </a:graphic>
      </p:graphicFrame>
      <p:graphicFrame>
        <p:nvGraphicFramePr>
          <p:cNvPr id="3077" name="Object 8"/>
          <p:cNvGraphicFramePr>
            <a:graphicFrameLocks noChangeAspect="1"/>
          </p:cNvGraphicFramePr>
          <p:nvPr/>
        </p:nvGraphicFramePr>
        <p:xfrm>
          <a:off x="755576" y="2852936"/>
          <a:ext cx="316523" cy="503238"/>
        </p:xfrm>
        <a:graphic>
          <a:graphicData uri="http://schemas.openxmlformats.org/presentationml/2006/ole">
            <p:oleObj spid="_x0000_s2053" name="Equation" r:id="rId6" imgW="215640" imgH="215640" progId="">
              <p:embed/>
            </p:oleObj>
          </a:graphicData>
        </a:graphic>
      </p:graphicFrame>
      <p:graphicFrame>
        <p:nvGraphicFramePr>
          <p:cNvPr id="3078" name="Object 9"/>
          <p:cNvGraphicFramePr>
            <a:graphicFrameLocks noChangeAspect="1"/>
          </p:cNvGraphicFramePr>
          <p:nvPr/>
        </p:nvGraphicFramePr>
        <p:xfrm>
          <a:off x="683568" y="3356992"/>
          <a:ext cx="316523" cy="533400"/>
        </p:xfrm>
        <a:graphic>
          <a:graphicData uri="http://schemas.openxmlformats.org/presentationml/2006/ole">
            <p:oleObj spid="_x0000_s2054" name="Equation" r:id="rId7" imgW="215640" imgH="228600" progId="">
              <p:embed/>
            </p:oleObj>
          </a:graphicData>
        </a:graphic>
      </p:graphicFrame>
      <p:graphicFrame>
        <p:nvGraphicFramePr>
          <p:cNvPr id="3079" name="Object 10"/>
          <p:cNvGraphicFramePr>
            <a:graphicFrameLocks noChangeAspect="1"/>
          </p:cNvGraphicFramePr>
          <p:nvPr/>
        </p:nvGraphicFramePr>
        <p:xfrm>
          <a:off x="7956376" y="5661248"/>
          <a:ext cx="281354" cy="514350"/>
        </p:xfrm>
        <a:graphic>
          <a:graphicData uri="http://schemas.openxmlformats.org/presentationml/2006/ole">
            <p:oleObj spid="_x0000_s2055" name="Equation" r:id="rId8" imgW="203040" imgH="215640" progId="">
              <p:embed/>
            </p:oleObj>
          </a:graphicData>
        </a:graphic>
      </p:graphicFrame>
      <p:graphicFrame>
        <p:nvGraphicFramePr>
          <p:cNvPr id="3080" name="Object 11"/>
          <p:cNvGraphicFramePr>
            <a:graphicFrameLocks noChangeAspect="1"/>
          </p:cNvGraphicFramePr>
          <p:nvPr/>
        </p:nvGraphicFramePr>
        <p:xfrm>
          <a:off x="4536831" y="3363913"/>
          <a:ext cx="70338" cy="127000"/>
        </p:xfrm>
        <a:graphic>
          <a:graphicData uri="http://schemas.openxmlformats.org/presentationml/2006/ole">
            <p:oleObj spid="_x0000_s2056" name="Equation" r:id="rId9" imgW="75960" imgH="126720" progId="">
              <p:embed/>
            </p:oleObj>
          </a:graphicData>
        </a:graphic>
      </p:graphicFrame>
      <p:graphicFrame>
        <p:nvGraphicFramePr>
          <p:cNvPr id="3081" name="Object 12"/>
          <p:cNvGraphicFramePr>
            <a:graphicFrameLocks noChangeAspect="1"/>
          </p:cNvGraphicFramePr>
          <p:nvPr/>
        </p:nvGraphicFramePr>
        <p:xfrm>
          <a:off x="5148064" y="5805264"/>
          <a:ext cx="359020" cy="366713"/>
        </p:xfrm>
        <a:graphic>
          <a:graphicData uri="http://schemas.openxmlformats.org/presentationml/2006/ole">
            <p:oleObj spid="_x0000_s2057" name="Equation" r:id="rId10" imgW="75960" imgH="126720" progId="">
              <p:embed/>
            </p:oleObj>
          </a:graphicData>
        </a:graphic>
      </p:graphicFrame>
      <p:graphicFrame>
        <p:nvGraphicFramePr>
          <p:cNvPr id="3082" name="Object 13"/>
          <p:cNvGraphicFramePr>
            <a:graphicFrameLocks noChangeAspect="1"/>
          </p:cNvGraphicFramePr>
          <p:nvPr/>
        </p:nvGraphicFramePr>
        <p:xfrm>
          <a:off x="755576" y="5949280"/>
          <a:ext cx="370742" cy="284163"/>
        </p:xfrm>
        <a:graphic>
          <a:graphicData uri="http://schemas.openxmlformats.org/presentationml/2006/ole">
            <p:oleObj spid="_x0000_s2058" name="Equation" r:id="rId11" imgW="114120" imgH="164880" progId="">
              <p:embed/>
            </p:oleObj>
          </a:graphicData>
        </a:graphic>
      </p:graphicFrame>
      <p:graphicFrame>
        <p:nvGraphicFramePr>
          <p:cNvPr id="3083" name="Object 14"/>
          <p:cNvGraphicFramePr>
            <a:graphicFrameLocks noChangeAspect="1"/>
          </p:cNvGraphicFramePr>
          <p:nvPr/>
        </p:nvGraphicFramePr>
        <p:xfrm>
          <a:off x="4067944" y="5733256"/>
          <a:ext cx="281354" cy="544513"/>
        </p:xfrm>
        <a:graphic>
          <a:graphicData uri="http://schemas.openxmlformats.org/presentationml/2006/ole">
            <p:oleObj spid="_x0000_s2059" name="Equation" r:id="rId12" imgW="203040" imgH="228600" progId="">
              <p:embed/>
            </p:oleObj>
          </a:graphicData>
        </a:graphic>
      </p:graphicFrame>
      <p:graphicFrame>
        <p:nvGraphicFramePr>
          <p:cNvPr id="3084" name="Object 4"/>
          <p:cNvGraphicFramePr>
            <a:graphicFrameLocks noChangeAspect="1"/>
          </p:cNvGraphicFramePr>
          <p:nvPr/>
        </p:nvGraphicFramePr>
        <p:xfrm>
          <a:off x="611560" y="4293096"/>
          <a:ext cx="1433146" cy="914400"/>
        </p:xfrm>
        <a:graphic>
          <a:graphicData uri="http://schemas.openxmlformats.org/presentationml/2006/ole">
            <p:oleObj spid="_x0000_s2060" name="Equation" r:id="rId13" imgW="787320" imgH="4316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Content Placeholder 3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019800"/>
          </a:xfrm>
        </p:spPr>
        <p:txBody>
          <a:bodyPr/>
          <a:lstStyle/>
          <a:p>
            <a:pPr algn="just" eaLnBrk="1" hangingPunct="1"/>
            <a:r>
              <a:rPr lang="ar-SA" sz="4400" b="1" smtClean="0">
                <a:cs typeface="Arial" pitchFamily="34" charset="0"/>
              </a:rPr>
              <a:t>    </a:t>
            </a:r>
            <a:endParaRPr lang="en-US" sz="400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5094C0F-2157-450B-AAE3-BC6AB7A1DD61}" type="slidenum">
              <a:rPr lang="ar-SA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11015" y="304800"/>
            <a:ext cx="8792308" cy="5334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يمكن التأكد من 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صحة عملية الجدولة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في الجدول التكراري السابق 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99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بأخذ المجموع الكلي لعمود التكرارات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نجد انه يساوي </a:t>
            </a: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99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عدد البيانات</a:t>
            </a:r>
          </a:p>
          <a:p>
            <a:pPr algn="just" rtl="1">
              <a:defRPr/>
            </a:pP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اي ان</a:t>
            </a: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حيث    يمثل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العدد الكلي للبيانات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و   يمثل </a:t>
            </a:r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عدد الفئات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 rtl="1">
              <a:defRPr/>
            </a:pPr>
            <a:endParaRPr lang="ar-SA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ar-S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>
              <a:defRPr/>
            </a:pP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r" rtl="1">
              <a:defRPr/>
            </a:pP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ar-SA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828800" y="2819400"/>
          <a:ext cx="5345723" cy="1219200"/>
        </p:xfrm>
        <a:graphic>
          <a:graphicData uri="http://schemas.openxmlformats.org/presentationml/2006/ole">
            <p:oleObj spid="_x0000_s3074" name="Equation" r:id="rId3" imgW="2133360" imgH="431640" progId="">
              <p:embed/>
            </p:oleObj>
          </a:graphicData>
        </a:graphic>
      </p:graphicFrame>
      <p:graphicFrame>
        <p:nvGraphicFramePr>
          <p:cNvPr id="4099" name="Object 7"/>
          <p:cNvGraphicFramePr>
            <a:graphicFrameLocks noChangeAspect="1"/>
          </p:cNvGraphicFramePr>
          <p:nvPr/>
        </p:nvGraphicFramePr>
        <p:xfrm>
          <a:off x="7380312" y="4149080"/>
          <a:ext cx="422031" cy="457200"/>
        </p:xfrm>
        <a:graphic>
          <a:graphicData uri="http://schemas.openxmlformats.org/presentationml/2006/ole">
            <p:oleObj spid="_x0000_s3075" name="Equation" r:id="rId4" imgW="126720" imgH="139680" progId="">
              <p:embed/>
            </p:oleObj>
          </a:graphicData>
        </a:graphic>
      </p:graphicFrame>
      <p:graphicFrame>
        <p:nvGraphicFramePr>
          <p:cNvPr id="4100" name="Object 8"/>
          <p:cNvGraphicFramePr>
            <a:graphicFrameLocks noChangeAspect="1"/>
          </p:cNvGraphicFramePr>
          <p:nvPr/>
        </p:nvGraphicFramePr>
        <p:xfrm>
          <a:off x="3059832" y="4077072"/>
          <a:ext cx="492369" cy="609600"/>
        </p:xfrm>
        <a:graphic>
          <a:graphicData uri="http://schemas.openxmlformats.org/presentationml/2006/ole">
            <p:oleObj spid="_x0000_s3076" name="Equation" r:id="rId5" imgW="101520" imgH="1267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</TotalTime>
  <Words>819</Words>
  <Application>Microsoft Office PowerPoint</Application>
  <PresentationFormat>Affichage à l'écran (4:3)</PresentationFormat>
  <Paragraphs>309</Paragraphs>
  <Slides>17</Slides>
  <Notes>2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9" baseType="lpstr">
      <vt:lpstr>Débit</vt:lpstr>
      <vt:lpstr>Equation</vt:lpstr>
      <vt:lpstr>Diapositive 1</vt:lpstr>
      <vt:lpstr>عناصر المحاضرة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Administrateur</dc:creator>
  <cp:lastModifiedBy>Administrateur</cp:lastModifiedBy>
  <cp:revision>6</cp:revision>
  <dcterms:created xsi:type="dcterms:W3CDTF">2020-12-22T18:21:17Z</dcterms:created>
  <dcterms:modified xsi:type="dcterms:W3CDTF">2021-11-27T21:53:06Z</dcterms:modified>
</cp:coreProperties>
</file>