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43FAD-3BB9-4129-848B-19D593D89E32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3D1EA-40D3-46FD-B055-169129AC4B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EC7DBC-11C7-4BB4-B440-16F61C27523E}" type="slidenum">
              <a:rPr lang="ar-SA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A47717-5A8B-4B7D-8FEE-2C292D3B94B9}" type="slidenum">
              <a:rPr lang="ar-SA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8D665A-0C29-4851-8511-81FA1C793195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3645D-020B-4008-B252-7E659024672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ubtitle 5"/>
          <p:cNvSpPr>
            <a:spLocks noGrp="1"/>
          </p:cNvSpPr>
          <p:nvPr>
            <p:ph type="subTitle" idx="1"/>
          </p:nvPr>
        </p:nvSpPr>
        <p:spPr>
          <a:xfrm>
            <a:off x="1758462" y="4038600"/>
            <a:ext cx="5486400" cy="1143000"/>
          </a:xfrm>
        </p:spPr>
        <p:txBody>
          <a:bodyPr/>
          <a:lstStyle/>
          <a:p>
            <a:pPr marR="0" algn="ctr" eaLnBrk="1" hangingPunct="1"/>
            <a:r>
              <a:rPr lang="ar-SA" sz="6000" b="1" dirty="0" smtClean="0">
                <a:solidFill>
                  <a:srgbClr val="FF0000"/>
                </a:solidFill>
                <a:cs typeface="Arial" pitchFamily="34" charset="0"/>
              </a:rPr>
              <a:t>المحاضرة </a:t>
            </a:r>
            <a:r>
              <a:rPr lang="ar-DZ" sz="6000" b="1" dirty="0" smtClean="0">
                <a:solidFill>
                  <a:srgbClr val="FF0000"/>
                </a:solidFill>
                <a:cs typeface="Arial" pitchFamily="34" charset="0"/>
              </a:rPr>
              <a:t>الثانية</a:t>
            </a:r>
            <a:endParaRPr lang="en-US" sz="6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R="0" eaLnBrk="1" hangingPunct="1"/>
            <a:endParaRPr lang="en-US" sz="6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3B9F214-19E2-4A81-B078-43354E9CEF96}" type="slidenum">
              <a:rPr lang="ar-SA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69477" y="381000"/>
            <a:ext cx="5205046" cy="3200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ar-SA" sz="4000" b="1" smtClean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مبادئ </a:t>
            </a:r>
            <a:r>
              <a:rPr lang="ar-SA" sz="4000" b="1" dirty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الإحصاء الوصفي-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YM Wadiy S_U normal."/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endParaRPr lang="ar-SA" sz="2200" b="1" dirty="0">
              <a:solidFill>
                <a:srgbClr val="7F7F7F"/>
              </a:solidFill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2800" b="1" dirty="0">
                <a:solidFill>
                  <a:srgbClr val="7030A0"/>
                </a:solidFill>
                <a:cs typeface="Times New Roman" pitchFamily="18" charset="0"/>
              </a:rPr>
              <a:t>لطلبة العلوم الاجتماعية</a:t>
            </a:r>
          </a:p>
          <a:p>
            <a:pPr algn="ctr" rtl="1">
              <a:lnSpc>
                <a:spcPct val="80000"/>
              </a:lnSpc>
              <a:defRPr/>
            </a:pPr>
            <a:endParaRPr lang="en-US" sz="1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7611ADF-F7E6-4870-9EAD-E2FAB615CD24}" type="slidenum">
              <a:rPr lang="ar-SA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304800"/>
            <a:ext cx="8792308" cy="533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نموذج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اخر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من الجدول التكراري يمكن الحصول عليه باستبدال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التكرارات المطلقة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بالتكرارات النسبية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just" rtl="1">
              <a:defRPr/>
            </a:pP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التكرار النسبي للفترة رقم    يعطي بالمعادلة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حيث 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تكرار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الفترة رقم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و</a:t>
            </a:r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العدد الكلي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للبيانات.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51520" y="2708920"/>
          <a:ext cx="1125415" cy="1143000"/>
        </p:xfrm>
        <a:graphic>
          <a:graphicData uri="http://schemas.openxmlformats.org/presentationml/2006/ole">
            <p:oleObj spid="_x0000_s4098" name="Equation" r:id="rId3" imgW="533160" imgH="406080" progId="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724128" y="4293096"/>
          <a:ext cx="398585" cy="609600"/>
        </p:xfrm>
        <a:graphic>
          <a:graphicData uri="http://schemas.openxmlformats.org/presentationml/2006/ole">
            <p:oleObj spid="_x0000_s4099" name="Equation" r:id="rId4" imgW="203040" imgH="22860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0" y="2852936"/>
          <a:ext cx="703385" cy="685800"/>
        </p:xfrm>
        <a:graphic>
          <a:graphicData uri="http://schemas.openxmlformats.org/presentationml/2006/ole">
            <p:oleObj spid="_x0000_s4100" name="Equation" r:id="rId5" imgW="75960" imgH="12672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796136" y="5157192"/>
          <a:ext cx="492369" cy="533400"/>
        </p:xfrm>
        <a:graphic>
          <a:graphicData uri="http://schemas.openxmlformats.org/presentationml/2006/ole">
            <p:oleObj spid="_x0000_s4101" name="Equation" r:id="rId6" imgW="126720" imgH="139680" progId="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547664" y="4221088"/>
          <a:ext cx="937846" cy="754063"/>
        </p:xfrm>
        <a:graphic>
          <a:graphicData uri="http://schemas.openxmlformats.org/presentationml/2006/ole">
            <p:oleObj spid="_x0000_s4102" name="Equation" r:id="rId7" imgW="101520" imgH="139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 algn="ctr" eaLnBrk="1" hangingPunct="1"/>
            <a:r>
              <a:rPr lang="ar-SA" sz="4400" b="1" smtClean="0">
                <a:cs typeface="Arial" pitchFamily="34" charset="0"/>
              </a:rPr>
              <a:t>    </a:t>
            </a:r>
            <a:r>
              <a:rPr lang="en-US" sz="4400" b="1" smtClean="0">
                <a:cs typeface="Arial" pitchFamily="34" charset="0"/>
              </a:rPr>
              <a:t>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60093F1-F830-4F9C-BDA3-713C548B042A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 </a:t>
            </a:r>
            <a:endParaRPr lang="en-US" sz="4800" b="1" dirty="0"/>
          </a:p>
          <a:p>
            <a:pPr algn="ctr" rtl="1">
              <a:defRPr/>
            </a:pPr>
            <a:r>
              <a:rPr lang="ar-SA" sz="3600" b="1" dirty="0">
                <a:solidFill>
                  <a:srgbClr val="000000"/>
                </a:solidFill>
              </a:rPr>
              <a:t>(شكل </a:t>
            </a:r>
            <a:r>
              <a:rPr lang="en-US" sz="3200" b="1" dirty="0">
                <a:solidFill>
                  <a:srgbClr val="000000"/>
                </a:solidFill>
              </a:rPr>
              <a:t>2</a:t>
            </a:r>
            <a:r>
              <a:rPr lang="ar-SA" sz="3600" b="1" dirty="0">
                <a:solidFill>
                  <a:srgbClr val="000000"/>
                </a:solidFill>
              </a:rPr>
              <a:t> – </a:t>
            </a:r>
            <a:r>
              <a:rPr lang="ar-SA" sz="3600" b="1" dirty="0">
                <a:solidFill>
                  <a:schemeClr val="tx1"/>
                </a:solidFill>
              </a:rPr>
              <a:t>الجدول</a:t>
            </a:r>
            <a:r>
              <a:rPr lang="ar-SA" sz="3600" b="1" dirty="0">
                <a:solidFill>
                  <a:srgbClr val="009900"/>
                </a:solidFill>
              </a:rPr>
              <a:t> التكراري </a:t>
            </a:r>
            <a:r>
              <a:rPr lang="ar-SA" sz="3600" b="1" dirty="0">
                <a:solidFill>
                  <a:srgbClr val="FF0000"/>
                </a:solidFill>
              </a:rPr>
              <a:t>النسبي</a:t>
            </a:r>
            <a:r>
              <a:rPr lang="ar-SA" sz="3600" b="1" dirty="0">
                <a:solidFill>
                  <a:srgbClr val="000000"/>
                </a:solidFill>
              </a:rPr>
              <a:t>)    </a:t>
            </a:r>
            <a:endParaRPr lang="en-US" sz="3600" b="1" dirty="0">
              <a:solidFill>
                <a:srgbClr val="000000"/>
              </a:solidFill>
            </a:endParaRPr>
          </a:p>
          <a:p>
            <a:pPr algn="ctr" rtl="1">
              <a:defRPr/>
            </a:pPr>
            <a:r>
              <a:rPr lang="ar-SA" sz="4800" b="1" dirty="0"/>
              <a:t> </a:t>
            </a:r>
            <a:endParaRPr lang="en-US" sz="4800" b="1" dirty="0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0677" y="927708"/>
          <a:ext cx="8637563" cy="5879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985"/>
                <a:gridCol w="2954215"/>
                <a:gridCol w="1322363"/>
              </a:tblGrid>
              <a:tr h="133811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التكرارات النسبية      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tx1"/>
                          </a:solidFill>
                        </a:rPr>
                        <a:t>حدود الفئة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r>
                        <a:rPr lang="ar-SA" sz="2800" baseline="0" dirty="0" smtClean="0">
                          <a:solidFill>
                            <a:schemeClr val="tx1"/>
                          </a:solidFill>
                        </a:rPr>
                        <a:t> الفئة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800" baseline="0" dirty="0" smtClean="0">
                          <a:solidFill>
                            <a:schemeClr val="tx1"/>
                          </a:solidFill>
                        </a:rPr>
                        <a:t> (الفترة)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sz="2800" dirty="0"/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809">
                <a:tc>
                  <a:txBody>
                    <a:bodyPr/>
                    <a:lstStyle/>
                    <a:p>
                      <a:pPr algn="r" rtl="1"/>
                      <a:r>
                        <a:rPr lang="en-US" sz="2200" b="1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2200" b="1" dirty="0" smtClean="0">
                          <a:solidFill>
                            <a:srgbClr val="009900"/>
                          </a:solidFill>
                        </a:rPr>
                        <a:t>المطلق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 للفترة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 ( 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2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</a:rPr>
                        <a:t>الحد الادني - الحد الاعلى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809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2200" b="1" dirty="0" smtClean="0">
                          <a:solidFill>
                            <a:srgbClr val="009900"/>
                          </a:solidFill>
                        </a:rPr>
                        <a:t>المطلق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 للفترة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 ( 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2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809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2200" b="1" dirty="0" smtClean="0">
                          <a:solidFill>
                            <a:srgbClr val="009900"/>
                          </a:solidFill>
                        </a:rPr>
                        <a:t>المطلق</a:t>
                      </a:r>
                      <a:r>
                        <a:rPr lang="ar-SA" sz="2200" b="1" dirty="0" smtClean="0">
                          <a:solidFill>
                            <a:srgbClr val="000000"/>
                          </a:solidFill>
                        </a:rPr>
                        <a:t> للفترة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 ( 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2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2200" b="1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2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03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869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6" name="Object 41"/>
          <p:cNvGraphicFramePr>
            <a:graphicFrameLocks noChangeAspect="1"/>
          </p:cNvGraphicFramePr>
          <p:nvPr/>
        </p:nvGraphicFramePr>
        <p:xfrm>
          <a:off x="492370" y="1295400"/>
          <a:ext cx="1252904" cy="1098550"/>
        </p:xfrm>
        <a:graphic>
          <a:graphicData uri="http://schemas.openxmlformats.org/presentationml/2006/ole">
            <p:oleObj spid="_x0000_s5122" name="Equation" r:id="rId4" imgW="533160" imgH="406080" progId="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406769" y="4953000"/>
          <a:ext cx="1477108" cy="838200"/>
        </p:xfrm>
        <a:graphic>
          <a:graphicData uri="http://schemas.openxmlformats.org/presentationml/2006/ole">
            <p:oleObj spid="_x0000_s5123" name="Equation" r:id="rId5" imgW="774360" imgH="431640" progId="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877908" y="1752600"/>
          <a:ext cx="422031" cy="762000"/>
        </p:xfrm>
        <a:graphic>
          <a:graphicData uri="http://schemas.openxmlformats.org/presentationml/2006/ole">
            <p:oleObj spid="_x0000_s5124" name="Equation" r:id="rId6" imgW="759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007D5EA-2875-4404-A608-B9AB9130550D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304800"/>
            <a:ext cx="8792308" cy="5105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وبالمثل يمكن التأكد من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صحة عملية الجدولة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الجدول التكراري النسبي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بأخذ المجموع الكلي لعمود التكرارات النسبية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نجد انه يساوي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الواحد الصحيح </a:t>
            </a:r>
          </a:p>
          <a:p>
            <a:pPr algn="just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اي ان</a:t>
            </a: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حيث    يمثل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العدد الكلي للبيانات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   يمثل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عدد الفترات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7452320" y="4509120"/>
          <a:ext cx="422031" cy="457200"/>
        </p:xfrm>
        <a:graphic>
          <a:graphicData uri="http://schemas.openxmlformats.org/presentationml/2006/ole">
            <p:oleObj spid="_x0000_s6146" name="Equation" r:id="rId3" imgW="126720" imgH="139680" progId="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3203848" y="4437112"/>
          <a:ext cx="492369" cy="609600"/>
        </p:xfrm>
        <a:graphic>
          <a:graphicData uri="http://schemas.openxmlformats.org/presentationml/2006/ole">
            <p:oleObj spid="_x0000_s6147" name="Equation" r:id="rId4" imgW="101520" imgH="126720" progId="">
              <p:embed/>
            </p:oleObj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2110154" y="2286000"/>
          <a:ext cx="4712677" cy="2057400"/>
        </p:xfrm>
        <a:graphic>
          <a:graphicData uri="http://schemas.openxmlformats.org/presentationml/2006/ole">
            <p:oleObj spid="_x0000_s6148" name="Equation" r:id="rId5" imgW="2349360" imgH="850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06A6C91-8584-42B1-9483-6C468B8DD084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228600"/>
            <a:ext cx="8792308" cy="5562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نموذج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ثالث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من الجدول التكراري يمكن الحصول عليه باستبدال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التكرارات المطلقة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بالتكرارات التراكمية (التجميعية)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just" rtl="1">
              <a:defRPr/>
            </a:pP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التكرار التراكمي للفئة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يساوي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مجموع تكرارات هذه الفئة وما قبلها (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ما يسبقها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) من فئات.</a:t>
            </a: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لاحظ ان التكرار التراكمي للفترة الاولى هو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نفس التكرار المطلق لهذه الفترة.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416061" y="3048000"/>
          <a:ext cx="703385" cy="762000"/>
        </p:xfrm>
        <a:graphic>
          <a:graphicData uri="http://schemas.openxmlformats.org/presentationml/2006/ole">
            <p:oleObj spid="_x0000_s7170" name="Equation" r:id="rId3" imgW="75960" imgH="126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Content Placeholder 3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10CB75B-2CA9-4C30-8FD9-BC898867CC37}" type="slidenum">
              <a:rPr lang="ar-SA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0677" y="44624"/>
            <a:ext cx="8721969" cy="8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/>
              <a:t>  </a:t>
            </a:r>
            <a:r>
              <a:rPr lang="en-US" sz="3200" b="1" dirty="0"/>
              <a:t> </a:t>
            </a:r>
            <a:endParaRPr lang="ar-SA" sz="3200" b="1" dirty="0"/>
          </a:p>
          <a:p>
            <a:pPr algn="ctr" rtl="1">
              <a:defRPr/>
            </a:pPr>
            <a:r>
              <a:rPr lang="ar-SA" sz="4800" b="1" dirty="0"/>
              <a:t>   </a:t>
            </a:r>
            <a:r>
              <a:rPr lang="ar-SA" sz="3600" b="1" dirty="0">
                <a:solidFill>
                  <a:srgbClr val="000000"/>
                </a:solidFill>
              </a:rPr>
              <a:t>(شكل </a:t>
            </a:r>
            <a:r>
              <a:rPr lang="ar-SA" sz="3200" b="1" dirty="0">
                <a:solidFill>
                  <a:srgbClr val="000000"/>
                </a:solidFill>
              </a:rPr>
              <a:t>3</a:t>
            </a:r>
            <a:r>
              <a:rPr lang="ar-SA" sz="3600" b="1" dirty="0">
                <a:solidFill>
                  <a:srgbClr val="000000"/>
                </a:solidFill>
              </a:rPr>
              <a:t> – </a:t>
            </a:r>
            <a:r>
              <a:rPr lang="ar-SA" sz="3600" b="1" dirty="0">
                <a:solidFill>
                  <a:schemeClr val="tx1"/>
                </a:solidFill>
              </a:rPr>
              <a:t>الجدول</a:t>
            </a:r>
            <a:r>
              <a:rPr lang="ar-SA" sz="3600" b="1" dirty="0">
                <a:solidFill>
                  <a:srgbClr val="009900"/>
                </a:solidFill>
              </a:rPr>
              <a:t> التكراري </a:t>
            </a:r>
            <a:r>
              <a:rPr lang="ar-SA" sz="3600" b="1" dirty="0">
                <a:solidFill>
                  <a:srgbClr val="FF0000"/>
                </a:solidFill>
              </a:rPr>
              <a:t>التراكمي</a:t>
            </a:r>
            <a:r>
              <a:rPr lang="ar-SA" sz="3600" b="1" dirty="0">
                <a:solidFill>
                  <a:srgbClr val="009900"/>
                </a:solidFill>
              </a:rPr>
              <a:t> (</a:t>
            </a:r>
            <a:r>
              <a:rPr lang="ar-SA" sz="3600" b="1" dirty="0">
                <a:solidFill>
                  <a:schemeClr val="tx1"/>
                </a:solidFill>
              </a:rPr>
              <a:t>التجميعي</a:t>
            </a:r>
            <a:r>
              <a:rPr lang="ar-SA" sz="3600" b="1" dirty="0">
                <a:solidFill>
                  <a:srgbClr val="009900"/>
                </a:solidFill>
              </a:rPr>
              <a:t>)</a:t>
            </a:r>
            <a:r>
              <a:rPr lang="ar-SA" sz="3600" b="1" dirty="0">
                <a:solidFill>
                  <a:srgbClr val="000000"/>
                </a:solidFill>
              </a:rPr>
              <a:t>)</a:t>
            </a:r>
            <a:endParaRPr lang="en-US" sz="3600" b="1" dirty="0">
              <a:solidFill>
                <a:srgbClr val="000000"/>
              </a:solidFill>
            </a:endParaRPr>
          </a:p>
          <a:p>
            <a:pPr algn="ctr" rtl="1">
              <a:defRPr/>
            </a:pPr>
            <a:endParaRPr lang="en-US" sz="4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1016" y="980728"/>
          <a:ext cx="8633246" cy="576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523"/>
                <a:gridCol w="1477108"/>
                <a:gridCol w="2883877"/>
                <a:gridCol w="1669738"/>
              </a:tblGrid>
              <a:tr h="119688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التكرارات التراكمية 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(التجميعية)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التكرارات المطلقة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</a:rPr>
                        <a:t>حدود الفئة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</a:rPr>
                        <a:t> الفئة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</a:rPr>
                        <a:t>  (الفترة)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sz="2400" dirty="0"/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586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</a:rPr>
                        <a:t>الحد الادني - الحد الاعلى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586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586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323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32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981"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وبالمثل يمكن الحصول علي </a:t>
                      </a:r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التكرار التراكمي النسبي </a:t>
                      </a:r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كما هو موضح بالجدول التالي (شكل 4)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0800000">
            <a:off x="1617785" y="2895600"/>
            <a:ext cx="168812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17785" y="3048000"/>
            <a:ext cx="9144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64" name="TextBox 12"/>
          <p:cNvSpPr txBox="1">
            <a:spLocks noChangeArrowheads="1"/>
          </p:cNvSpPr>
          <p:nvPr/>
        </p:nvSpPr>
        <p:spPr bwMode="auto">
          <a:xfrm>
            <a:off x="2461846" y="3048001"/>
            <a:ext cx="49236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/>
              <a:t>+</a:t>
            </a:r>
            <a:endParaRPr lang="en-US" sz="280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13539" y="3352800"/>
            <a:ext cx="633046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691680" y="3789040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91680" y="4077072"/>
            <a:ext cx="9144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68" name="TextBox 19"/>
          <p:cNvSpPr txBox="1">
            <a:spLocks noChangeArrowheads="1"/>
          </p:cNvSpPr>
          <p:nvPr/>
        </p:nvSpPr>
        <p:spPr bwMode="auto">
          <a:xfrm>
            <a:off x="2532185" y="4221088"/>
            <a:ext cx="49236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dirty="0" err="1"/>
              <a:t>+</a:t>
            </a:r>
            <a:endParaRPr lang="en-US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43808" y="4509120"/>
            <a:ext cx="633046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1619672" y="4869160"/>
            <a:ext cx="175846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95536" y="1556792"/>
          <a:ext cx="422031" cy="457200"/>
        </p:xfrm>
        <a:graphic>
          <a:graphicData uri="http://schemas.openxmlformats.org/presentationml/2006/ole">
            <p:oleObj spid="_x0000_s8194" name="Equation" r:id="rId3" imgW="126720" imgH="139680" progId="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7092280" y="1484784"/>
          <a:ext cx="422031" cy="522288"/>
        </p:xfrm>
        <a:graphic>
          <a:graphicData uri="http://schemas.openxmlformats.org/presentationml/2006/ole">
            <p:oleObj spid="_x0000_s8195" name="Equation" r:id="rId4" imgW="101520" imgH="126720" progId="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7318321" y="1556792"/>
          <a:ext cx="422031" cy="762000"/>
        </p:xfrm>
        <a:graphic>
          <a:graphicData uri="http://schemas.openxmlformats.org/presentationml/2006/ole">
            <p:oleObj spid="_x0000_s8196" name="Equation" r:id="rId5" imgW="759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ontent Placeholder 3"/>
          <p:cNvSpPr>
            <a:spLocks noGrp="1"/>
          </p:cNvSpPr>
          <p:nvPr>
            <p:ph idx="1"/>
          </p:nvPr>
        </p:nvSpPr>
        <p:spPr>
          <a:xfrm>
            <a:off x="211015" y="228600"/>
            <a:ext cx="8792308" cy="26670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8CCD4CE-FB63-4AE6-8516-000345227635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1371600"/>
            <a:ext cx="8792308" cy="2590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وبالمثل يمكن التأكد من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صحة عملية الجدولة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الجدول التكراري التراكمي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عن طريق التأكد من وجود  العدد الكلي للبيانات   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امام الفترة الاخيرة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 الفترة   )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عمود التكرارات التراكمية     .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156176" y="2564904"/>
          <a:ext cx="422031" cy="457200"/>
        </p:xfrm>
        <a:graphic>
          <a:graphicData uri="http://schemas.openxmlformats.org/presentationml/2006/ole">
            <p:oleObj spid="_x0000_s9218" name="Equation" r:id="rId3" imgW="126720" imgH="139680" progId="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59632" y="2564904"/>
          <a:ext cx="422031" cy="522288"/>
        </p:xfrm>
        <a:graphic>
          <a:graphicData uri="http://schemas.openxmlformats.org/presentationml/2006/ole">
            <p:oleObj spid="_x0000_s9219" name="Equation" r:id="rId4" imgW="101520" imgH="126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Content Placeholder 3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44958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F11B546-5367-439D-9518-01BC8B905B5F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0677" y="228600"/>
            <a:ext cx="8651631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/>
              <a:t>  </a:t>
            </a:r>
            <a:r>
              <a:rPr lang="en-US" sz="3200" b="1" dirty="0"/>
              <a:t> </a:t>
            </a:r>
            <a:endParaRPr lang="ar-SA" sz="3200" b="1" dirty="0"/>
          </a:p>
          <a:p>
            <a:pPr algn="ctr" rtl="1">
              <a:defRPr/>
            </a:pPr>
            <a:r>
              <a:rPr lang="ar-SA" sz="3200" b="1" dirty="0">
                <a:solidFill>
                  <a:srgbClr val="FF0000"/>
                </a:solidFill>
              </a:rPr>
              <a:t> </a:t>
            </a:r>
          </a:p>
          <a:p>
            <a:pPr algn="ctr" rtl="1">
              <a:defRPr/>
            </a:pPr>
            <a:r>
              <a:rPr lang="ar-SA" sz="3600" b="1" dirty="0">
                <a:solidFill>
                  <a:srgbClr val="000000"/>
                </a:solidFill>
              </a:rPr>
              <a:t>(شكل </a:t>
            </a:r>
            <a:r>
              <a:rPr lang="en-US" sz="3600" b="1" dirty="0">
                <a:solidFill>
                  <a:srgbClr val="000000"/>
                </a:solidFill>
              </a:rPr>
              <a:t>4</a:t>
            </a:r>
            <a:r>
              <a:rPr lang="ar-SA" sz="3600" b="1" dirty="0">
                <a:solidFill>
                  <a:srgbClr val="000000"/>
                </a:solidFill>
              </a:rPr>
              <a:t> – </a:t>
            </a:r>
            <a:r>
              <a:rPr lang="ar-SA" sz="3600" b="1" dirty="0">
                <a:solidFill>
                  <a:schemeClr val="tx1"/>
                </a:solidFill>
              </a:rPr>
              <a:t>الجدول</a:t>
            </a:r>
            <a:r>
              <a:rPr lang="ar-SA" sz="3600" b="1" dirty="0">
                <a:solidFill>
                  <a:srgbClr val="009900"/>
                </a:solidFill>
              </a:rPr>
              <a:t> التكراري التراكمي </a:t>
            </a:r>
            <a:r>
              <a:rPr lang="ar-SA" sz="3600" b="1" dirty="0">
                <a:solidFill>
                  <a:srgbClr val="FF0000"/>
                </a:solidFill>
              </a:rPr>
              <a:t>النسبي</a:t>
            </a:r>
            <a:r>
              <a:rPr lang="ar-SA" sz="3600" b="1" dirty="0">
                <a:solidFill>
                  <a:srgbClr val="000000"/>
                </a:solidFill>
              </a:rPr>
              <a:t>)</a:t>
            </a:r>
            <a:endParaRPr lang="en-US" sz="3600" b="1" dirty="0">
              <a:solidFill>
                <a:srgbClr val="000000"/>
              </a:solidFill>
            </a:endParaRPr>
          </a:p>
          <a:p>
            <a:pPr algn="ctr" rtl="1">
              <a:defRPr/>
            </a:pPr>
            <a:r>
              <a:rPr lang="ar-SA" sz="4800" b="1" dirty="0"/>
              <a:t>   </a:t>
            </a:r>
            <a:endParaRPr lang="en-US" sz="4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0677" y="1600200"/>
          <a:ext cx="884024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614"/>
                <a:gridCol w="914400"/>
                <a:gridCol w="914400"/>
                <a:gridCol w="2110154"/>
                <a:gridCol w="1032674"/>
              </a:tblGrid>
              <a:tr h="74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</a:rPr>
                        <a:t>التكرارات التراكمية </a:t>
                      </a:r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(النسبية)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التكرارات التراكمية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التكرارات المطلقة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حدود الفئة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r>
                        <a:rPr lang="ar-SA" sz="2000" baseline="0" dirty="0" smtClean="0">
                          <a:solidFill>
                            <a:schemeClr val="tx1"/>
                          </a:solidFill>
                        </a:rPr>
                        <a:t> الفئة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000" baseline="0" dirty="0" smtClean="0">
                          <a:solidFill>
                            <a:schemeClr val="tx1"/>
                          </a:solidFill>
                        </a:rPr>
                        <a:t>(الفترة )</a:t>
                      </a:r>
                      <a:endParaRPr lang="en-US" sz="2000" dirty="0"/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 rtl="1"/>
                      <a:r>
                        <a:rPr lang="en-US" sz="19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ar-SA" sz="19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1900" b="1" dirty="0" smtClean="0">
                          <a:solidFill>
                            <a:srgbClr val="009900"/>
                          </a:solidFill>
                        </a:rPr>
                        <a:t>التراكمي </a:t>
                      </a:r>
                      <a:r>
                        <a:rPr lang="ar-SA" sz="1900" b="1" dirty="0" smtClean="0">
                          <a:solidFill>
                            <a:srgbClr val="000000"/>
                          </a:solidFill>
                        </a:rPr>
                        <a:t>للفترة</a:t>
                      </a:r>
                      <a:r>
                        <a:rPr lang="ar-SA" sz="19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</a:t>
                      </a:r>
                      <a:r>
                        <a:rPr lang="ar-SA" sz="1900" b="0" baseline="0" dirty="0" smtClean="0">
                          <a:solidFill>
                            <a:srgbClr val="000000"/>
                          </a:solidFill>
                        </a:rPr>
                        <a:t>( </a:t>
                      </a:r>
                      <a:r>
                        <a:rPr lang="en-US" sz="19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1900" b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900" b="0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الحد الادني - الحد الاعلى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التراكمي </a:t>
                      </a:r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للفترة</a:t>
                      </a:r>
                      <a:r>
                        <a:rPr lang="ar-SA" sz="20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</a:t>
                      </a:r>
                      <a:r>
                        <a:rPr lang="ar-SA" sz="1800" b="0" baseline="0" dirty="0" smtClean="0">
                          <a:solidFill>
                            <a:srgbClr val="000000"/>
                          </a:solidFill>
                        </a:rPr>
                        <a:t>( </a:t>
                      </a:r>
                      <a:r>
                        <a:rPr lang="en-US" sz="18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1800" b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التكرار </a:t>
                      </a:r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التراكمي </a:t>
                      </a:r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للفترة</a:t>
                      </a:r>
                      <a:r>
                        <a:rPr lang="ar-SA" sz="2000" b="1" baseline="0" dirty="0" smtClean="0">
                          <a:solidFill>
                            <a:srgbClr val="000000"/>
                          </a:solidFill>
                        </a:rPr>
                        <a:t> / العدد الكلي للبيانات</a:t>
                      </a:r>
                      <a:r>
                        <a:rPr lang="ar-SA" sz="1800" b="0" baseline="0" dirty="0" smtClean="0">
                          <a:solidFill>
                            <a:srgbClr val="000000"/>
                          </a:solidFill>
                        </a:rPr>
                        <a:t>( </a:t>
                      </a:r>
                      <a:r>
                        <a:rPr lang="en-US" sz="1800" b="0" i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ar-SA" sz="1800" b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9900"/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884368" y="2204864"/>
          <a:ext cx="492369" cy="533400"/>
        </p:xfrm>
        <a:graphic>
          <a:graphicData uri="http://schemas.openxmlformats.org/presentationml/2006/ole">
            <p:oleObj spid="_x0000_s10242" name="Equation" r:id="rId3" imgW="101520" imgH="126720" progId="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7877908" y="1676400"/>
          <a:ext cx="422031" cy="609600"/>
        </p:xfrm>
        <a:graphic>
          <a:graphicData uri="http://schemas.openxmlformats.org/presentationml/2006/ole">
            <p:oleObj spid="_x0000_s10243" name="Equation" r:id="rId4" imgW="759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211015" y="1371600"/>
            <a:ext cx="8792308" cy="28956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D24D42C-B65A-40D9-8B02-4083FC89BDAD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1371600"/>
            <a:ext cx="8792308" cy="2895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وبنفس الطريقة يمكن التأكد من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صحة عملية الجدولة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الجدول التكراري التراكمي النسبي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عن طريق التأكد من وجود  العدد واحد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امام الفترة الاخيرة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(الفترة    )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عمود التكرارات التراكمية النسبية.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331640" y="2636912"/>
          <a:ext cx="422031" cy="522287"/>
        </p:xfrm>
        <a:graphic>
          <a:graphicData uri="http://schemas.openxmlformats.org/presentationml/2006/ole">
            <p:oleObj spid="_x0000_s11266" name="Equation" r:id="rId3" imgW="101520" imgH="126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smtClean="0">
                <a:solidFill>
                  <a:srgbClr val="00B050"/>
                </a:solidFill>
                <a:cs typeface="Arial" pitchFamily="34" charset="0"/>
              </a:rPr>
              <a:t>عناصر المحاضرة</a:t>
            </a:r>
            <a:endParaRPr lang="en-US" b="1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00AF0B1-0BB0-480B-A044-990D1815AC8C}" type="slidenum">
              <a:rPr lang="ar-SA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354" y="1219200"/>
            <a:ext cx="8651631" cy="396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/>
              <a:t> </a:t>
            </a:r>
          </a:p>
          <a:p>
            <a:pPr algn="ctr" rtl="1">
              <a:defRPr/>
            </a:pPr>
            <a:endParaRPr lang="ar-SA" sz="4000" b="1" dirty="0"/>
          </a:p>
          <a:p>
            <a:pPr algn="ctr" rtl="1">
              <a:defRPr/>
            </a:pPr>
            <a:endParaRPr lang="ar-SA" sz="4000" b="1" dirty="0"/>
          </a:p>
          <a:p>
            <a:pPr algn="ctr" rtl="1">
              <a:defRPr/>
            </a:pPr>
            <a:r>
              <a:rPr lang="ar-SA" sz="4000" b="1" dirty="0" smtClean="0"/>
              <a:t>طرق </a:t>
            </a:r>
            <a:r>
              <a:rPr lang="ar-DZ" sz="4000" b="1" dirty="0" smtClean="0"/>
              <a:t>تنظيم و</a:t>
            </a:r>
            <a:r>
              <a:rPr lang="ar-SA" sz="4000" b="1" dirty="0" smtClean="0"/>
              <a:t>وصف </a:t>
            </a:r>
            <a:r>
              <a:rPr lang="ar-SA" sz="4000" b="1" dirty="0"/>
              <a:t>القياسات </a:t>
            </a:r>
            <a:r>
              <a:rPr lang="ar-SA" sz="4000" b="1" dirty="0">
                <a:solidFill>
                  <a:srgbClr val="FF0000"/>
                </a:solidFill>
              </a:rPr>
              <a:t>(</a:t>
            </a:r>
            <a:r>
              <a:rPr lang="ar-SA" sz="4000" b="1" dirty="0"/>
              <a:t>البيانات</a:t>
            </a:r>
            <a:r>
              <a:rPr lang="ar-SA" sz="4000" b="1" dirty="0">
                <a:solidFill>
                  <a:srgbClr val="FF0000"/>
                </a:solidFill>
              </a:rPr>
              <a:t>)</a:t>
            </a:r>
          </a:p>
          <a:p>
            <a:pPr algn="ctr" rtl="1">
              <a:defRPr/>
            </a:pPr>
            <a:endParaRPr lang="ar-SA" sz="4000" b="1" dirty="0">
              <a:solidFill>
                <a:srgbClr val="FF0000"/>
              </a:solidFill>
            </a:endParaRPr>
          </a:p>
          <a:p>
            <a:pPr algn="r" rtl="1">
              <a:defRPr/>
            </a:pPr>
            <a:r>
              <a:rPr lang="ar-SA" sz="3200" b="1" dirty="0">
                <a:solidFill>
                  <a:srgbClr val="FF0000"/>
                </a:solidFill>
              </a:rPr>
              <a:t>1-1</a:t>
            </a:r>
            <a:r>
              <a:rPr lang="ar-SA" sz="4000" b="1" dirty="0">
                <a:solidFill>
                  <a:srgbClr val="FF0000"/>
                </a:solidFill>
              </a:rPr>
              <a:t> </a:t>
            </a:r>
            <a:r>
              <a:rPr lang="ar-SA" sz="4000" b="1" dirty="0"/>
              <a:t>الهدف من وصف القياسات </a:t>
            </a:r>
            <a:r>
              <a:rPr lang="ar-SA" sz="3600" b="1" dirty="0">
                <a:solidFill>
                  <a:schemeClr val="tx1"/>
                </a:solidFill>
              </a:rPr>
              <a:t>(البيانات)</a:t>
            </a:r>
          </a:p>
          <a:p>
            <a:pPr algn="r" rtl="1">
              <a:defRPr/>
            </a:pPr>
            <a:r>
              <a:rPr lang="ar-SA" sz="3200" b="1" dirty="0">
                <a:solidFill>
                  <a:srgbClr val="FF0000"/>
                </a:solidFill>
              </a:rPr>
              <a:t>2-1</a:t>
            </a:r>
            <a:r>
              <a:rPr lang="ar-SA" sz="3600" b="1" dirty="0">
                <a:solidFill>
                  <a:schemeClr val="tx1"/>
                </a:solidFill>
              </a:rPr>
              <a:t> طرق </a:t>
            </a:r>
            <a:r>
              <a:rPr lang="ar-SA" sz="3600" b="1" dirty="0" smtClean="0">
                <a:solidFill>
                  <a:schemeClr val="tx1"/>
                </a:solidFill>
              </a:rPr>
              <a:t>الوصف</a:t>
            </a:r>
            <a:endParaRPr lang="ar-SA" sz="2800" b="1" dirty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DZ" sz="3200" b="1" dirty="0" smtClean="0">
                <a:solidFill>
                  <a:srgbClr val="FF0000"/>
                </a:solidFill>
              </a:rPr>
              <a:t>3</a:t>
            </a:r>
            <a:r>
              <a:rPr lang="ar-SA" sz="3200" b="1" dirty="0" smtClean="0">
                <a:solidFill>
                  <a:srgbClr val="FF0000"/>
                </a:solidFill>
              </a:rPr>
              <a:t>-1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>
                <a:solidFill>
                  <a:schemeClr val="tx1"/>
                </a:solidFill>
              </a:rPr>
              <a:t>الجداول التكرارية </a:t>
            </a:r>
            <a:r>
              <a:rPr lang="ar-SA" sz="3200" b="1" dirty="0">
                <a:solidFill>
                  <a:schemeClr val="tx1"/>
                </a:solidFill>
              </a:rPr>
              <a:t>( </a:t>
            </a:r>
            <a:r>
              <a:rPr lang="ar-SA" sz="2800" b="1" dirty="0">
                <a:solidFill>
                  <a:srgbClr val="009900"/>
                </a:solidFill>
              </a:rPr>
              <a:t>انواعها</a:t>
            </a:r>
            <a:r>
              <a:rPr lang="ar-SA" sz="2800" b="1" dirty="0">
                <a:solidFill>
                  <a:srgbClr val="FF0000"/>
                </a:solidFill>
              </a:rPr>
              <a:t> وطرق التأكد من عملية </a:t>
            </a:r>
            <a:r>
              <a:rPr lang="ar-SA" sz="2800" b="1" dirty="0" err="1">
                <a:solidFill>
                  <a:srgbClr val="FF0000"/>
                </a:solidFill>
              </a:rPr>
              <a:t>الجدولة</a:t>
            </a:r>
            <a:r>
              <a:rPr lang="ar-SA" sz="3200" b="1" dirty="0" err="1">
                <a:solidFill>
                  <a:schemeClr val="tx1"/>
                </a:solidFill>
              </a:rPr>
              <a:t> </a:t>
            </a:r>
            <a:r>
              <a:rPr lang="ar-SA" sz="3200" b="1" dirty="0" err="1" smtClean="0">
                <a:solidFill>
                  <a:schemeClr val="tx1"/>
                </a:solidFill>
              </a:rPr>
              <a:t>)</a:t>
            </a:r>
            <a:endParaRPr lang="ar-DZ" sz="3200" b="1" dirty="0" smtClean="0">
              <a:solidFill>
                <a:schemeClr val="tx1"/>
              </a:solidFill>
            </a:endParaRPr>
          </a:p>
          <a:p>
            <a:pPr algn="r" rtl="1">
              <a:defRPr/>
            </a:pPr>
            <a:r>
              <a:rPr lang="ar-DZ" sz="3200" b="1" dirty="0" smtClean="0">
                <a:solidFill>
                  <a:srgbClr val="FF0000"/>
                </a:solidFill>
              </a:rPr>
              <a:t>4-1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الطريقة </a:t>
            </a:r>
            <a:r>
              <a:rPr lang="ar-SA" sz="4000" b="1" dirty="0" err="1" smtClean="0">
                <a:solidFill>
                  <a:schemeClr val="tx1"/>
                </a:solidFill>
              </a:rPr>
              <a:t>البيانية </a:t>
            </a:r>
            <a:r>
              <a:rPr lang="ar-SA" sz="3200" b="1" dirty="0" smtClean="0">
                <a:solidFill>
                  <a:schemeClr val="tx1"/>
                </a:solidFill>
              </a:rPr>
              <a:t>(</a:t>
            </a:r>
            <a:r>
              <a:rPr lang="ar-SA" sz="3200" b="1" dirty="0" smtClean="0">
                <a:solidFill>
                  <a:srgbClr val="FF0000"/>
                </a:solidFill>
              </a:rPr>
              <a:t>الغرض من </a:t>
            </a:r>
            <a:r>
              <a:rPr lang="ar-SA" sz="3200" b="1" dirty="0" err="1" smtClean="0">
                <a:solidFill>
                  <a:srgbClr val="FF0000"/>
                </a:solidFill>
              </a:rPr>
              <a:t>استخدامها </a:t>
            </a:r>
            <a:r>
              <a:rPr lang="ar-SA" sz="3200" b="1" dirty="0" err="1" smtClean="0">
                <a:solidFill>
                  <a:schemeClr val="tx1"/>
                </a:solidFill>
              </a:rPr>
              <a:t>)</a:t>
            </a:r>
            <a:endParaRPr lang="ar-SA" sz="3200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ar-SA" sz="32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r>
              <a:rPr lang="ar-SA" sz="3600" b="1" dirty="0">
                <a:solidFill>
                  <a:schemeClr val="tx1"/>
                </a:solidFill>
              </a:rPr>
              <a:t> </a:t>
            </a:r>
          </a:p>
          <a:p>
            <a:pPr algn="ctr" rtl="1">
              <a:defRPr/>
            </a:pPr>
            <a:endParaRPr lang="ar-SA" sz="40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4864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 </a:t>
            </a:r>
          </a:p>
          <a:p>
            <a:pPr algn="just" eaLnBrk="1" hangingPunct="1"/>
            <a:endParaRPr lang="ar-SA" sz="4400" b="1" smtClean="0">
              <a:cs typeface="Arial" pitchFamily="34" charset="0"/>
            </a:endParaRPr>
          </a:p>
          <a:p>
            <a:pPr algn="just" eaLnBrk="1" hangingPunct="1"/>
            <a:endParaRPr lang="ar-SA" sz="4400" b="1" smtClean="0">
              <a:cs typeface="Arial" pitchFamily="34" charset="0"/>
            </a:endParaRPr>
          </a:p>
          <a:p>
            <a:pPr algn="just" eaLnBrk="1" hangingPunct="1"/>
            <a:endParaRPr lang="ar-SA" sz="4400" b="1" smtClean="0">
              <a:cs typeface="Arial" pitchFamily="34" charset="0"/>
            </a:endParaRPr>
          </a:p>
          <a:p>
            <a:pPr algn="just" eaLnBrk="1" hangingPunct="1"/>
            <a:endParaRPr lang="ar-SA" sz="4400" b="1" smtClean="0">
              <a:cs typeface="Arial" pitchFamily="34" charset="0"/>
            </a:endParaRPr>
          </a:p>
          <a:p>
            <a:pPr algn="just" eaLnBrk="1" hangingPunct="1"/>
            <a:endParaRPr lang="ar-SA" sz="4400" b="1" smtClean="0"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3B21B0-5138-4766-AE5F-E679DC8244A3}" type="slidenum">
              <a:rPr lang="ar-SA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0677" y="381000"/>
            <a:ext cx="8862646" cy="541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ar-SA" sz="3600" b="1" dirty="0">
                <a:solidFill>
                  <a:srgbClr val="009900"/>
                </a:solidFill>
              </a:rPr>
              <a:t>رمز التجميع </a:t>
            </a:r>
            <a:endParaRPr lang="en-US" sz="3600" b="1" dirty="0">
              <a:solidFill>
                <a:srgbClr val="009900"/>
              </a:solidFill>
              <a:cs typeface="Arial" pitchFamily="34" charset="0"/>
            </a:endParaRPr>
          </a:p>
          <a:p>
            <a:pPr algn="r">
              <a:defRPr/>
            </a:pPr>
            <a:r>
              <a:rPr lang="ar-SA" dirty="0"/>
              <a:t> </a:t>
            </a:r>
          </a:p>
          <a:p>
            <a:pPr algn="r" rtl="1">
              <a:defRPr/>
            </a:pPr>
            <a:r>
              <a:rPr lang="ar-SA" sz="2800" b="1" dirty="0"/>
              <a:t>إشارة لعملية </a:t>
            </a:r>
            <a:r>
              <a:rPr lang="ar-SA" sz="2800" b="1" u="sng" dirty="0">
                <a:solidFill>
                  <a:srgbClr val="FF0000"/>
                </a:solidFill>
              </a:rPr>
              <a:t>جمع</a:t>
            </a:r>
            <a:r>
              <a:rPr lang="ar-SA" sz="2800" b="1" dirty="0"/>
              <a:t> عدد    من الحدود بداية من الحد رقم </a:t>
            </a:r>
            <a:r>
              <a:rPr lang="ar-SA" sz="2000" b="1" dirty="0">
                <a:solidFill>
                  <a:srgbClr val="FF0000"/>
                </a:solidFill>
              </a:rPr>
              <a:t>(</a:t>
            </a:r>
            <a:r>
              <a:rPr lang="ar-SA" sz="2000" b="1" dirty="0">
                <a:solidFill>
                  <a:schemeClr val="tx1"/>
                </a:solidFill>
              </a:rPr>
              <a:t>1</a:t>
            </a:r>
            <a:r>
              <a:rPr lang="ar-SA" sz="2000" b="1" dirty="0">
                <a:solidFill>
                  <a:srgbClr val="FF0000"/>
                </a:solidFill>
              </a:rPr>
              <a:t>) </a:t>
            </a:r>
            <a:r>
              <a:rPr lang="ar-SA" sz="2800" b="1" dirty="0"/>
              <a:t>الى الحد رقم </a:t>
            </a:r>
            <a:r>
              <a:rPr lang="ar-SA" sz="2800" b="1" dirty="0">
                <a:solidFill>
                  <a:srgbClr val="FF0000"/>
                </a:solidFill>
              </a:rPr>
              <a:t>(</a:t>
            </a:r>
            <a:r>
              <a:rPr lang="ar-SA" sz="2800" b="1" dirty="0"/>
              <a:t>   </a:t>
            </a:r>
            <a:r>
              <a:rPr lang="ar-SA" sz="2800" b="1" dirty="0">
                <a:solidFill>
                  <a:srgbClr val="FF0000"/>
                </a:solidFill>
              </a:rPr>
              <a:t>)</a:t>
            </a:r>
            <a:r>
              <a:rPr lang="ar-SA" sz="2800" b="1" dirty="0"/>
              <a:t>       </a:t>
            </a:r>
            <a:r>
              <a:rPr lang="ar-SA" sz="2800" b="1" dirty="0">
                <a:solidFill>
                  <a:srgbClr val="FF0000"/>
                </a:solidFill>
              </a:rPr>
              <a:t>    </a:t>
            </a:r>
            <a:r>
              <a:rPr lang="ar-SA" sz="2800" b="1" dirty="0"/>
              <a:t> </a:t>
            </a:r>
          </a:p>
          <a:p>
            <a:pPr algn="r">
              <a:defRPr/>
            </a:pPr>
            <a:endParaRPr lang="ar-SA" sz="3200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endParaRPr lang="ar-SA" dirty="0"/>
          </a:p>
          <a:p>
            <a:pPr algn="ctr">
              <a:defRPr/>
            </a:pPr>
            <a:r>
              <a:rPr lang="ar-SA" dirty="0"/>
              <a:t>   </a:t>
            </a:r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697416" y="990600"/>
          <a:ext cx="1125415" cy="990600"/>
        </p:xfrm>
        <a:graphic>
          <a:graphicData uri="http://schemas.openxmlformats.org/presentationml/2006/ole">
            <p:oleObj spid="_x0000_s1026" name="Equation" r:id="rId3" imgW="495000" imgH="43164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321170" y="2819400"/>
          <a:ext cx="4868008" cy="1219200"/>
        </p:xfrm>
        <a:graphic>
          <a:graphicData uri="http://schemas.openxmlformats.org/presentationml/2006/ole">
            <p:oleObj spid="_x0000_s1027" name="Equation" r:id="rId4" imgW="1942920" imgH="43164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60123" y="2057401"/>
          <a:ext cx="328246" cy="442913"/>
        </p:xfrm>
        <a:graphic>
          <a:graphicData uri="http://schemas.openxmlformats.org/presentationml/2006/ole">
            <p:oleObj spid="_x0000_s1028" name="Equation" r:id="rId5" imgW="101520" imgH="12672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641231" y="2133601"/>
          <a:ext cx="257908" cy="366713"/>
        </p:xfrm>
        <a:graphic>
          <a:graphicData uri="http://schemas.openxmlformats.org/presentationml/2006/ole">
            <p:oleObj spid="_x0000_s1029" name="Equation" r:id="rId6" imgW="101520" imgH="126720" progId="">
              <p:embed/>
            </p:oleObj>
          </a:graphicData>
        </a:graphic>
      </p:graphicFrame>
      <p:sp>
        <p:nvSpPr>
          <p:cNvPr id="10" name="Oval 9"/>
          <p:cNvSpPr/>
          <p:nvPr/>
        </p:nvSpPr>
        <p:spPr>
          <a:xfrm>
            <a:off x="562708" y="4572000"/>
            <a:ext cx="3446585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2000" b="1" dirty="0">
                <a:solidFill>
                  <a:srgbClr val="FF0000"/>
                </a:solidFill>
              </a:rPr>
              <a:t>الحد الاول (رقم </a:t>
            </a:r>
            <a:r>
              <a:rPr lang="ar-SA" sz="2000" b="1" dirty="0">
                <a:solidFill>
                  <a:schemeClr val="tx1"/>
                </a:solidFill>
              </a:rPr>
              <a:t>1</a:t>
            </a:r>
            <a:r>
              <a:rPr lang="ar-SA" sz="2000" b="1" dirty="0">
                <a:solidFill>
                  <a:srgbClr val="FF0000"/>
                </a:solidFill>
              </a:rPr>
              <a:t>) بوضع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3016" y="4419600"/>
            <a:ext cx="3727938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2000" b="1" dirty="0">
                <a:solidFill>
                  <a:srgbClr val="FF0000"/>
                </a:solidFill>
              </a:rPr>
              <a:t>الحد الاخير ( رقم    )  بوضع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2743200" y="3581400"/>
            <a:ext cx="1125415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491654" y="3701562"/>
            <a:ext cx="838200" cy="597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914400" y="4800600"/>
          <a:ext cx="422031" cy="381000"/>
        </p:xfrm>
        <a:graphic>
          <a:graphicData uri="http://schemas.openxmlformats.org/presentationml/2006/ole">
            <p:oleObj spid="_x0000_s1030" name="Equation" r:id="rId7" imgW="190440" imgH="13968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564923" y="4648201"/>
          <a:ext cx="257908" cy="366713"/>
        </p:xfrm>
        <a:graphic>
          <a:graphicData uri="http://schemas.openxmlformats.org/presentationml/2006/ole">
            <p:oleObj spid="_x0000_s1031" name="Equation" r:id="rId8" imgW="101520" imgH="12672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064369" y="4648200"/>
          <a:ext cx="504092" cy="381000"/>
        </p:xfrm>
        <a:graphic>
          <a:graphicData uri="http://schemas.openxmlformats.org/presentationml/2006/ole">
            <p:oleObj spid="_x0000_s1032" name="Equation" r:id="rId9" imgW="203040" imgH="139680" progId="">
              <p:embed/>
            </p:oleObj>
          </a:graphicData>
        </a:graphic>
      </p:graphicFrame>
      <p:sp>
        <p:nvSpPr>
          <p:cNvPr id="21" name="Cloud Callout 20"/>
          <p:cNvSpPr/>
          <p:nvPr/>
        </p:nvSpPr>
        <p:spPr>
          <a:xfrm rot="20963513">
            <a:off x="235928" y="766763"/>
            <a:ext cx="4698023" cy="7620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نحتاج في هذه المحاضرة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Content Placeholder 3"/>
          <p:cNvSpPr>
            <a:spLocks noGrp="1"/>
          </p:cNvSpPr>
          <p:nvPr>
            <p:ph idx="1"/>
          </p:nvPr>
        </p:nvSpPr>
        <p:spPr>
          <a:xfrm>
            <a:off x="211016" y="1447800"/>
            <a:ext cx="8721969" cy="4876800"/>
          </a:xfrm>
        </p:spPr>
        <p:txBody>
          <a:bodyPr/>
          <a:lstStyle/>
          <a:p>
            <a:pPr algn="ctr" rtl="1" eaLnBrk="1" hangingPunct="1"/>
            <a:r>
              <a:rPr lang="ar-SA" b="1" u="sng" dirty="0" smtClean="0">
                <a:solidFill>
                  <a:srgbClr val="009900"/>
                </a:solidFill>
                <a:cs typeface="Arial" pitchFamily="34" charset="0"/>
              </a:rPr>
              <a:t>لماذا نصف مجموعات </a:t>
            </a:r>
            <a:r>
              <a:rPr lang="ar-SA" b="1" u="sng" dirty="0" err="1" smtClean="0">
                <a:solidFill>
                  <a:srgbClr val="009900"/>
                </a:solidFill>
                <a:cs typeface="Arial" pitchFamily="34" charset="0"/>
              </a:rPr>
              <a:t>القياسات ؟</a:t>
            </a:r>
            <a:endParaRPr lang="en-US" dirty="0" smtClean="0">
              <a:solidFill>
                <a:srgbClr val="009900"/>
              </a:solidFill>
              <a:cs typeface="Arial" pitchFamily="34" charset="0"/>
            </a:endParaRPr>
          </a:p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-</a:t>
            </a:r>
            <a:r>
              <a:rPr lang="ar-SA" dirty="0" smtClean="0">
                <a:cs typeface="Arial" pitchFamily="34" charset="0"/>
              </a:rPr>
              <a:t> </a:t>
            </a:r>
            <a:r>
              <a:rPr lang="ar-SA" sz="4000" b="1" dirty="0" smtClean="0">
                <a:cs typeface="Arial" pitchFamily="34" charset="0"/>
              </a:rPr>
              <a:t>بالرجوع إلى الهدف من علم </a:t>
            </a:r>
            <a:r>
              <a:rPr lang="ar-SA" sz="4000" b="1" dirty="0" err="1" smtClean="0">
                <a:cs typeface="Arial" pitchFamily="34" charset="0"/>
              </a:rPr>
              <a:t>الإحصاء </a:t>
            </a:r>
            <a:r>
              <a:rPr lang="ar-SA" sz="4000" b="1" dirty="0" smtClean="0">
                <a:cs typeface="Arial" pitchFamily="34" charset="0"/>
              </a:rPr>
              <a:t>،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صناعة الاستدلال الإحصائي أو الاستقراء </a:t>
            </a:r>
            <a:r>
              <a:rPr lang="ar-SA" sz="4000" b="1" dirty="0" err="1" smtClean="0">
                <a:solidFill>
                  <a:srgbClr val="FF0000"/>
                </a:solidFill>
                <a:cs typeface="Arial" pitchFamily="34" charset="0"/>
              </a:rPr>
              <a:t>الإحصائي </a:t>
            </a:r>
            <a:r>
              <a:rPr lang="ar-SA" sz="4000" b="1" dirty="0" smtClean="0">
                <a:cs typeface="Arial" pitchFamily="34" charset="0"/>
              </a:rPr>
              <a:t>، حول خاصية معينة في مجتمع الدراسة مستخدمين البيانات الموجودة بالعينة المختارة.</a:t>
            </a:r>
            <a:endParaRPr lang="en-US" sz="40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-</a:t>
            </a:r>
            <a:r>
              <a:rPr lang="ar-SA" dirty="0" smtClean="0">
                <a:cs typeface="Arial" pitchFamily="34" charset="0"/>
              </a:rPr>
              <a:t> </a:t>
            </a:r>
            <a:r>
              <a:rPr lang="ar-SA" sz="4000" b="1" dirty="0" smtClean="0">
                <a:cs typeface="Arial" pitchFamily="34" charset="0"/>
              </a:rPr>
              <a:t>لكى نقوم بعمل جملة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استدلالية</a:t>
            </a:r>
            <a:r>
              <a:rPr lang="ar-SA" sz="4000" b="1" dirty="0" smtClean="0">
                <a:cs typeface="Arial" pitchFamily="34" charset="0"/>
              </a:rPr>
              <a:t> فإننا نحتاج إلى طريقة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لوصف</a:t>
            </a:r>
            <a:r>
              <a:rPr lang="ar-SA" sz="4000" b="1" dirty="0" smtClean="0">
                <a:cs typeface="Arial" pitchFamily="34" charset="0"/>
              </a:rPr>
              <a:t> هذا المجتمع.</a:t>
            </a:r>
            <a:endParaRPr lang="en-US" sz="4000" b="1" dirty="0" smtClean="0">
              <a:cs typeface="Arial" pitchFamily="34" charset="0"/>
            </a:endParaRPr>
          </a:p>
          <a:p>
            <a:pPr algn="r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12390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6F5A164-11C7-4F63-ABD8-1E401ACC36E7}" type="slidenum">
              <a:rPr lang="ar-SA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1016" y="228600"/>
            <a:ext cx="8440615" cy="1066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3600" b="1" dirty="0">
                <a:solidFill>
                  <a:srgbClr val="FF0000"/>
                </a:solidFill>
                <a:cs typeface="Arial" pitchFamily="34" charset="0"/>
              </a:rPr>
              <a:t>1-1</a:t>
            </a:r>
            <a:r>
              <a:rPr lang="ar-SA" sz="36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الهدف من وصف القياسات </a:t>
            </a:r>
            <a:r>
              <a:rPr lang="ar-SA" sz="4400" b="1" u="sng" dirty="0">
                <a:solidFill>
                  <a:srgbClr val="FF0000"/>
                </a:solidFill>
              </a:rPr>
              <a:t>(</a:t>
            </a:r>
            <a:r>
              <a:rPr lang="ar-SA" sz="4400" b="1" u="sng" dirty="0">
                <a:solidFill>
                  <a:schemeClr val="tx1"/>
                </a:solidFill>
              </a:rPr>
              <a:t>البيانات</a:t>
            </a:r>
            <a:r>
              <a:rPr lang="ar-SA" sz="4400" b="1" u="sng" dirty="0">
                <a:solidFill>
                  <a:srgbClr val="FF0000"/>
                </a:solidFill>
              </a:rPr>
              <a:t>)</a:t>
            </a:r>
            <a:r>
              <a:rPr lang="ar-SA" sz="4400" b="1" dirty="0"/>
              <a:t>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Content Placeholder 3"/>
          <p:cNvSpPr>
            <a:spLocks noGrp="1"/>
          </p:cNvSpPr>
          <p:nvPr>
            <p:ph idx="1"/>
          </p:nvPr>
        </p:nvSpPr>
        <p:spPr>
          <a:xfrm>
            <a:off x="211016" y="1447800"/>
            <a:ext cx="8721969" cy="4876800"/>
          </a:xfrm>
        </p:spPr>
        <p:txBody>
          <a:bodyPr/>
          <a:lstStyle/>
          <a:p>
            <a:pPr algn="just" rtl="1" eaLnBrk="1" hangingPunct="1">
              <a:buFont typeface="Wingdings 2" pitchFamily="18" charset="2"/>
              <a:buNone/>
            </a:pPr>
            <a:r>
              <a:rPr lang="en-US" dirty="0" smtClean="0">
                <a:cs typeface="Arial" pitchFamily="34" charset="0"/>
              </a:rPr>
              <a:t>																																																												</a:t>
            </a:r>
          </a:p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عند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ar-SA" b="1" dirty="0" smtClean="0">
                <a:cs typeface="Arial" pitchFamily="34" charset="0"/>
              </a:rPr>
              <a:t>تحليل مجموعة كبيرة من </a:t>
            </a:r>
            <a:r>
              <a:rPr lang="ar-SA" b="1" dirty="0" err="1" smtClean="0">
                <a:cs typeface="Arial" pitchFamily="34" charset="0"/>
              </a:rPr>
              <a:t>القياسات </a:t>
            </a:r>
            <a:r>
              <a:rPr lang="ar-SA" b="1" dirty="0" smtClean="0">
                <a:cs typeface="Arial" pitchFamily="34" charset="0"/>
              </a:rPr>
              <a:t>، فإننا نقوم أولا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بترتيب</a:t>
            </a:r>
            <a:r>
              <a:rPr lang="ar-SA" b="1" dirty="0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و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تلخيص</a:t>
            </a:r>
            <a:r>
              <a:rPr lang="ar-SA" b="1" dirty="0" smtClean="0">
                <a:cs typeface="Arial" pitchFamily="34" charset="0"/>
              </a:rPr>
              <a:t> هذه البيانات مستخدمين </a:t>
            </a:r>
            <a:r>
              <a:rPr lang="ar-SA" sz="4200" b="1" u="sng" dirty="0" smtClean="0">
                <a:cs typeface="Arial" pitchFamily="34" charset="0"/>
              </a:rPr>
              <a:t>الجداول</a:t>
            </a:r>
            <a:r>
              <a:rPr lang="ar-SA" b="1" u="sng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200" b="1" u="sng" dirty="0" smtClean="0">
                <a:solidFill>
                  <a:srgbClr val="FF0000"/>
                </a:solidFill>
                <a:cs typeface="Arial" pitchFamily="34" charset="0"/>
              </a:rPr>
              <a:t>و</a:t>
            </a:r>
            <a:r>
              <a:rPr lang="ar-SA" sz="4200" b="1" u="sng" dirty="0" smtClean="0">
                <a:cs typeface="Arial" pitchFamily="34" charset="0"/>
              </a:rPr>
              <a:t>الأشكال البيانية</a:t>
            </a:r>
            <a:r>
              <a:rPr lang="ar-SA" b="1" dirty="0" smtClean="0">
                <a:cs typeface="Arial" pitchFamily="34" charset="0"/>
              </a:rPr>
              <a:t>.</a:t>
            </a:r>
            <a:endParaRPr lang="en-US" b="1" dirty="0" smtClean="0">
              <a:cs typeface="Arial" pitchFamily="34" charset="0"/>
            </a:endParaRPr>
          </a:p>
          <a:p>
            <a:pPr algn="ctr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1249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1081D0D-232E-4584-9AC1-C86C512B41BC}" type="slidenum">
              <a:rPr lang="ar-SA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1354" y="228600"/>
            <a:ext cx="8440615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en-US" sz="3600" b="1" dirty="0">
                <a:solidFill>
                  <a:srgbClr val="FF0000"/>
                </a:solidFill>
                <a:cs typeface="Arial" pitchFamily="34" charset="0"/>
              </a:rPr>
              <a:t>                      </a:t>
            </a:r>
            <a:r>
              <a:rPr lang="ar-SA" sz="3600" b="1" dirty="0">
                <a:solidFill>
                  <a:srgbClr val="FF0000"/>
                </a:solidFill>
              </a:rPr>
              <a:t>  </a:t>
            </a:r>
          </a:p>
          <a:p>
            <a:pPr algn="ctr" rtl="1">
              <a:defRPr/>
            </a:pPr>
            <a:r>
              <a:rPr lang="ar-SA" sz="4800" b="1" dirty="0">
                <a:solidFill>
                  <a:schemeClr val="tx1"/>
                </a:solidFill>
              </a:rPr>
              <a:t>طرق الوصف</a:t>
            </a:r>
            <a:endParaRPr lang="en-US" sz="4800" dirty="0">
              <a:solidFill>
                <a:srgbClr val="FF0000"/>
              </a:solidFill>
            </a:endParaRPr>
          </a:p>
          <a:p>
            <a:pPr algn="r" rtl="1">
              <a:defRPr/>
            </a:pPr>
            <a:endParaRPr lang="en-US" sz="48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712677" y="2514600"/>
            <a:ext cx="3727938" cy="15240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SA" sz="3600" b="1" dirty="0"/>
          </a:p>
          <a:p>
            <a:pPr algn="ctr">
              <a:defRPr/>
            </a:pPr>
            <a:r>
              <a:rPr lang="ar-SA" sz="4800" b="1" dirty="0"/>
              <a:t>الطريقة البيانية</a:t>
            </a:r>
          </a:p>
          <a:p>
            <a:pPr algn="ctr">
              <a:defRPr/>
            </a:pPr>
            <a:r>
              <a:rPr lang="ar-SA" sz="3600" b="1" dirty="0"/>
              <a:t> </a:t>
            </a:r>
            <a:r>
              <a:rPr lang="ar-SA" sz="3600" b="1" u="sng" dirty="0">
                <a:solidFill>
                  <a:schemeClr val="tx1"/>
                </a:solidFill>
              </a:rPr>
              <a:t>( </a:t>
            </a:r>
            <a:r>
              <a:rPr lang="ar-SA" sz="3600" b="1" u="sng" dirty="0">
                <a:solidFill>
                  <a:srgbClr val="FF0000"/>
                </a:solidFill>
              </a:rPr>
              <a:t>الرسوم</a:t>
            </a:r>
            <a:r>
              <a:rPr lang="ar-SA" sz="3600" b="1" u="sng" dirty="0">
                <a:solidFill>
                  <a:schemeClr val="tx1"/>
                </a:solidFill>
              </a:rPr>
              <a:t> )</a:t>
            </a:r>
            <a:endParaRPr lang="en-US" sz="36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3600" b="1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204189" y="1598735"/>
            <a:ext cx="457200" cy="29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10154" y="1828800"/>
            <a:ext cx="46423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767193" y="2171761"/>
            <a:ext cx="687388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409593" y="2171823"/>
            <a:ext cx="685800" cy="29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92369" y="2514600"/>
            <a:ext cx="3587262" cy="15240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SA" sz="3600" b="1" dirty="0"/>
          </a:p>
          <a:p>
            <a:pPr algn="ctr">
              <a:defRPr/>
            </a:pPr>
            <a:r>
              <a:rPr lang="ar-SA" sz="4400" b="1" dirty="0"/>
              <a:t> </a:t>
            </a:r>
            <a:r>
              <a:rPr lang="ar-SA" sz="4800" b="1" dirty="0"/>
              <a:t>الطريقة العددية</a:t>
            </a:r>
          </a:p>
          <a:p>
            <a:pPr algn="ctr">
              <a:defRPr/>
            </a:pPr>
            <a:r>
              <a:rPr lang="ar-SA" sz="3600" b="1" u="sng" dirty="0">
                <a:solidFill>
                  <a:schemeClr val="tx1"/>
                </a:solidFill>
              </a:rPr>
              <a:t>( </a:t>
            </a:r>
            <a:r>
              <a:rPr lang="ar-SA" sz="3600" b="1" u="sng" dirty="0">
                <a:solidFill>
                  <a:srgbClr val="FF0000"/>
                </a:solidFill>
              </a:rPr>
              <a:t>الحسابية</a:t>
            </a:r>
            <a:r>
              <a:rPr lang="ar-SA" sz="3600" b="1" u="sng" dirty="0">
                <a:solidFill>
                  <a:schemeClr val="tx1"/>
                </a:solidFill>
              </a:rPr>
              <a:t> )</a:t>
            </a:r>
            <a:endParaRPr lang="en-US" sz="36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Content Placeholder 3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   تستخدم الطريقة البيانية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لعرض</a:t>
            </a:r>
            <a:r>
              <a:rPr lang="ar-SA" sz="4400" b="1" dirty="0" smtClean="0">
                <a:cs typeface="Arial" pitchFamily="34" charset="0"/>
              </a:rPr>
              <a:t> مجموعة القياسات في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صورة أشكال أو رسومات بيانية </a:t>
            </a:r>
            <a:r>
              <a:rPr lang="ar-SA" sz="4400" b="1" dirty="0" smtClean="0">
                <a:cs typeface="Arial" pitchFamily="34" charset="0"/>
              </a:rPr>
              <a:t>تعطي الدارس أو الباحث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وصفا مرئيا كافيا </a:t>
            </a:r>
            <a:r>
              <a:rPr lang="ar-SA" sz="4400" b="1" dirty="0" smtClean="0">
                <a:cs typeface="Arial" pitchFamily="34" charset="0"/>
              </a:rPr>
              <a:t>عن هذه المجموعة من القياسات.</a:t>
            </a:r>
          </a:p>
          <a:p>
            <a:pPr algn="just" rtl="1" eaLnBrk="1" hangingPunct="1"/>
            <a:endParaRPr lang="en-US" sz="4400" b="1" dirty="0" smtClean="0">
              <a:cs typeface="Arial" pitchFamily="34" charset="0"/>
            </a:endParaRPr>
          </a:p>
          <a:p>
            <a:pPr algn="just" rtl="1" eaLnBrk="1" hangingPunct="1">
              <a:buFont typeface="Wingdings 2" pitchFamily="18" charset="2"/>
              <a:buNone/>
            </a:pPr>
            <a:r>
              <a:rPr lang="ar-SA" sz="4400" b="1" dirty="0" smtClean="0">
                <a:cs typeface="Arial" pitchFamily="34" charset="0"/>
              </a:rPr>
              <a:t>	 </a:t>
            </a:r>
            <a:endParaRPr lang="en-US" sz="4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595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816A56-14A5-4D40-BF1E-7EC9AF0BE92B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الطرق البيانية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pPr algn="just" rtl="1" eaLnBrk="1" hangingPunct="1"/>
            <a:r>
              <a:rPr lang="ar-SA" sz="4000" b="1" dirty="0" smtClean="0">
                <a:cs typeface="Arial" pitchFamily="34" charset="0"/>
              </a:rPr>
              <a:t>يستخدم الجدول التكراري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لسرد</a:t>
            </a:r>
            <a:r>
              <a:rPr lang="ar-SA" sz="4000" b="1" dirty="0" smtClean="0">
                <a:cs typeface="Arial" pitchFamily="34" charset="0"/>
              </a:rPr>
              <a:t> أو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تلخيص</a:t>
            </a:r>
            <a:r>
              <a:rPr lang="ar-SA" sz="4000" b="1" dirty="0" smtClean="0">
                <a:cs typeface="Arial" pitchFamily="34" charset="0"/>
              </a:rPr>
              <a:t> القياسات داخل </a:t>
            </a:r>
            <a:r>
              <a:rPr lang="ar-SA" sz="4000" b="1" dirty="0" err="1" smtClean="0">
                <a:solidFill>
                  <a:srgbClr val="FF0000"/>
                </a:solidFill>
                <a:cs typeface="Arial" pitchFamily="34" charset="0"/>
              </a:rPr>
              <a:t>فئات 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(أو فترات) </a:t>
            </a:r>
            <a:r>
              <a:rPr lang="ar-SA" sz="4000" b="1" dirty="0" smtClean="0">
                <a:cs typeface="Arial" pitchFamily="34" charset="0"/>
              </a:rPr>
              <a:t>تبعا </a:t>
            </a:r>
            <a:r>
              <a:rPr lang="ar-SA" sz="4000" b="1" u="sng" dirty="0" smtClean="0">
                <a:cs typeface="Arial" pitchFamily="34" charset="0"/>
              </a:rPr>
              <a:t>لعدد </a:t>
            </a:r>
            <a:r>
              <a:rPr lang="ar-SA" sz="4000" b="1" u="sng" dirty="0" err="1" smtClean="0">
                <a:cs typeface="Arial" pitchFamily="34" charset="0"/>
              </a:rPr>
              <a:t>مرات </a:t>
            </a:r>
            <a:r>
              <a:rPr lang="ar-SA" sz="4000" b="1" u="sng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ar-SA" sz="4000" b="1" u="sng" dirty="0" smtClean="0">
                <a:cs typeface="Arial" pitchFamily="34" charset="0"/>
              </a:rPr>
              <a:t>أو تكرار</a:t>
            </a:r>
            <a:r>
              <a:rPr lang="ar-SA" sz="4000" b="1" u="sng" dirty="0" smtClean="0">
                <a:solidFill>
                  <a:srgbClr val="FF0000"/>
                </a:solidFill>
                <a:cs typeface="Arial" pitchFamily="34" charset="0"/>
              </a:rPr>
              <a:t>)</a:t>
            </a:r>
            <a:r>
              <a:rPr lang="ar-SA" sz="4000" b="1" u="sng" dirty="0" smtClean="0">
                <a:cs typeface="Arial" pitchFamily="34" charset="0"/>
              </a:rPr>
              <a:t> وقوع</a:t>
            </a:r>
            <a:r>
              <a:rPr lang="ar-SA" sz="4000" b="1" dirty="0" smtClean="0">
                <a:cs typeface="Arial" pitchFamily="34" charset="0"/>
              </a:rPr>
              <a:t> البيان داخل </a:t>
            </a:r>
            <a:r>
              <a:rPr lang="ar-SA" sz="4000" b="1" u="sng" dirty="0" smtClean="0">
                <a:cs typeface="Arial" pitchFamily="34" charset="0"/>
              </a:rPr>
              <a:t>كل </a:t>
            </a:r>
            <a:r>
              <a:rPr lang="ar-SA" sz="4000" b="1" u="sng" dirty="0" err="1" smtClean="0">
                <a:cs typeface="Arial" pitchFamily="34" charset="0"/>
              </a:rPr>
              <a:t>فئة </a:t>
            </a:r>
            <a:r>
              <a:rPr lang="ar-SA" sz="4000" b="1" u="sng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ar-SA" sz="4000" b="1" u="sng" dirty="0" smtClean="0">
                <a:cs typeface="Arial" pitchFamily="34" charset="0"/>
              </a:rPr>
              <a:t>أو فترة</a:t>
            </a:r>
            <a:r>
              <a:rPr lang="ar-SA" sz="4000" b="1" u="sng" dirty="0" err="1" smtClean="0">
                <a:solidFill>
                  <a:srgbClr val="FF0000"/>
                </a:solidFill>
                <a:cs typeface="Arial" pitchFamily="34" charset="0"/>
              </a:rPr>
              <a:t>)</a:t>
            </a:r>
            <a:r>
              <a:rPr lang="ar-SA" sz="4000" b="1" dirty="0" err="1" smtClean="0">
                <a:cs typeface="Arial" pitchFamily="34" charset="0"/>
              </a:rPr>
              <a:t>.</a:t>
            </a:r>
            <a:endParaRPr lang="ar-SA" sz="4000" b="1" dirty="0" smtClean="0">
              <a:cs typeface="Arial" pitchFamily="34" charset="0"/>
            </a:endParaRPr>
          </a:p>
          <a:p>
            <a:pPr algn="just" rtl="1" eaLnBrk="1" hangingPunct="1"/>
            <a:endParaRPr lang="en-US" sz="4000" b="1" dirty="0" smtClean="0">
              <a:cs typeface="Arial" pitchFamily="34" charset="0"/>
            </a:endParaRPr>
          </a:p>
          <a:p>
            <a:pPr algn="r" rtl="1" eaLnBrk="1" hangingPunct="1"/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الحد الأدنى </a:t>
            </a:r>
            <a:r>
              <a:rPr lang="ar-SA" dirty="0" err="1" smtClean="0">
                <a:cs typeface="Arial" pitchFamily="34" charset="0"/>
              </a:rPr>
              <a:t>للفئة </a:t>
            </a:r>
            <a:r>
              <a:rPr lang="ar-SA" dirty="0" smtClean="0">
                <a:cs typeface="Arial" pitchFamily="34" charset="0"/>
              </a:rPr>
              <a:t>(أو الفترة) هو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أصغر</a:t>
            </a:r>
            <a:r>
              <a:rPr lang="ar-SA" dirty="0" smtClean="0">
                <a:cs typeface="Arial" pitchFamily="34" charset="0"/>
              </a:rPr>
              <a:t> عدد تحتويه </a:t>
            </a:r>
            <a:r>
              <a:rPr lang="ar-SA" dirty="0" err="1" smtClean="0">
                <a:cs typeface="Arial" pitchFamily="34" charset="0"/>
              </a:rPr>
              <a:t>الفترة </a:t>
            </a:r>
            <a:r>
              <a:rPr lang="ar-SA" dirty="0" smtClean="0">
                <a:cs typeface="Arial" pitchFamily="34" charset="0"/>
              </a:rPr>
              <a:t>(</a:t>
            </a:r>
            <a:r>
              <a:rPr lang="ar-SA" dirty="0" err="1" smtClean="0">
                <a:cs typeface="Arial" pitchFamily="34" charset="0"/>
              </a:rPr>
              <a:t>أوالفئة).</a:t>
            </a:r>
            <a:endParaRPr lang="en-US" dirty="0" smtClean="0">
              <a:cs typeface="Arial" pitchFamily="34" charset="0"/>
            </a:endParaRPr>
          </a:p>
          <a:p>
            <a:pPr algn="just" rtl="1" eaLnBrk="1" hangingPunct="1"/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الحد الأعلى </a:t>
            </a:r>
            <a:r>
              <a:rPr lang="ar-SA" dirty="0" err="1" smtClean="0">
                <a:cs typeface="Arial" pitchFamily="34" charset="0"/>
              </a:rPr>
              <a:t>للفترة </a:t>
            </a:r>
            <a:r>
              <a:rPr lang="ar-SA" dirty="0" smtClean="0">
                <a:cs typeface="Arial" pitchFamily="34" charset="0"/>
              </a:rPr>
              <a:t>(أو الفئة) هو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اكبر</a:t>
            </a:r>
            <a:r>
              <a:rPr lang="ar-SA" dirty="0" smtClean="0">
                <a:cs typeface="Arial" pitchFamily="34" charset="0"/>
              </a:rPr>
              <a:t> عدد تحتويه </a:t>
            </a:r>
            <a:r>
              <a:rPr lang="ar-SA" dirty="0" err="1" smtClean="0">
                <a:cs typeface="Arial" pitchFamily="34" charset="0"/>
              </a:rPr>
              <a:t>الفترة </a:t>
            </a:r>
            <a:r>
              <a:rPr lang="ar-SA" dirty="0" smtClean="0">
                <a:cs typeface="Arial" pitchFamily="34" charset="0"/>
              </a:rPr>
              <a:t>(أو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ar-SA" dirty="0" smtClean="0">
                <a:cs typeface="Arial" pitchFamily="34" charset="0"/>
              </a:rPr>
              <a:t>الفئة</a:t>
            </a:r>
            <a:r>
              <a:rPr lang="ar-SA" dirty="0" err="1" smtClean="0">
                <a:cs typeface="Arial" pitchFamily="34" charset="0"/>
              </a:rPr>
              <a:t>).</a:t>
            </a:r>
            <a:r>
              <a:rPr lang="ar-SA" dirty="0" smtClean="0">
                <a:cs typeface="Arial" pitchFamily="34" charset="0"/>
              </a:rPr>
              <a:t> </a:t>
            </a:r>
            <a:endParaRPr lang="en-US" dirty="0" smtClean="0">
              <a:cs typeface="Arial" pitchFamily="34" charset="0"/>
            </a:endParaRPr>
          </a:p>
          <a:p>
            <a:pPr algn="just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12697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AA42EEB-771A-4EDF-BCA0-F53E01F4C0C5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0000"/>
                </a:solidFill>
              </a:rPr>
              <a:t> </a:t>
            </a:r>
            <a:r>
              <a:rPr lang="ar-SA" sz="4800" b="1" dirty="0">
                <a:solidFill>
                  <a:srgbClr val="FF0000"/>
                </a:solidFill>
              </a:rPr>
              <a:t>الجدول التكراري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FF754B1-CA4A-4F54-810C-1689487A51D4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000000"/>
                </a:solidFill>
              </a:rPr>
              <a:t>(شكل </a:t>
            </a:r>
            <a:r>
              <a:rPr lang="ar-SA" sz="3200" b="1" dirty="0">
                <a:solidFill>
                  <a:srgbClr val="000000"/>
                </a:solidFill>
              </a:rPr>
              <a:t>1</a:t>
            </a:r>
            <a:r>
              <a:rPr lang="ar-SA" sz="3600" b="1" dirty="0">
                <a:solidFill>
                  <a:srgbClr val="000000"/>
                </a:solidFill>
              </a:rPr>
              <a:t> – </a:t>
            </a:r>
            <a:r>
              <a:rPr lang="ar-SA" sz="3600" b="1" dirty="0">
                <a:solidFill>
                  <a:schemeClr val="tx1"/>
                </a:solidFill>
              </a:rPr>
              <a:t>الجدول</a:t>
            </a:r>
            <a:r>
              <a:rPr lang="ar-SA" sz="3600" b="1" dirty="0">
                <a:solidFill>
                  <a:srgbClr val="009900"/>
                </a:solidFill>
              </a:rPr>
              <a:t> التكراري</a:t>
            </a:r>
            <a:r>
              <a:rPr lang="ar-SA" sz="3600" b="1" dirty="0">
                <a:solidFill>
                  <a:srgbClr val="000000"/>
                </a:solidFill>
              </a:rPr>
              <a:t>)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015" y="2070720"/>
            <a:ext cx="8792308" cy="45986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 ابس نىلاتلانالا </a:t>
            </a:r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</a:t>
            </a:r>
          </a:p>
          <a:p>
            <a:pPr algn="ctr">
              <a:defRPr/>
            </a:pP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algn="ctr">
              <a:defRPr/>
            </a:pP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algn="ctr">
              <a:defRPr/>
            </a:pP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algn="ctr">
              <a:defRPr/>
            </a:pP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algn="ctr">
              <a:defRPr/>
            </a:pP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  <a:p>
            <a:pPr algn="r" rtl="1">
              <a:defRPr/>
            </a:pPr>
            <a:r>
              <a:rPr lang="ar-S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  </a:t>
            </a:r>
            <a:r>
              <a:rPr lang="ar-S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ar-S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>
              <a:defRPr/>
            </a:pPr>
            <a:r>
              <a:rPr lang="ar-S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</a:t>
            </a:r>
            <a:r>
              <a:rPr lang="ar-SA" sz="2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تكرار الفترة (الفئة) 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</a:t>
            </a:r>
            <a:r>
              <a:rPr lang="ar-SA" sz="2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رقم</a:t>
            </a:r>
            <a:r>
              <a:rPr lang="ar-S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  </a:t>
            </a:r>
            <a:r>
              <a:rPr lang="ar-SA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  أي ان    </a:t>
            </a:r>
            <a:r>
              <a:rPr lang="ar-S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32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ar-SA" sz="2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تكرار الفترة (الفئة) </a:t>
            </a:r>
            <a:r>
              <a:rPr lang="en-US" sz="2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رقم   </a:t>
            </a:r>
          </a:p>
          <a:p>
            <a:pPr algn="r" rtl="1">
              <a:defRPr/>
            </a:pPr>
            <a:r>
              <a:rPr lang="ar-SA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       وهكذا.......                       </a:t>
            </a:r>
            <a:endParaRPr lang="en-US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2708" y="762000"/>
          <a:ext cx="80185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794"/>
                <a:gridCol w="1738113"/>
                <a:gridCol w="3024554"/>
                <a:gridCol w="1688122"/>
              </a:tblGrid>
              <a:tr h="605118">
                <a:tc gridSpan="2"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chemeClr val="tx1"/>
                          </a:solidFill>
                        </a:rPr>
                        <a:t>التكرارات المطلقة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tx1"/>
                          </a:solidFill>
                        </a:rPr>
                        <a:t>حدود الفئة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r>
                        <a:rPr lang="ar-SA" sz="3600" baseline="0" dirty="0" smtClean="0">
                          <a:solidFill>
                            <a:schemeClr val="tx1"/>
                          </a:solidFill>
                        </a:rPr>
                        <a:t> الفترة </a:t>
                      </a:r>
                      <a:r>
                        <a:rPr lang="ar-SA" sz="3000" baseline="0" dirty="0" smtClean="0">
                          <a:solidFill>
                            <a:schemeClr val="tx1"/>
                          </a:solidFill>
                        </a:rPr>
                        <a:t>(الفئة)</a:t>
                      </a:r>
                      <a:r>
                        <a:rPr lang="en-US" sz="3000" i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US" sz="3000" dirty="0"/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</a:rPr>
                        <a:t> التكرار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 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700" b="1" dirty="0" smtClean="0">
                          <a:solidFill>
                            <a:srgbClr val="FF0000"/>
                          </a:solidFill>
                        </a:rPr>
                        <a:t>علامات التفريغ</a:t>
                      </a:r>
                      <a:endParaRPr lang="en-US" sz="27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 1= 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0000"/>
                          </a:solidFill>
                        </a:rPr>
                        <a:t>الحد الادني - الحد الاعلى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2= 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3= 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الحد الادني - الحد الاعلى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rgbClr val="009900"/>
                          </a:solidFill>
                        </a:rPr>
                        <a:t>.........</a:t>
                      </a:r>
                      <a:endParaRPr lang="en-US" sz="2400" b="1" dirty="0">
                        <a:solidFill>
                          <a:srgbClr val="009900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2764149" y="2572555"/>
            <a:ext cx="3048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946265" y="3110519"/>
            <a:ext cx="2286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658233" y="3110519"/>
            <a:ext cx="2286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58233" y="3614575"/>
            <a:ext cx="2286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90281" y="3542567"/>
            <a:ext cx="2286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02249" y="3542567"/>
            <a:ext cx="228600" cy="14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5576" y="2276872"/>
          <a:ext cx="297474" cy="504825"/>
        </p:xfrm>
        <a:graphic>
          <a:graphicData uri="http://schemas.openxmlformats.org/presentationml/2006/ole">
            <p:oleObj spid="_x0000_s2050" name="Equation" r:id="rId3" imgW="203040" imgH="215640" progId="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6963508" y="1066800"/>
          <a:ext cx="422031" cy="762000"/>
        </p:xfrm>
        <a:graphic>
          <a:graphicData uri="http://schemas.openxmlformats.org/presentationml/2006/ole">
            <p:oleObj spid="_x0000_s2051" name="Equation" r:id="rId4" imgW="75960" imgH="228600" progId="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755576" y="1628800"/>
          <a:ext cx="297474" cy="533400"/>
        </p:xfrm>
        <a:graphic>
          <a:graphicData uri="http://schemas.openxmlformats.org/presentationml/2006/ole">
            <p:oleObj spid="_x0000_s2052" name="Equation" r:id="rId5" imgW="203040" imgH="228600" progId="">
              <p:embed/>
            </p:oleObj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755576" y="2852936"/>
          <a:ext cx="316523" cy="503238"/>
        </p:xfrm>
        <a:graphic>
          <a:graphicData uri="http://schemas.openxmlformats.org/presentationml/2006/ole">
            <p:oleObj spid="_x0000_s2053" name="Equation" r:id="rId6" imgW="215640" imgH="215640" progId="">
              <p:embed/>
            </p:oleObj>
          </a:graphicData>
        </a:graphic>
      </p:graphicFrame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683568" y="3356992"/>
          <a:ext cx="316523" cy="533400"/>
        </p:xfrm>
        <a:graphic>
          <a:graphicData uri="http://schemas.openxmlformats.org/presentationml/2006/ole">
            <p:oleObj spid="_x0000_s2054" name="Equation" r:id="rId7" imgW="215640" imgH="228600" progId="">
              <p:embed/>
            </p:oleObj>
          </a:graphicData>
        </a:graphic>
      </p:graphicFrame>
      <p:graphicFrame>
        <p:nvGraphicFramePr>
          <p:cNvPr id="3079" name="Object 10"/>
          <p:cNvGraphicFramePr>
            <a:graphicFrameLocks noChangeAspect="1"/>
          </p:cNvGraphicFramePr>
          <p:nvPr/>
        </p:nvGraphicFramePr>
        <p:xfrm>
          <a:off x="7956376" y="5661248"/>
          <a:ext cx="281354" cy="514350"/>
        </p:xfrm>
        <a:graphic>
          <a:graphicData uri="http://schemas.openxmlformats.org/presentationml/2006/ole">
            <p:oleObj spid="_x0000_s2055" name="Equation" r:id="rId8" imgW="203040" imgH="215640" progId="">
              <p:embed/>
            </p:oleObj>
          </a:graphicData>
        </a:graphic>
      </p:graphicFrame>
      <p:graphicFrame>
        <p:nvGraphicFramePr>
          <p:cNvPr id="3080" name="Object 11"/>
          <p:cNvGraphicFramePr>
            <a:graphicFrameLocks noChangeAspect="1"/>
          </p:cNvGraphicFramePr>
          <p:nvPr/>
        </p:nvGraphicFramePr>
        <p:xfrm>
          <a:off x="4536831" y="3363913"/>
          <a:ext cx="70338" cy="127000"/>
        </p:xfrm>
        <a:graphic>
          <a:graphicData uri="http://schemas.openxmlformats.org/presentationml/2006/ole">
            <p:oleObj spid="_x0000_s2056" name="Equation" r:id="rId9" imgW="75960" imgH="126720" progId="">
              <p:embed/>
            </p:oleObj>
          </a:graphicData>
        </a:graphic>
      </p:graphicFrame>
      <p:graphicFrame>
        <p:nvGraphicFramePr>
          <p:cNvPr id="3081" name="Object 12"/>
          <p:cNvGraphicFramePr>
            <a:graphicFrameLocks noChangeAspect="1"/>
          </p:cNvGraphicFramePr>
          <p:nvPr/>
        </p:nvGraphicFramePr>
        <p:xfrm>
          <a:off x="5148064" y="5805264"/>
          <a:ext cx="359020" cy="366713"/>
        </p:xfrm>
        <a:graphic>
          <a:graphicData uri="http://schemas.openxmlformats.org/presentationml/2006/ole">
            <p:oleObj spid="_x0000_s2057" name="Equation" r:id="rId10" imgW="75960" imgH="126720" progId="">
              <p:embed/>
            </p:oleObj>
          </a:graphicData>
        </a:graphic>
      </p:graphicFrame>
      <p:graphicFrame>
        <p:nvGraphicFramePr>
          <p:cNvPr id="3082" name="Object 13"/>
          <p:cNvGraphicFramePr>
            <a:graphicFrameLocks noChangeAspect="1"/>
          </p:cNvGraphicFramePr>
          <p:nvPr/>
        </p:nvGraphicFramePr>
        <p:xfrm>
          <a:off x="755576" y="5949280"/>
          <a:ext cx="370742" cy="284163"/>
        </p:xfrm>
        <a:graphic>
          <a:graphicData uri="http://schemas.openxmlformats.org/presentationml/2006/ole">
            <p:oleObj spid="_x0000_s2058" name="Equation" r:id="rId11" imgW="114120" imgH="164880" progId="">
              <p:embed/>
            </p:oleObj>
          </a:graphicData>
        </a:graphic>
      </p:graphicFrame>
      <p:graphicFrame>
        <p:nvGraphicFramePr>
          <p:cNvPr id="3083" name="Object 14"/>
          <p:cNvGraphicFramePr>
            <a:graphicFrameLocks noChangeAspect="1"/>
          </p:cNvGraphicFramePr>
          <p:nvPr/>
        </p:nvGraphicFramePr>
        <p:xfrm>
          <a:off x="4067944" y="5733256"/>
          <a:ext cx="281354" cy="544513"/>
        </p:xfrm>
        <a:graphic>
          <a:graphicData uri="http://schemas.openxmlformats.org/presentationml/2006/ole">
            <p:oleObj spid="_x0000_s2059" name="Equation" r:id="rId12" imgW="203040" imgH="228600" progId="">
              <p:embed/>
            </p:oleObj>
          </a:graphicData>
        </a:graphic>
      </p:graphicFrame>
      <p:graphicFrame>
        <p:nvGraphicFramePr>
          <p:cNvPr id="3084" name="Object 4"/>
          <p:cNvGraphicFramePr>
            <a:graphicFrameLocks noChangeAspect="1"/>
          </p:cNvGraphicFramePr>
          <p:nvPr/>
        </p:nvGraphicFramePr>
        <p:xfrm>
          <a:off x="611560" y="4293096"/>
          <a:ext cx="1433146" cy="914400"/>
        </p:xfrm>
        <a:graphic>
          <a:graphicData uri="http://schemas.openxmlformats.org/presentationml/2006/ole">
            <p:oleObj spid="_x0000_s2060" name="Equation" r:id="rId13" imgW="78732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/>
          <a:lstStyle/>
          <a:p>
            <a:pPr algn="just" eaLnBrk="1" hangingPunct="1"/>
            <a:r>
              <a:rPr lang="ar-SA" sz="4400" b="1" smtClean="0">
                <a:cs typeface="Arial" pitchFamily="34" charset="0"/>
              </a:rPr>
              <a:t>    </a:t>
            </a:r>
            <a:endParaRPr lang="en-US" sz="40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5094C0F-2157-450B-AAE3-BC6AB7A1DD61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015" y="304800"/>
            <a:ext cx="8792308" cy="533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يمكن التأكد من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صحة عملية الجدولة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الجدول التكراري السابق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بأخذ المجموع الكلي لعمود التكرارات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نجد انه يساوي </a:t>
            </a: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عدد البيانات</a:t>
            </a:r>
          </a:p>
          <a:p>
            <a:pPr algn="just" rtl="1">
              <a:defRPr/>
            </a:pPr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اي ان</a:t>
            </a: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حيث    يمثل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العدد الكلي للبيانات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   يمثل </a:t>
            </a:r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عدد الفئات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 rtl="1">
              <a:defRPr/>
            </a:pP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rtl="1">
              <a:defRPr/>
            </a:pP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828800" y="2819400"/>
          <a:ext cx="5345723" cy="1219200"/>
        </p:xfrm>
        <a:graphic>
          <a:graphicData uri="http://schemas.openxmlformats.org/presentationml/2006/ole">
            <p:oleObj spid="_x0000_s3074" name="Equation" r:id="rId3" imgW="2133360" imgH="431640" progId="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7380312" y="4149080"/>
          <a:ext cx="422031" cy="457200"/>
        </p:xfrm>
        <a:graphic>
          <a:graphicData uri="http://schemas.openxmlformats.org/presentationml/2006/ole">
            <p:oleObj spid="_x0000_s3075" name="Equation" r:id="rId4" imgW="126720" imgH="139680" progId="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3059832" y="4077072"/>
          <a:ext cx="492369" cy="609600"/>
        </p:xfrm>
        <a:graphic>
          <a:graphicData uri="http://schemas.openxmlformats.org/presentationml/2006/ole">
            <p:oleObj spid="_x0000_s3076" name="Equation" r:id="rId5" imgW="101520" imgH="126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819</Words>
  <Application>Microsoft Office PowerPoint</Application>
  <PresentationFormat>Affichage à l'écran (4:3)</PresentationFormat>
  <Paragraphs>309</Paragraphs>
  <Slides>17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Débit</vt:lpstr>
      <vt:lpstr>Equation</vt:lpstr>
      <vt:lpstr>Diapositive 1</vt:lpstr>
      <vt:lpstr>عناصر المحاضرة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6</cp:revision>
  <dcterms:created xsi:type="dcterms:W3CDTF">2020-12-22T18:21:17Z</dcterms:created>
  <dcterms:modified xsi:type="dcterms:W3CDTF">2021-11-27T21:53:06Z</dcterms:modified>
</cp:coreProperties>
</file>