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5" r:id="rId3"/>
    <p:sldId id="281" r:id="rId4"/>
    <p:sldId id="282" r:id="rId5"/>
    <p:sldId id="283" r:id="rId6"/>
    <p:sldId id="293" r:id="rId7"/>
    <p:sldId id="284" r:id="rId8"/>
    <p:sldId id="280" r:id="rId9"/>
    <p:sldId id="256" r:id="rId10"/>
    <p:sldId id="257" r:id="rId11"/>
    <p:sldId id="277" r:id="rId12"/>
    <p:sldId id="278" r:id="rId13"/>
    <p:sldId id="279" r:id="rId14"/>
    <p:sldId id="271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4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2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5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2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097A-CF21-49A6-A948-DC1DB7455B07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76218-4C3D-478C-9BCC-8C862F56D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00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.mabrak@ens-setif.d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12AE60-E6B6-4A7F-B7A7-BFF5D52353AF}"/>
              </a:ext>
            </a:extLst>
          </p:cNvPr>
          <p:cNvSpPr txBox="1"/>
          <p:nvPr/>
        </p:nvSpPr>
        <p:spPr>
          <a:xfrm>
            <a:off x="1920226" y="3336024"/>
            <a:ext cx="228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études autour des faits de langue s’articulaient essentiellement sur la grammaire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224498-291E-463A-AD51-F745E7430AA7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FB2B15-179D-45C1-BB2F-0D5F14716002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BEB96C-2B55-4D57-8712-2AE0F7A3A89A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D350421C-A2BA-4478-A115-22033CF8EF3E}"/>
              </a:ext>
            </a:extLst>
          </p:cNvPr>
          <p:cNvSpPr txBox="1"/>
          <p:nvPr/>
        </p:nvSpPr>
        <p:spPr>
          <a:xfrm>
            <a:off x="3177977" y="4397070"/>
            <a:ext cx="6507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Mabrak  S.</a:t>
            </a:r>
          </a:p>
          <a:p>
            <a:pPr lvl="0" algn="ctr">
              <a:defRPr/>
            </a:pP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  <a:hlinkClick r:id="rId2"/>
              </a:rPr>
              <a:t>s.</a:t>
            </a:r>
            <a:r>
              <a:rPr kumimoji="0" lang="fr-FR" sz="40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  <a:hlinkClick r:id="rId2"/>
              </a:rPr>
              <a:t>mabrak@ens-setif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  <a:hlinkClick r:id="rId2"/>
              </a:rPr>
              <a:t>.dz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 </a:t>
            </a:r>
            <a:endParaRPr kumimoji="0" lang="en-GB" sz="6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7148" y="2358880"/>
            <a:ext cx="945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sémiologie de l’image</a:t>
            </a:r>
          </a:p>
        </p:txBody>
      </p:sp>
    </p:spTree>
    <p:extLst>
      <p:ext uri="{BB962C8B-B14F-4D97-AF65-F5344CB8AC3E}">
        <p14:creationId xmlns:p14="http://schemas.microsoft.com/office/powerpoint/2010/main" val="24480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016" y="126610"/>
            <a:ext cx="531415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d’analyse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92" y="1488831"/>
            <a:ext cx="738663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Décrire une image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90" y="3343422"/>
            <a:ext cx="738663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Identifier le contexte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592" y="5198013"/>
            <a:ext cx="738663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Interpréter et critiquer</a:t>
            </a:r>
          </a:p>
        </p:txBody>
      </p:sp>
    </p:spTree>
    <p:extLst>
      <p:ext uri="{BB962C8B-B14F-4D97-AF65-F5344CB8AC3E}">
        <p14:creationId xmlns:p14="http://schemas.microsoft.com/office/powerpoint/2010/main" val="26344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016" y="126610"/>
            <a:ext cx="531415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d’analyse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92" y="1488831"/>
            <a:ext cx="738663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Décrire une image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280" y="2268503"/>
            <a:ext cx="1133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Décrire une image, c’est comme traduire un texte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80" y="2876371"/>
            <a:ext cx="841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(générale) &amp; texte (général)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5" y="4410396"/>
            <a:ext cx="4076700" cy="2286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839021"/>
            <a:ext cx="7019925" cy="1857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7807" y="3600597"/>
            <a:ext cx="841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(spécialité) &amp; texte (spécialité)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5" y="4324823"/>
            <a:ext cx="4581525" cy="23717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48" y="4308483"/>
            <a:ext cx="3437354" cy="21909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32A144-26FE-0C3B-F09B-EDEB8689A2B4}"/>
              </a:ext>
            </a:extLst>
          </p:cNvPr>
          <p:cNvSpPr/>
          <p:nvPr/>
        </p:nvSpPr>
        <p:spPr>
          <a:xfrm rot="20988602">
            <a:off x="8103735" y="1196445"/>
            <a:ext cx="35885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vois &amp; je décode</a:t>
            </a:r>
          </a:p>
        </p:txBody>
      </p:sp>
    </p:spTree>
    <p:extLst>
      <p:ext uri="{BB962C8B-B14F-4D97-AF65-F5344CB8AC3E}">
        <p14:creationId xmlns:p14="http://schemas.microsoft.com/office/powerpoint/2010/main" val="20686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016" y="126610"/>
            <a:ext cx="531415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d’analyse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92" y="1488831"/>
            <a:ext cx="738663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Identifier le contexte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6966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Auteur  &amp; Commanditaire &amp; Intention (explicite ou implicite)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295675"/>
            <a:ext cx="649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et lieu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4351163"/>
            <a:ext cx="649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Evènement (circonstances)</a:t>
            </a:r>
          </a:p>
        </p:txBody>
      </p:sp>
    </p:spTree>
    <p:extLst>
      <p:ext uri="{BB962C8B-B14F-4D97-AF65-F5344CB8AC3E}">
        <p14:creationId xmlns:p14="http://schemas.microsoft.com/office/powerpoint/2010/main" val="27599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016" y="126610"/>
            <a:ext cx="531415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d’analyse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92" y="1488831"/>
            <a:ext cx="738663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Interpréter et critiquer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008" y="2630452"/>
            <a:ext cx="838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 parler des éléments explicites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008" y="3638730"/>
            <a:ext cx="838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Expliciter les éléments implicites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008" y="4780351"/>
            <a:ext cx="838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Saisir la signification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008" y="5747138"/>
            <a:ext cx="1126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Exprimer son opinion (critique, évaluation, etc.</a:t>
            </a:r>
          </a:p>
        </p:txBody>
      </p:sp>
    </p:spTree>
    <p:extLst>
      <p:ext uri="{BB962C8B-B14F-4D97-AF65-F5344CB8AC3E}">
        <p14:creationId xmlns:p14="http://schemas.microsoft.com/office/powerpoint/2010/main" val="3776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80975"/>
            <a:ext cx="4981575" cy="3267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3" y="476249"/>
            <a:ext cx="4686300" cy="26765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676649"/>
            <a:ext cx="5505450" cy="2733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2" y="3819524"/>
            <a:ext cx="5458628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6297F-D5A4-1C3D-D381-9E80A4D2B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le primaire - Vecteurs : téléchargez gratuitement des vecteurs de haute  qualité sur Freepik | Freepik">
            <a:extLst>
              <a:ext uri="{FF2B5EF4-FFF2-40B4-BE49-F238E27FC236}">
                <a16:creationId xmlns:a16="http://schemas.microsoft.com/office/drawing/2014/main" id="{2F858946-B50C-2D48-0B34-E19DE8C9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02" y="1462087"/>
            <a:ext cx="44958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2F0D2-1687-A553-2006-04F4A35E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le primaire - Vecteurs : téléchargez gratuitement des vecteurs de haute  qualité sur Freepik | Freepik">
            <a:extLst>
              <a:ext uri="{FF2B5EF4-FFF2-40B4-BE49-F238E27FC236}">
                <a16:creationId xmlns:a16="http://schemas.microsoft.com/office/drawing/2014/main" id="{6F3063AE-9D78-6617-7C89-30DA4C1A8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66" y="2355419"/>
            <a:ext cx="2453898" cy="21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 3 | Ecole des enfants - Vecteurs : téléchargez gratuitement des  vecteurs de haute qualité sur Freepik | Freepik">
            <a:extLst>
              <a:ext uri="{FF2B5EF4-FFF2-40B4-BE49-F238E27FC236}">
                <a16:creationId xmlns:a16="http://schemas.microsoft.com/office/drawing/2014/main" id="{9947FC89-6788-E9B9-B228-BFB3BE29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33" y="1189010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atre enfants à la cour d&amp;#39;école 369683 Art vectoriel chez Vecteezy">
            <a:extLst>
              <a:ext uri="{FF2B5EF4-FFF2-40B4-BE49-F238E27FC236}">
                <a16:creationId xmlns:a16="http://schemas.microsoft.com/office/drawing/2014/main" id="{762B3094-582A-2869-4454-6AE995CB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2" y="1684310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rum « En chemin vers l'école maternelle » - Mairie du 19ᵉ">
            <a:extLst>
              <a:ext uri="{FF2B5EF4-FFF2-40B4-BE49-F238E27FC236}">
                <a16:creationId xmlns:a16="http://schemas.microsoft.com/office/drawing/2014/main" id="{2F0EEC01-7D50-A1D1-2F69-74C04A19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59" y="4569821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étudiants devant l'école 1391519 Art vectoriel chez Vecteezy">
            <a:extLst>
              <a:ext uri="{FF2B5EF4-FFF2-40B4-BE49-F238E27FC236}">
                <a16:creationId xmlns:a16="http://schemas.microsoft.com/office/drawing/2014/main" id="{A728FF79-B69F-9AD7-365B-A5E6EBEF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71" y="4284071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F974B-FD09-3B80-D2C9-FEA4FABE2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es concerts pour s'intéresser aux sciences - CTREQ - RIRE">
            <a:extLst>
              <a:ext uri="{FF2B5EF4-FFF2-40B4-BE49-F238E27FC236}">
                <a16:creationId xmlns:a16="http://schemas.microsoft.com/office/drawing/2014/main" id="{BA10553C-16E8-E4A2-3D46-95A42303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16" y="1349805"/>
            <a:ext cx="6544967" cy="45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5FD59-A9C4-362E-CC3B-ADC641B97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'enseignement des sciences aujourd'hui - Université de Rouen Normandie">
            <a:extLst>
              <a:ext uri="{FF2B5EF4-FFF2-40B4-BE49-F238E27FC236}">
                <a16:creationId xmlns:a16="http://schemas.microsoft.com/office/drawing/2014/main" id="{14C861E7-97A5-A86A-53A7-1E2CF400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21" y="84086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seignement des sciences du design dessiné à la main | Vecteur Gratuite">
            <a:extLst>
              <a:ext uri="{FF2B5EF4-FFF2-40B4-BE49-F238E27FC236}">
                <a16:creationId xmlns:a16="http://schemas.microsoft.com/office/drawing/2014/main" id="{F0D60B7E-AABD-1598-23BC-DB3D0E9B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54" y="1685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 concerts pour s'intéresser aux sciences - CTREQ - RIRE">
            <a:extLst>
              <a:ext uri="{FF2B5EF4-FFF2-40B4-BE49-F238E27FC236}">
                <a16:creationId xmlns:a16="http://schemas.microsoft.com/office/drawing/2014/main" id="{5A38E95A-5B08-3408-DD77-BA8C9C64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64" y="1210321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nseignement des sciences chimie 2759016 Art vectoriel chez Vecteezy">
            <a:extLst>
              <a:ext uri="{FF2B5EF4-FFF2-40B4-BE49-F238E27FC236}">
                <a16:creationId xmlns:a16="http://schemas.microsoft.com/office/drawing/2014/main" id="{F6B52DD1-639F-DC8D-B919-95D7DFA8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89" y="39847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B Sciences: The Complete Guide for Students in 2023">
            <a:extLst>
              <a:ext uri="{FF2B5EF4-FFF2-40B4-BE49-F238E27FC236}">
                <a16:creationId xmlns:a16="http://schemas.microsoft.com/office/drawing/2014/main" id="{83755DC1-4FF9-3982-6753-7930EB3C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7" y="464142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iences de la nature - Cégep de Lévis">
            <a:extLst>
              <a:ext uri="{FF2B5EF4-FFF2-40B4-BE49-F238E27FC236}">
                <a16:creationId xmlns:a16="http://schemas.microsoft.com/office/drawing/2014/main" id="{44346841-6A58-0805-048D-2162E67C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2" y="4300537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C683-44DB-79FC-F26D-0031F54B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10 des langues les plus difficiles à apprendre">
            <a:extLst>
              <a:ext uri="{FF2B5EF4-FFF2-40B4-BE49-F238E27FC236}">
                <a16:creationId xmlns:a16="http://schemas.microsoft.com/office/drawing/2014/main" id="{C123463C-43AE-1943-CAFB-F690A6AA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14" y="2924579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connaître une langue - Diversité linguistique et culturelle">
            <a:extLst>
              <a:ext uri="{FF2B5EF4-FFF2-40B4-BE49-F238E27FC236}">
                <a16:creationId xmlns:a16="http://schemas.microsoft.com/office/drawing/2014/main" id="{231C4E19-4BFF-252E-FDA1-12D5A2FF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8715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s langues les plus parlées au monde : le top 5 !">
            <a:extLst>
              <a:ext uri="{FF2B5EF4-FFF2-40B4-BE49-F238E27FC236}">
                <a16:creationId xmlns:a16="http://schemas.microsoft.com/office/drawing/2014/main" id="{D25A5F80-7853-4EED-513C-79FB7C29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86" y="150357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es langues de l'Union européenne en 3 minutes - Touteleurope.eu">
            <a:extLst>
              <a:ext uri="{FF2B5EF4-FFF2-40B4-BE49-F238E27FC236}">
                <a16:creationId xmlns:a16="http://schemas.microsoft.com/office/drawing/2014/main" id="{82B1E0C8-46C0-1FED-CF31-1936E1F6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68" y="43552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en choisir ses langues étrangères">
            <a:extLst>
              <a:ext uri="{FF2B5EF4-FFF2-40B4-BE49-F238E27FC236}">
                <a16:creationId xmlns:a16="http://schemas.microsoft.com/office/drawing/2014/main" id="{3EAFA7DD-6C81-6DB4-5552-288671E0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76" y="4355266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BB100-9FC6-29FA-1241-5BC5AE01D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B2AE78-35E9-CB5F-597B-527EF5FBED2B}"/>
              </a:ext>
            </a:extLst>
          </p:cNvPr>
          <p:cNvSpPr txBox="1"/>
          <p:nvPr/>
        </p:nvSpPr>
        <p:spPr>
          <a:xfrm>
            <a:off x="1920226" y="3336024"/>
            <a:ext cx="228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études autour des faits de langue s’articulaient essentiellement sur la grammaire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963546-163A-5957-29BD-BC972FEA2801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13DD91-A27F-D7F6-5528-C9152C066BCA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41C07A-004D-6AE8-A6C6-A39ED106B628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6C64A2-43FB-1A2A-8FC1-E2458BFA0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763998"/>
            <a:ext cx="4371975" cy="46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A5F6-0CCC-9BB8-0289-0B265A65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10 des langues les plus difficiles à apprendre">
            <a:extLst>
              <a:ext uri="{FF2B5EF4-FFF2-40B4-BE49-F238E27FC236}">
                <a16:creationId xmlns:a16="http://schemas.microsoft.com/office/drawing/2014/main" id="{4F0973E9-9204-2157-EA4E-A1F3A397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25" y="1721657"/>
            <a:ext cx="6493950" cy="37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EC53-3CCB-6C04-3C94-E65731B9F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30 800+ Langue Française Photos, taleaux et images libre de droits - iStock  | France, Francophonie, Dictionnaire">
            <a:extLst>
              <a:ext uri="{FF2B5EF4-FFF2-40B4-BE49-F238E27FC236}">
                <a16:creationId xmlns:a16="http://schemas.microsoft.com/office/drawing/2014/main" id="{75A968E4-4826-B07E-576B-4A89BF23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67" y="1011758"/>
            <a:ext cx="6829666" cy="48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13041-F18A-864F-C8BB-58CBEF14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Langue Francaise added a new photo. - La Langue Francaise">
            <a:extLst>
              <a:ext uri="{FF2B5EF4-FFF2-40B4-BE49-F238E27FC236}">
                <a16:creationId xmlns:a16="http://schemas.microsoft.com/office/drawing/2014/main" id="{18F8D0B5-793A-BA9C-78DB-740748FC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84" y="7766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btilités de la langue française | Campus France">
            <a:extLst>
              <a:ext uri="{FF2B5EF4-FFF2-40B4-BE49-F238E27FC236}">
                <a16:creationId xmlns:a16="http://schemas.microsoft.com/office/drawing/2014/main" id="{85EA68E1-7A1F-3791-0E85-D14DF69E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7938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urs et formations en français langue étrangère (FLE) | Sorbonne  Université| Lettres">
            <a:extLst>
              <a:ext uri="{FF2B5EF4-FFF2-40B4-BE49-F238E27FC236}">
                <a16:creationId xmlns:a16="http://schemas.microsoft.com/office/drawing/2014/main" id="{F9A011D6-7C2A-51E0-D6E0-194C1A01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61" y="59063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oderniser et enrichir la langue française | Ministère de la Culture">
            <a:extLst>
              <a:ext uri="{FF2B5EF4-FFF2-40B4-BE49-F238E27FC236}">
                <a16:creationId xmlns:a16="http://schemas.microsoft.com/office/drawing/2014/main" id="{2F3FDE82-AECB-0EAC-D96F-34B94554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6" y="3529013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cul de la langue française : Amalgames et mauvaise perception - Le Temps  News">
            <a:extLst>
              <a:ext uri="{FF2B5EF4-FFF2-40B4-BE49-F238E27FC236}">
                <a16:creationId xmlns:a16="http://schemas.microsoft.com/office/drawing/2014/main" id="{EF06B81F-C85B-1D55-C539-D1275CB7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39" y="41537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a langue française est-elle une langue laïque ? - Mission laïque française">
            <a:extLst>
              <a:ext uri="{FF2B5EF4-FFF2-40B4-BE49-F238E27FC236}">
                <a16:creationId xmlns:a16="http://schemas.microsoft.com/office/drawing/2014/main" id="{20BDBA42-C50D-3055-7FE2-7223462E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6" y="590631"/>
            <a:ext cx="34194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30 800+ Langue Française Photos, taleaux et images libre de droits - iStock  | France, Francophonie, Dictionnaire">
            <a:extLst>
              <a:ext uri="{FF2B5EF4-FFF2-40B4-BE49-F238E27FC236}">
                <a16:creationId xmlns:a16="http://schemas.microsoft.com/office/drawing/2014/main" id="{070904B0-C5EA-A4A6-07D3-43041D3B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6" y="469961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7901-E7AB-CE0B-5601-CF2EC2B0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1D9BA88-ACF7-25FD-77FA-95358BB845DA}"/>
              </a:ext>
            </a:extLst>
          </p:cNvPr>
          <p:cNvSpPr txBox="1"/>
          <p:nvPr/>
        </p:nvSpPr>
        <p:spPr>
          <a:xfrm>
            <a:off x="1920226" y="3336024"/>
            <a:ext cx="228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études autour des faits de langue s’articulaient essentiellement sur la grammaire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E34F5B-4C03-5DA4-B3FA-C2BC76FE6407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FDEEC1-8F91-E304-D0A1-8DBE48F8B25E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9C130A-4EC7-11AC-F576-5A8A6D56A749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9F3CB8-47C9-7F6F-1CFD-9A628F4DE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26" y="1207806"/>
            <a:ext cx="8076180" cy="41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D290-587A-3334-5EFC-95807CC0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B5114D0-FEF0-ECDE-52B2-FF3530F0A2C8}"/>
              </a:ext>
            </a:extLst>
          </p:cNvPr>
          <p:cNvSpPr txBox="1"/>
          <p:nvPr/>
        </p:nvSpPr>
        <p:spPr>
          <a:xfrm>
            <a:off x="1920226" y="3336024"/>
            <a:ext cx="228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études autour des faits de langue s’articulaient essentiellement sur la grammaire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91A23A-C33A-A335-520B-C4F0B9C83F8E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C49BD6-2F02-DFEF-39E8-480359FB393E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2C84C0-C53F-C1F5-8957-2A815862F485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431EAB-B634-7A04-BAE3-0DC33A87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99" y="1524621"/>
            <a:ext cx="9406296" cy="36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D005-4CFD-8096-E943-B66B09BD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BFC00C1-7CCB-1CE5-577A-5A2581B21D90}"/>
              </a:ext>
            </a:extLst>
          </p:cNvPr>
          <p:cNvSpPr txBox="1"/>
          <p:nvPr/>
        </p:nvSpPr>
        <p:spPr>
          <a:xfrm>
            <a:off x="1920226" y="3336024"/>
            <a:ext cx="228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études autour des faits de langue s’articulaient essentiellement sur la grammaire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08956-6BA6-F480-6773-F7C65D98DAA1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3A6695-0201-B755-3DB1-68FD3C5F39ED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59CD84-9D21-54E7-E459-DB0BDE4EB1DC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2B2C14-7C95-9EC1-13AB-FC3B78461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" y="1780775"/>
            <a:ext cx="9525949" cy="37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EB0AD-112D-CB84-4D94-0DF9DDFA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348C75-D8DC-AA99-9C15-0E02D5621CC7}"/>
              </a:ext>
            </a:extLst>
          </p:cNvPr>
          <p:cNvSpPr txBox="1"/>
          <p:nvPr/>
        </p:nvSpPr>
        <p:spPr>
          <a:xfrm>
            <a:off x="1920226" y="3336024"/>
            <a:ext cx="228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études autour des faits de langue s’articulaient essentiellement sur la grammaire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BBAC85F-20A3-6D38-474C-19DC7C6A6055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414372-4E02-F805-0B35-F9EA698A36C1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DDE15B-9046-8180-EA7A-11A4BF7C16FE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1BE3AB-1B96-4E60-51B5-9AA751FF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4" y="156552"/>
            <a:ext cx="10967230" cy="67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3C95E-ABAA-B850-87CF-C2C7A9FA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263A82E-D151-84E5-72A0-357EFABF5820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A83C45-D43E-EE04-2176-5B714167986E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7EF8BA-9607-9031-5744-CDA5EB5D10FE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6A12F6C-86E3-E858-AB63-B1EBA36FE9EB}"/>
              </a:ext>
            </a:extLst>
          </p:cNvPr>
          <p:cNvSpPr txBox="1"/>
          <p:nvPr/>
        </p:nvSpPr>
        <p:spPr>
          <a:xfrm>
            <a:off x="4398434" y="119538"/>
            <a:ext cx="3951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40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Fondements (1)</a:t>
            </a:r>
            <a:endParaRPr kumimoji="0" lang="en-GB" sz="6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BCA064-84EE-A1E1-11DB-5668A86ADC2E}"/>
              </a:ext>
            </a:extLst>
          </p:cNvPr>
          <p:cNvSpPr txBox="1"/>
          <p:nvPr/>
        </p:nvSpPr>
        <p:spPr>
          <a:xfrm>
            <a:off x="616058" y="1316656"/>
            <a:ext cx="113641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 image n'est pas une fenêtre transparente sur le réel mais une construction porteuse de sens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0547F0-72DF-1320-2608-AC35B3D2736F}"/>
              </a:ext>
            </a:extLst>
          </p:cNvPr>
          <p:cNvSpPr txBox="1"/>
          <p:nvPr/>
        </p:nvSpPr>
        <p:spPr>
          <a:xfrm>
            <a:off x="616058" y="3622766"/>
            <a:ext cx="77375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fr-FR" dirty="0"/>
              <a:t>Icône : Ressemble à la chose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Indice : Est une trace de la chose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Symbole : Relié à la chose par convention </a:t>
            </a:r>
          </a:p>
          <a:p>
            <a:endParaRPr lang="fr-FR" dirty="0"/>
          </a:p>
          <a:p>
            <a:pPr algn="r"/>
            <a:r>
              <a:rPr lang="fr-FR" sz="2000" dirty="0"/>
              <a:t>Charles Sanders Peirce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BF697F-CA4F-D4D3-94DD-E5AC30765E56}"/>
              </a:ext>
            </a:extLst>
          </p:cNvPr>
          <p:cNvSpPr txBox="1"/>
          <p:nvPr/>
        </p:nvSpPr>
        <p:spPr>
          <a:xfrm>
            <a:off x="616058" y="2425316"/>
            <a:ext cx="11575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457200" indent="-457200" algn="just"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Le cadrage et les angles de vue (points de vue, opinion, objectivité &amp; subjectivité, volontaire &amp; involontaire).</a:t>
            </a:r>
          </a:p>
        </p:txBody>
      </p:sp>
    </p:spTree>
    <p:extLst>
      <p:ext uri="{BB962C8B-B14F-4D97-AF65-F5344CB8AC3E}">
        <p14:creationId xmlns:p14="http://schemas.microsoft.com/office/powerpoint/2010/main" val="36346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A6570-8B59-1E57-4DB2-7E574F78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0C06EF4-167B-D0A9-4CD8-2424D50D35D9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1D312C-FAB4-F179-56E2-B455F7D0D79D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55AE3C-4E41-B467-4E10-A7960D65D88E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57CC66-F562-D5D0-4944-5B4787770F2C}"/>
              </a:ext>
            </a:extLst>
          </p:cNvPr>
          <p:cNvSpPr txBox="1"/>
          <p:nvPr/>
        </p:nvSpPr>
        <p:spPr>
          <a:xfrm>
            <a:off x="802036" y="1480619"/>
            <a:ext cx="7768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457200" indent="-457200" algn="just"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La grammaire des couleurs et de la lumière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B31BEE7-99C5-127E-0704-17B9B416D180}"/>
              </a:ext>
            </a:extLst>
          </p:cNvPr>
          <p:cNvSpPr txBox="1"/>
          <p:nvPr/>
        </p:nvSpPr>
        <p:spPr>
          <a:xfrm>
            <a:off x="4398434" y="119538"/>
            <a:ext cx="3951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40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Fondements (2)</a:t>
            </a:r>
            <a:endParaRPr kumimoji="0" lang="en-GB" sz="6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DA70E6-7476-B110-0859-1193CFC88D11}"/>
              </a:ext>
            </a:extLst>
          </p:cNvPr>
          <p:cNvSpPr txBox="1"/>
          <p:nvPr/>
        </p:nvSpPr>
        <p:spPr>
          <a:xfrm>
            <a:off x="802035" y="2224597"/>
            <a:ext cx="112246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457200" indent="-457200" algn="just"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Le récit et le point de vue : Comprendre comment une image raconte une histoire et construit un point de vue.</a:t>
            </a:r>
          </a:p>
        </p:txBody>
      </p:sp>
    </p:spTree>
    <p:extLst>
      <p:ext uri="{BB962C8B-B14F-4D97-AF65-F5344CB8AC3E}">
        <p14:creationId xmlns:p14="http://schemas.microsoft.com/office/powerpoint/2010/main" val="21944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20" y="26257"/>
            <a:ext cx="267390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8603694" y="23290"/>
            <a:ext cx="267390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texte</a:t>
            </a:r>
          </a:p>
        </p:txBody>
      </p:sp>
      <p:sp>
        <p:nvSpPr>
          <p:cNvPr id="5" name="Rectangle 4"/>
          <p:cNvSpPr/>
          <p:nvPr/>
        </p:nvSpPr>
        <p:spPr>
          <a:xfrm>
            <a:off x="-2" y="757752"/>
            <a:ext cx="4876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Formes, couleurs et règles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2473" y="764864"/>
            <a:ext cx="556952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Consonnes, voyelles et syntaxe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49639"/>
            <a:ext cx="4876801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2470" y="1342527"/>
            <a:ext cx="5569527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934413"/>
            <a:ext cx="487680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Universelle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2467" y="1913337"/>
            <a:ext cx="556952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Particulier et spécifique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" y="2526300"/>
            <a:ext cx="4876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Muet &amp; audio (vidéo)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2466" y="2505333"/>
            <a:ext cx="556952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Phonétique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" y="3111163"/>
            <a:ext cx="4876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 sémantique stable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2465" y="3103660"/>
            <a:ext cx="556952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 sémantique évolutive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3940752"/>
            <a:ext cx="3162300" cy="28003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81" y="3864552"/>
            <a:ext cx="5457825" cy="28765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94" y="2716079"/>
            <a:ext cx="4257675" cy="39719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3260146"/>
            <a:ext cx="5172075" cy="33813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00" y="3045833"/>
            <a:ext cx="5172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329</Words>
  <Application>Microsoft Office PowerPoint</Application>
  <PresentationFormat>Grand écran</PresentationFormat>
  <Paragraphs>53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HP</cp:lastModifiedBy>
  <cp:revision>52</cp:revision>
  <dcterms:created xsi:type="dcterms:W3CDTF">2023-11-11T09:00:13Z</dcterms:created>
  <dcterms:modified xsi:type="dcterms:W3CDTF">2025-12-15T09:54:04Z</dcterms:modified>
</cp:coreProperties>
</file>