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85" r:id="rId3"/>
    <p:sldId id="281" r:id="rId4"/>
    <p:sldId id="282" r:id="rId5"/>
    <p:sldId id="283" r:id="rId6"/>
    <p:sldId id="293" r:id="rId7"/>
    <p:sldId id="284" r:id="rId8"/>
    <p:sldId id="280" r:id="rId9"/>
    <p:sldId id="256" r:id="rId10"/>
    <p:sldId id="257" r:id="rId11"/>
    <p:sldId id="277" r:id="rId12"/>
    <p:sldId id="278" r:id="rId13"/>
    <p:sldId id="279" r:id="rId14"/>
    <p:sldId id="271" r:id="rId15"/>
    <p:sldId id="286" r:id="rId16"/>
    <p:sldId id="287" r:id="rId17"/>
    <p:sldId id="288" r:id="rId18"/>
    <p:sldId id="289" r:id="rId19"/>
    <p:sldId id="290" r:id="rId20"/>
    <p:sldId id="291" r:id="rId21"/>
    <p:sldId id="292" r:id="rId22"/>
    <p:sldId id="294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88" autoAdjust="0"/>
    <p:restoredTop sz="94660"/>
  </p:normalViewPr>
  <p:slideViewPr>
    <p:cSldViewPr snapToGrid="0">
      <p:cViewPr varScale="1">
        <p:scale>
          <a:sx n="62" d="100"/>
          <a:sy n="62" d="100"/>
        </p:scale>
        <p:origin x="7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-1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097A-CF21-49A6-A948-DC1DB7455B07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6218-4C3D-478C-9BCC-8C862F56D9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513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097A-CF21-49A6-A948-DC1DB7455B07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6218-4C3D-478C-9BCC-8C862F56D9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42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097A-CF21-49A6-A948-DC1DB7455B07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6218-4C3D-478C-9BCC-8C862F56D9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103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097A-CF21-49A6-A948-DC1DB7455B07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6218-4C3D-478C-9BCC-8C862F56D9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627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097A-CF21-49A6-A948-DC1DB7455B07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6218-4C3D-478C-9BCC-8C862F56D9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655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097A-CF21-49A6-A948-DC1DB7455B07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6218-4C3D-478C-9BCC-8C862F56D9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623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097A-CF21-49A6-A948-DC1DB7455B07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6218-4C3D-478C-9BCC-8C862F56D9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2349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097A-CF21-49A6-A948-DC1DB7455B07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6218-4C3D-478C-9BCC-8C862F56D9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065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097A-CF21-49A6-A948-DC1DB7455B07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6218-4C3D-478C-9BCC-8C862F56D9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748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097A-CF21-49A6-A948-DC1DB7455B07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6218-4C3D-478C-9BCC-8C862F56D9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338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1097A-CF21-49A6-A948-DC1DB7455B07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6218-4C3D-478C-9BCC-8C862F56D9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726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1097A-CF21-49A6-A948-DC1DB7455B07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76218-4C3D-478C-9BCC-8C862F56D9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02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.mabrak@ens-setif.d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F812AE60-E6B6-4A7F-B7A7-BFF5D52353AF}"/>
              </a:ext>
            </a:extLst>
          </p:cNvPr>
          <p:cNvSpPr txBox="1"/>
          <p:nvPr/>
        </p:nvSpPr>
        <p:spPr>
          <a:xfrm>
            <a:off x="1920226" y="3336024"/>
            <a:ext cx="22896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études autour des faits de langue s’articulaient essentiellement sur la grammaire</a:t>
            </a:r>
            <a:endParaRPr kumimoji="0" lang="en-GB" sz="3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Noto Sans" panose="020B0502040504020204" pitchFamily="34"/>
              <a:cs typeface="Times New Roman" panose="02020603050405020304" pitchFamily="18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9224498-291E-463A-AD51-F745E7430AA7}"/>
              </a:ext>
            </a:extLst>
          </p:cNvPr>
          <p:cNvSpPr/>
          <p:nvPr/>
        </p:nvSpPr>
        <p:spPr>
          <a:xfrm>
            <a:off x="1689128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3FB2B15-179D-45C1-BB2F-0D5F14716002}"/>
              </a:ext>
            </a:extLst>
          </p:cNvPr>
          <p:cNvSpPr/>
          <p:nvPr/>
        </p:nvSpPr>
        <p:spPr>
          <a:xfrm>
            <a:off x="4796394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ABEB96C-2B55-4D57-8712-2AE0F7A3A89A}"/>
              </a:ext>
            </a:extLst>
          </p:cNvPr>
          <p:cNvSpPr/>
          <p:nvPr/>
        </p:nvSpPr>
        <p:spPr>
          <a:xfrm>
            <a:off x="7874027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D350421C-A2BA-4478-A115-22033CF8EF3E}"/>
              </a:ext>
            </a:extLst>
          </p:cNvPr>
          <p:cNvSpPr txBox="1"/>
          <p:nvPr/>
        </p:nvSpPr>
        <p:spPr>
          <a:xfrm>
            <a:off x="3177977" y="4397070"/>
            <a:ext cx="65070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4000" noProof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 Mabrak  S.</a:t>
            </a:r>
          </a:p>
          <a:p>
            <a:pPr lvl="0" algn="ctr">
              <a:defRPr/>
            </a:pPr>
            <a:r>
              <a:rPr lang="fr-FR" sz="4000" dirty="0">
                <a:solidFill>
                  <a:schemeClr val="bg1"/>
                </a:solidFill>
                <a:latin typeface="Times New Roman" panose="02020603050405020304" pitchFamily="18" charset="0"/>
                <a:ea typeface="Noto Sans" panose="020B0502040504020204" pitchFamily="34"/>
                <a:cs typeface="Times New Roman" panose="02020603050405020304" pitchFamily="18" charset="0"/>
                <a:hlinkClick r:id="rId2"/>
              </a:rPr>
              <a:t>s.</a:t>
            </a:r>
            <a:r>
              <a:rPr kumimoji="0" lang="fr-FR" sz="4000" b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Noto Sans" panose="020B0502040504020204" pitchFamily="34"/>
                <a:cs typeface="Times New Roman" panose="02020603050405020304" pitchFamily="18" charset="0"/>
                <a:hlinkClick r:id="rId2"/>
              </a:rPr>
              <a:t>mabrak@ens-setif</a:t>
            </a:r>
            <a:r>
              <a:rPr lang="fr-FR" sz="4000" dirty="0">
                <a:solidFill>
                  <a:schemeClr val="bg1"/>
                </a:solidFill>
                <a:latin typeface="Times New Roman" panose="02020603050405020304" pitchFamily="18" charset="0"/>
                <a:ea typeface="Noto Sans" panose="020B0502040504020204" pitchFamily="34"/>
                <a:cs typeface="Times New Roman" panose="02020603050405020304" pitchFamily="18" charset="0"/>
                <a:hlinkClick r:id="rId2"/>
              </a:rPr>
              <a:t>.dz</a:t>
            </a:r>
            <a:r>
              <a:rPr lang="fr-FR" sz="4000" dirty="0">
                <a:solidFill>
                  <a:schemeClr val="bg1"/>
                </a:solidFill>
                <a:latin typeface="Times New Roman" panose="02020603050405020304" pitchFamily="18" charset="0"/>
                <a:ea typeface="Noto Sans" panose="020B0502040504020204" pitchFamily="34"/>
                <a:cs typeface="Times New Roman" panose="02020603050405020304" pitchFamily="18" charset="0"/>
              </a:rPr>
              <a:t> </a:t>
            </a:r>
            <a:endParaRPr kumimoji="0" lang="en-GB" sz="6000" b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Noto Sans" panose="020B0502040504020204" pitchFamily="34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607148" y="2358880"/>
            <a:ext cx="94596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sémiologie de l’image</a:t>
            </a:r>
          </a:p>
        </p:txBody>
      </p:sp>
    </p:spTree>
    <p:extLst>
      <p:ext uri="{BB962C8B-B14F-4D97-AF65-F5344CB8AC3E}">
        <p14:creationId xmlns:p14="http://schemas.microsoft.com/office/powerpoint/2010/main" val="24480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50016" y="126610"/>
            <a:ext cx="5314156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Technique d’analyse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8592" y="1488831"/>
            <a:ext cx="7386638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– Décrire une image</a:t>
            </a:r>
          </a:p>
        </p:txBody>
      </p:sp>
      <p:sp>
        <p:nvSpPr>
          <p:cNvPr id="5" name="Rectangle 4"/>
          <p:cNvSpPr/>
          <p:nvPr/>
        </p:nvSpPr>
        <p:spPr>
          <a:xfrm>
            <a:off x="128590" y="3343422"/>
            <a:ext cx="7386638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Identifier le contexte</a:t>
            </a:r>
          </a:p>
        </p:txBody>
      </p:sp>
      <p:sp>
        <p:nvSpPr>
          <p:cNvPr id="6" name="Rectangle 5"/>
          <p:cNvSpPr/>
          <p:nvPr/>
        </p:nvSpPr>
        <p:spPr>
          <a:xfrm>
            <a:off x="128592" y="5198013"/>
            <a:ext cx="7386638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– Interpréter et critiquer</a:t>
            </a:r>
          </a:p>
        </p:txBody>
      </p:sp>
    </p:spTree>
    <p:extLst>
      <p:ext uri="{BB962C8B-B14F-4D97-AF65-F5344CB8AC3E}">
        <p14:creationId xmlns:p14="http://schemas.microsoft.com/office/powerpoint/2010/main" val="263442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50016" y="126610"/>
            <a:ext cx="5314156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Technique d’analyse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8592" y="1488831"/>
            <a:ext cx="7386638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– Décrire une image</a:t>
            </a:r>
          </a:p>
        </p:txBody>
      </p:sp>
      <p:sp>
        <p:nvSpPr>
          <p:cNvPr id="7" name="Rectangle 6"/>
          <p:cNvSpPr/>
          <p:nvPr/>
        </p:nvSpPr>
        <p:spPr>
          <a:xfrm>
            <a:off x="381280" y="2268503"/>
            <a:ext cx="113344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Décrire une image, c’est comme traduire un texte</a:t>
            </a:r>
          </a:p>
        </p:txBody>
      </p:sp>
      <p:sp>
        <p:nvSpPr>
          <p:cNvPr id="8" name="Rectangle 7"/>
          <p:cNvSpPr/>
          <p:nvPr/>
        </p:nvSpPr>
        <p:spPr>
          <a:xfrm>
            <a:off x="381280" y="2876371"/>
            <a:ext cx="8416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Image (générale) &amp; texte (général)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65" y="4410396"/>
            <a:ext cx="4076700" cy="228600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475" y="4839021"/>
            <a:ext cx="7019925" cy="185737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47807" y="3600597"/>
            <a:ext cx="8416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Image (spécialité) &amp; texte (spécialité)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65" y="4324823"/>
            <a:ext cx="4581525" cy="237172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648" y="4308483"/>
            <a:ext cx="3437354" cy="219096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B32A144-26FE-0C3B-F09B-EDEB8689A2B4}"/>
              </a:ext>
            </a:extLst>
          </p:cNvPr>
          <p:cNvSpPr/>
          <p:nvPr/>
        </p:nvSpPr>
        <p:spPr>
          <a:xfrm rot="20988602">
            <a:off x="8103735" y="1196445"/>
            <a:ext cx="3588590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vois &amp; je décode</a:t>
            </a:r>
          </a:p>
        </p:txBody>
      </p:sp>
    </p:spTree>
    <p:extLst>
      <p:ext uri="{BB962C8B-B14F-4D97-AF65-F5344CB8AC3E}">
        <p14:creationId xmlns:p14="http://schemas.microsoft.com/office/powerpoint/2010/main" val="206864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  <p:bldP spid="8" grpId="0"/>
      <p:bldP spid="10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50016" y="126610"/>
            <a:ext cx="5314156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Technique d’analyse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8592" y="1488831"/>
            <a:ext cx="7386638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– Identifier le contexte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2269664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Auteur  &amp; Commanditaire &amp; Intention (explicite ou implicite)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3295675"/>
            <a:ext cx="6491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 et lieu</a:t>
            </a:r>
          </a:p>
        </p:txBody>
      </p:sp>
      <p:sp>
        <p:nvSpPr>
          <p:cNvPr id="9" name="Rectangle 8"/>
          <p:cNvSpPr/>
          <p:nvPr/>
        </p:nvSpPr>
        <p:spPr>
          <a:xfrm>
            <a:off x="-1" y="4351163"/>
            <a:ext cx="6491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Evènement (circonstances)</a:t>
            </a:r>
          </a:p>
        </p:txBody>
      </p:sp>
    </p:spTree>
    <p:extLst>
      <p:ext uri="{BB962C8B-B14F-4D97-AF65-F5344CB8AC3E}">
        <p14:creationId xmlns:p14="http://schemas.microsoft.com/office/powerpoint/2010/main" val="275990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450016" y="126610"/>
            <a:ext cx="5314156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Technique d’analyse</a:t>
            </a:r>
          </a:p>
        </p:txBody>
      </p:sp>
      <p:sp>
        <p:nvSpPr>
          <p:cNvPr id="4" name="Rectangle 3"/>
          <p:cNvSpPr/>
          <p:nvPr/>
        </p:nvSpPr>
        <p:spPr>
          <a:xfrm>
            <a:off x="128592" y="1488831"/>
            <a:ext cx="7386638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– Interpréter et critiquer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008" y="2630452"/>
            <a:ext cx="8382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Faire parler des éléments explicites</a:t>
            </a:r>
          </a:p>
        </p:txBody>
      </p:sp>
      <p:sp>
        <p:nvSpPr>
          <p:cNvPr id="8" name="Rectangle 7"/>
          <p:cNvSpPr/>
          <p:nvPr/>
        </p:nvSpPr>
        <p:spPr>
          <a:xfrm>
            <a:off x="467008" y="3638730"/>
            <a:ext cx="8382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Expliciter les éléments implicites</a:t>
            </a:r>
          </a:p>
        </p:txBody>
      </p:sp>
      <p:sp>
        <p:nvSpPr>
          <p:cNvPr id="9" name="Rectangle 8"/>
          <p:cNvSpPr/>
          <p:nvPr/>
        </p:nvSpPr>
        <p:spPr>
          <a:xfrm>
            <a:off x="467008" y="4780351"/>
            <a:ext cx="8382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Saisir la signification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7008" y="5747138"/>
            <a:ext cx="11263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Exprimer son opinion (critique, évaluation, etc.</a:t>
            </a:r>
          </a:p>
        </p:txBody>
      </p:sp>
    </p:spTree>
    <p:extLst>
      <p:ext uri="{BB962C8B-B14F-4D97-AF65-F5344CB8AC3E}">
        <p14:creationId xmlns:p14="http://schemas.microsoft.com/office/powerpoint/2010/main" val="37769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" y="180975"/>
            <a:ext cx="4981575" cy="326707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63" y="476249"/>
            <a:ext cx="4686300" cy="267652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3676649"/>
            <a:ext cx="5505450" cy="273367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522" y="3819524"/>
            <a:ext cx="5458628" cy="278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7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6297F-D5A4-1C3D-D381-9E80A4D2B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cole primaire - Vecteurs : téléchargez gratuitement des vecteurs de haute  qualité sur Freepik | Freepik">
            <a:extLst>
              <a:ext uri="{FF2B5EF4-FFF2-40B4-BE49-F238E27FC236}">
                <a16:creationId xmlns:a16="http://schemas.microsoft.com/office/drawing/2014/main" id="{2F858946-B50C-2D48-0B34-E19DE8C9B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102" y="1462087"/>
            <a:ext cx="4495800" cy="393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34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2F0D2-1687-A553-2006-04F4A35E4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cole primaire - Vecteurs : téléchargez gratuitement des vecteurs de haute  qualité sur Freepik | Freepik">
            <a:extLst>
              <a:ext uri="{FF2B5EF4-FFF2-40B4-BE49-F238E27FC236}">
                <a16:creationId xmlns:a16="http://schemas.microsoft.com/office/drawing/2014/main" id="{6F3063AE-9D78-6617-7C89-30DA4C1A8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566" y="2355419"/>
            <a:ext cx="2453898" cy="214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age 3 | Ecole des enfants - Vecteurs : téléchargez gratuitement des  vecteurs de haute qualité sur Freepik | Freepik">
            <a:extLst>
              <a:ext uri="{FF2B5EF4-FFF2-40B4-BE49-F238E27FC236}">
                <a16:creationId xmlns:a16="http://schemas.microsoft.com/office/drawing/2014/main" id="{9947FC89-6788-E9B9-B228-BFB3BE297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933" y="1189010"/>
            <a:ext cx="2295525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Quatre enfants à la cour d&amp;#39;école 369683 Art vectoriel chez Vecteezy">
            <a:extLst>
              <a:ext uri="{FF2B5EF4-FFF2-40B4-BE49-F238E27FC236}">
                <a16:creationId xmlns:a16="http://schemas.microsoft.com/office/drawing/2014/main" id="{762B3094-582A-2869-4454-6AE995CB5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72" y="1684310"/>
            <a:ext cx="3038475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orum « En chemin vers l'école maternelle » - Mairie du 19ᵉ">
            <a:extLst>
              <a:ext uri="{FF2B5EF4-FFF2-40B4-BE49-F238E27FC236}">
                <a16:creationId xmlns:a16="http://schemas.microsoft.com/office/drawing/2014/main" id="{2F0EEC01-7D50-A1D1-2F69-74C04A191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59" y="4569821"/>
            <a:ext cx="27051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étudiants devant l'école 1391519 Art vectoriel chez Vecteezy">
            <a:extLst>
              <a:ext uri="{FF2B5EF4-FFF2-40B4-BE49-F238E27FC236}">
                <a16:creationId xmlns:a16="http://schemas.microsoft.com/office/drawing/2014/main" id="{A728FF79-B69F-9AD7-365B-A5E6EBEF8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571" y="4284071"/>
            <a:ext cx="232410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33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974B-FD09-3B80-D2C9-FEA4FABE2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Des concerts pour s'intéresser aux sciences - CTREQ - RIRE">
            <a:extLst>
              <a:ext uri="{FF2B5EF4-FFF2-40B4-BE49-F238E27FC236}">
                <a16:creationId xmlns:a16="http://schemas.microsoft.com/office/drawing/2014/main" id="{BA10553C-16E8-E4A2-3D46-95A423037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516" y="1349805"/>
            <a:ext cx="6544967" cy="450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31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5FD59-A9C4-362E-CC3B-ADC641B97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'enseignement des sciences aujourd'hui - Université de Rouen Normandie">
            <a:extLst>
              <a:ext uri="{FF2B5EF4-FFF2-40B4-BE49-F238E27FC236}">
                <a16:creationId xmlns:a16="http://schemas.microsoft.com/office/drawing/2014/main" id="{14C861E7-97A5-A86A-53A7-1E2CF400B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321" y="840864"/>
            <a:ext cx="23431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nseignement des sciences du design dessiné à la main | Vecteur Gratuite">
            <a:extLst>
              <a:ext uri="{FF2B5EF4-FFF2-40B4-BE49-F238E27FC236}">
                <a16:creationId xmlns:a16="http://schemas.microsoft.com/office/drawing/2014/main" id="{F0D60B7E-AABD-1598-23BC-DB3D0E9B6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154" y="1685925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es concerts pour s'intéresser aux sciences - CTREQ - RIRE">
            <a:extLst>
              <a:ext uri="{FF2B5EF4-FFF2-40B4-BE49-F238E27FC236}">
                <a16:creationId xmlns:a16="http://schemas.microsoft.com/office/drawing/2014/main" id="{5A38E95A-5B08-3408-DD77-BA8C9C64B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264" y="1210321"/>
            <a:ext cx="2571750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enseignement des sciences chimie 2759016 Art vectoriel chez Vecteezy">
            <a:extLst>
              <a:ext uri="{FF2B5EF4-FFF2-40B4-BE49-F238E27FC236}">
                <a16:creationId xmlns:a16="http://schemas.microsoft.com/office/drawing/2014/main" id="{F6B52DD1-639F-DC8D-B919-95D7DFA87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9889" y="398476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IB Sciences: The Complete Guide for Students in 2023">
            <a:extLst>
              <a:ext uri="{FF2B5EF4-FFF2-40B4-BE49-F238E27FC236}">
                <a16:creationId xmlns:a16="http://schemas.microsoft.com/office/drawing/2014/main" id="{83755DC1-4FF9-3982-6753-7930EB3C1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357" y="4641420"/>
            <a:ext cx="25527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Sciences de la nature - Cégep de Lévis">
            <a:extLst>
              <a:ext uri="{FF2B5EF4-FFF2-40B4-BE49-F238E27FC236}">
                <a16:creationId xmlns:a16="http://schemas.microsoft.com/office/drawing/2014/main" id="{44346841-6A58-0805-048D-2162E67CF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92" y="4300537"/>
            <a:ext cx="262890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803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3C683-44DB-79FC-F26D-0031F54B2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op 10 des langues les plus difficiles à apprendre">
            <a:extLst>
              <a:ext uri="{FF2B5EF4-FFF2-40B4-BE49-F238E27FC236}">
                <a16:creationId xmlns:a16="http://schemas.microsoft.com/office/drawing/2014/main" id="{C123463C-43AE-1943-CAFB-F690A6AA6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314" y="2924579"/>
            <a:ext cx="280035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connaître une langue - Diversité linguistique et culturelle">
            <a:extLst>
              <a:ext uri="{FF2B5EF4-FFF2-40B4-BE49-F238E27FC236}">
                <a16:creationId xmlns:a16="http://schemas.microsoft.com/office/drawing/2014/main" id="{231C4E19-4BFF-252E-FDA1-12D5A2FF7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175" y="871538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Les langues les plus parlées au monde : le top 5 !">
            <a:extLst>
              <a:ext uri="{FF2B5EF4-FFF2-40B4-BE49-F238E27FC236}">
                <a16:creationId xmlns:a16="http://schemas.microsoft.com/office/drawing/2014/main" id="{D25A5F80-7853-4EED-513C-79FB7C292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686" y="1503578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Les langues de l'Union européenne en 3 minutes - Touteleurope.eu">
            <a:extLst>
              <a:ext uri="{FF2B5EF4-FFF2-40B4-BE49-F238E27FC236}">
                <a16:creationId xmlns:a16="http://schemas.microsoft.com/office/drawing/2014/main" id="{82B1E0C8-46C0-1FED-CF31-1936E1F62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568" y="4355266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ien choisir ses langues étrangères">
            <a:extLst>
              <a:ext uri="{FF2B5EF4-FFF2-40B4-BE49-F238E27FC236}">
                <a16:creationId xmlns:a16="http://schemas.microsoft.com/office/drawing/2014/main" id="{3EAFA7DD-6C81-6DB4-5552-288671E08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376" y="4355266"/>
            <a:ext cx="3019425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68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BB100-9FC6-29FA-1241-5BC5AE01D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8B2AE78-35E9-CB5F-597B-527EF5FBED2B}"/>
              </a:ext>
            </a:extLst>
          </p:cNvPr>
          <p:cNvSpPr txBox="1"/>
          <p:nvPr/>
        </p:nvSpPr>
        <p:spPr>
          <a:xfrm>
            <a:off x="1920226" y="3336024"/>
            <a:ext cx="22896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études autour des faits de langue s’articulaient essentiellement sur la grammaire</a:t>
            </a:r>
            <a:endParaRPr kumimoji="0" lang="en-GB" sz="3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Noto Sans" panose="020B0502040504020204" pitchFamily="34"/>
              <a:cs typeface="Times New Roman" panose="02020603050405020304" pitchFamily="18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1963546-163A-5957-29BD-BC972FEA2801}"/>
              </a:ext>
            </a:extLst>
          </p:cNvPr>
          <p:cNvSpPr/>
          <p:nvPr/>
        </p:nvSpPr>
        <p:spPr>
          <a:xfrm>
            <a:off x="1689128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C13DD91-A27F-D7F6-5528-C9152C066BCA}"/>
              </a:ext>
            </a:extLst>
          </p:cNvPr>
          <p:cNvSpPr/>
          <p:nvPr/>
        </p:nvSpPr>
        <p:spPr>
          <a:xfrm>
            <a:off x="4796394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441C07A-004D-6AE8-A6C6-A39ED106B628}"/>
              </a:ext>
            </a:extLst>
          </p:cNvPr>
          <p:cNvSpPr/>
          <p:nvPr/>
        </p:nvSpPr>
        <p:spPr>
          <a:xfrm>
            <a:off x="7874027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6C64A2-43FB-1A2A-8FC1-E2458BFA0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318" y="763998"/>
            <a:ext cx="4371975" cy="463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13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8A5F6-0CCC-9BB8-0289-0B265A654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op 10 des langues les plus difficiles à apprendre">
            <a:extLst>
              <a:ext uri="{FF2B5EF4-FFF2-40B4-BE49-F238E27FC236}">
                <a16:creationId xmlns:a16="http://schemas.microsoft.com/office/drawing/2014/main" id="{4F0973E9-9204-2157-EA4E-A1F3A397B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025" y="1721657"/>
            <a:ext cx="6493950" cy="377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19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DEC53-3CCB-6C04-3C94-E65731B9F6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8" name="Picture 14" descr="30 800+ Langue Française Photos, taleaux et images libre de droits - iStock  | France, Francophonie, Dictionnaire">
            <a:extLst>
              <a:ext uri="{FF2B5EF4-FFF2-40B4-BE49-F238E27FC236}">
                <a16:creationId xmlns:a16="http://schemas.microsoft.com/office/drawing/2014/main" id="{75A968E4-4826-B07E-576B-4A89BF234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167" y="1011758"/>
            <a:ext cx="6829666" cy="483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30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13041-F18A-864F-C8BB-58CBEF14A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La Langue Francaise added a new photo. - La Langue Francaise">
            <a:extLst>
              <a:ext uri="{FF2B5EF4-FFF2-40B4-BE49-F238E27FC236}">
                <a16:creationId xmlns:a16="http://schemas.microsoft.com/office/drawing/2014/main" id="{18F8D0B5-793A-BA9C-78DB-740748FC1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984" y="77661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ubtilités de la langue française | Campus France">
            <a:extLst>
              <a:ext uri="{FF2B5EF4-FFF2-40B4-BE49-F238E27FC236}">
                <a16:creationId xmlns:a16="http://schemas.microsoft.com/office/drawing/2014/main" id="{85EA68E1-7A1F-3791-0E85-D14DF69E2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547938"/>
            <a:ext cx="2590800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ours et formations en français langue étrangère (FLE) | Sorbonne  Université| Lettres">
            <a:extLst>
              <a:ext uri="{FF2B5EF4-FFF2-40B4-BE49-F238E27FC236}">
                <a16:creationId xmlns:a16="http://schemas.microsoft.com/office/drawing/2014/main" id="{F9A011D6-7C2A-51E0-D6E0-194C1A018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961" y="590631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Moderniser et enrichir la langue française | Ministère de la Culture">
            <a:extLst>
              <a:ext uri="{FF2B5EF4-FFF2-40B4-BE49-F238E27FC236}">
                <a16:creationId xmlns:a16="http://schemas.microsoft.com/office/drawing/2014/main" id="{2F3FDE82-AECB-0EAC-D96F-34B94554A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86" y="3529013"/>
            <a:ext cx="2924175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Recul de la langue française : Amalgames et mauvaise perception - Le Temps  News">
            <a:extLst>
              <a:ext uri="{FF2B5EF4-FFF2-40B4-BE49-F238E27FC236}">
                <a16:creationId xmlns:a16="http://schemas.microsoft.com/office/drawing/2014/main" id="{EF06B81F-C85B-1D55-C539-D1275CB76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339" y="4153788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La langue française est-elle une langue laïque ? - Mission laïque française">
            <a:extLst>
              <a:ext uri="{FF2B5EF4-FFF2-40B4-BE49-F238E27FC236}">
                <a16:creationId xmlns:a16="http://schemas.microsoft.com/office/drawing/2014/main" id="{20BDBA42-C50D-3055-7FE2-7223462E0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066" y="590631"/>
            <a:ext cx="3419475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30 800+ Langue Française Photos, taleaux et images libre de droits - iStock  | France, Francophonie, Dictionnaire">
            <a:extLst>
              <a:ext uri="{FF2B5EF4-FFF2-40B4-BE49-F238E27FC236}">
                <a16:creationId xmlns:a16="http://schemas.microsoft.com/office/drawing/2014/main" id="{070904B0-C5EA-A4A6-07D3-43041D3B4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066" y="4699618"/>
            <a:ext cx="254317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4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47901-E7AB-CE0B-5601-CF2EC2B04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1D9BA88-ACF7-25FD-77FA-95358BB845DA}"/>
              </a:ext>
            </a:extLst>
          </p:cNvPr>
          <p:cNvSpPr txBox="1"/>
          <p:nvPr/>
        </p:nvSpPr>
        <p:spPr>
          <a:xfrm>
            <a:off x="1920226" y="3336024"/>
            <a:ext cx="22896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études autour des faits de langue s’articulaient essentiellement sur la grammaire</a:t>
            </a:r>
            <a:endParaRPr kumimoji="0" lang="en-GB" sz="3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Noto Sans" panose="020B0502040504020204" pitchFamily="34"/>
              <a:cs typeface="Times New Roman" panose="02020603050405020304" pitchFamily="18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BE34F5B-4C03-5DA4-B3FA-C2BC76FE6407}"/>
              </a:ext>
            </a:extLst>
          </p:cNvPr>
          <p:cNvSpPr/>
          <p:nvPr/>
        </p:nvSpPr>
        <p:spPr>
          <a:xfrm>
            <a:off x="1689128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AFDEEC1-8F91-E304-D0A1-8DBE48F8B25E}"/>
              </a:ext>
            </a:extLst>
          </p:cNvPr>
          <p:cNvSpPr/>
          <p:nvPr/>
        </p:nvSpPr>
        <p:spPr>
          <a:xfrm>
            <a:off x="4796394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49C130A-4EC7-11AC-F576-5A8A6D56A749}"/>
              </a:ext>
            </a:extLst>
          </p:cNvPr>
          <p:cNvSpPr/>
          <p:nvPr/>
        </p:nvSpPr>
        <p:spPr>
          <a:xfrm>
            <a:off x="7874027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59F3CB8-47C9-7F6F-1CFD-9A628F4DE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26" y="1207806"/>
            <a:ext cx="8076180" cy="419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5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BD290-587A-3334-5EFC-95807CC0B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9B5114D0-FEF0-ECDE-52B2-FF3530F0A2C8}"/>
              </a:ext>
            </a:extLst>
          </p:cNvPr>
          <p:cNvSpPr txBox="1"/>
          <p:nvPr/>
        </p:nvSpPr>
        <p:spPr>
          <a:xfrm>
            <a:off x="1920226" y="3336024"/>
            <a:ext cx="22896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études autour des faits de langue s’articulaient essentiellement sur la grammaire</a:t>
            </a:r>
            <a:endParaRPr kumimoji="0" lang="en-GB" sz="3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Noto Sans" panose="020B0502040504020204" pitchFamily="34"/>
              <a:cs typeface="Times New Roman" panose="02020603050405020304" pitchFamily="18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C91A23A-C33A-A335-520B-C4F0B9C83F8E}"/>
              </a:ext>
            </a:extLst>
          </p:cNvPr>
          <p:cNvSpPr/>
          <p:nvPr/>
        </p:nvSpPr>
        <p:spPr>
          <a:xfrm>
            <a:off x="1689128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CC49BD6-2F02-DFEF-39E8-480359FB393E}"/>
              </a:ext>
            </a:extLst>
          </p:cNvPr>
          <p:cNvSpPr/>
          <p:nvPr/>
        </p:nvSpPr>
        <p:spPr>
          <a:xfrm>
            <a:off x="4796394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82C84C0-C53F-C1F5-8957-2A815862F485}"/>
              </a:ext>
            </a:extLst>
          </p:cNvPr>
          <p:cNvSpPr/>
          <p:nvPr/>
        </p:nvSpPr>
        <p:spPr>
          <a:xfrm>
            <a:off x="7874027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B431EAB-B634-7A04-BAE3-0DC33A874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99" y="1524621"/>
            <a:ext cx="9406296" cy="362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58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6D005-4CFD-8096-E943-B66B09BD2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BFC00C1-7CCB-1CE5-577A-5A2581B21D90}"/>
              </a:ext>
            </a:extLst>
          </p:cNvPr>
          <p:cNvSpPr txBox="1"/>
          <p:nvPr/>
        </p:nvSpPr>
        <p:spPr>
          <a:xfrm>
            <a:off x="1920226" y="3336024"/>
            <a:ext cx="22896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études autour des faits de langue s’articulaient essentiellement sur la grammaire</a:t>
            </a:r>
            <a:endParaRPr kumimoji="0" lang="en-GB" sz="3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Noto Sans" panose="020B0502040504020204" pitchFamily="34"/>
              <a:cs typeface="Times New Roman" panose="02020603050405020304" pitchFamily="18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6F08956-6BA6-F480-6773-F7C65D98DAA1}"/>
              </a:ext>
            </a:extLst>
          </p:cNvPr>
          <p:cNvSpPr/>
          <p:nvPr/>
        </p:nvSpPr>
        <p:spPr>
          <a:xfrm>
            <a:off x="1689128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93A6695-0201-B755-3DB1-68FD3C5F39ED}"/>
              </a:ext>
            </a:extLst>
          </p:cNvPr>
          <p:cNvSpPr/>
          <p:nvPr/>
        </p:nvSpPr>
        <p:spPr>
          <a:xfrm>
            <a:off x="4796394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459CD84-9D21-54E7-E459-DB0BDE4EB1DC}"/>
              </a:ext>
            </a:extLst>
          </p:cNvPr>
          <p:cNvSpPr/>
          <p:nvPr/>
        </p:nvSpPr>
        <p:spPr>
          <a:xfrm>
            <a:off x="7874027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32B2C14-7C95-9EC1-13AB-FC3B78461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12" y="1780775"/>
            <a:ext cx="9525949" cy="3740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0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EB0AD-112D-CB84-4D94-0DF9DDFAC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5348C75-D8DC-AA99-9C15-0E02D5621CC7}"/>
              </a:ext>
            </a:extLst>
          </p:cNvPr>
          <p:cNvSpPr txBox="1"/>
          <p:nvPr/>
        </p:nvSpPr>
        <p:spPr>
          <a:xfrm>
            <a:off x="1920226" y="3336024"/>
            <a:ext cx="22896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études autour des faits de langue s’articulaient essentiellement sur la grammaire</a:t>
            </a:r>
            <a:endParaRPr kumimoji="0" lang="en-GB" sz="3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Noto Sans" panose="020B0502040504020204" pitchFamily="34"/>
              <a:cs typeface="Times New Roman" panose="02020603050405020304" pitchFamily="18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BBAC85F-20A3-6D38-474C-19DC7C6A6055}"/>
              </a:ext>
            </a:extLst>
          </p:cNvPr>
          <p:cNvSpPr/>
          <p:nvPr/>
        </p:nvSpPr>
        <p:spPr>
          <a:xfrm>
            <a:off x="1689128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4414372-4E02-F805-0B35-F9EA698A36C1}"/>
              </a:ext>
            </a:extLst>
          </p:cNvPr>
          <p:cNvSpPr/>
          <p:nvPr/>
        </p:nvSpPr>
        <p:spPr>
          <a:xfrm>
            <a:off x="4796394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9DDE15B-9046-8180-EA7A-11A4BF7C16FE}"/>
              </a:ext>
            </a:extLst>
          </p:cNvPr>
          <p:cNvSpPr/>
          <p:nvPr/>
        </p:nvSpPr>
        <p:spPr>
          <a:xfrm>
            <a:off x="7874027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1BE3AB-1B96-4E60-51B5-9AA751FF2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64" y="156552"/>
            <a:ext cx="10967230" cy="670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39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3C95E-ABAA-B850-87CF-C2C7A9FAB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C263A82E-D151-84E5-72A0-357EFABF5820}"/>
              </a:ext>
            </a:extLst>
          </p:cNvPr>
          <p:cNvSpPr/>
          <p:nvPr/>
        </p:nvSpPr>
        <p:spPr>
          <a:xfrm>
            <a:off x="1689128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BA83C45-D43E-EE04-2176-5B714167986E}"/>
              </a:ext>
            </a:extLst>
          </p:cNvPr>
          <p:cNvSpPr/>
          <p:nvPr/>
        </p:nvSpPr>
        <p:spPr>
          <a:xfrm>
            <a:off x="4796394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77EF8BA-9607-9031-5744-CDA5EB5D10FE}"/>
              </a:ext>
            </a:extLst>
          </p:cNvPr>
          <p:cNvSpPr/>
          <p:nvPr/>
        </p:nvSpPr>
        <p:spPr>
          <a:xfrm>
            <a:off x="7874027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A6A12F6C-86E3-E858-AB63-B1EBA36FE9EB}"/>
              </a:ext>
            </a:extLst>
          </p:cNvPr>
          <p:cNvSpPr txBox="1"/>
          <p:nvPr/>
        </p:nvSpPr>
        <p:spPr>
          <a:xfrm>
            <a:off x="4398434" y="119538"/>
            <a:ext cx="39512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4000" b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Noto Sans" panose="020B0502040504020204" pitchFamily="34"/>
                <a:cs typeface="Times New Roman" panose="02020603050405020304" pitchFamily="18" charset="0"/>
              </a:rPr>
              <a:t>Fondements (1)</a:t>
            </a:r>
            <a:endParaRPr kumimoji="0" lang="en-GB" sz="6000" b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Noto Sans" panose="020B0502040504020204" pitchFamily="34"/>
              <a:cs typeface="Times New Roman" panose="0202060305040502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3BCA064-84EE-A1E1-11DB-5668A86ADC2E}"/>
              </a:ext>
            </a:extLst>
          </p:cNvPr>
          <p:cNvSpPr txBox="1"/>
          <p:nvPr/>
        </p:nvSpPr>
        <p:spPr>
          <a:xfrm>
            <a:off x="616058" y="1316656"/>
            <a:ext cx="113641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fr-FR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 image n'est pas une fenêtre transparente sur le réel mais une construction porteuse de sens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D0547F0-72DF-1320-2608-AC35B3D2736F}"/>
              </a:ext>
            </a:extLst>
          </p:cNvPr>
          <p:cNvSpPr txBox="1"/>
          <p:nvPr/>
        </p:nvSpPr>
        <p:spPr>
          <a:xfrm>
            <a:off x="616058" y="3622766"/>
            <a:ext cx="773752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514350" indent="-514350">
              <a:buFont typeface="+mj-lt"/>
              <a:buAutoNum type="arabicPeriod"/>
            </a:pPr>
            <a:r>
              <a:rPr lang="fr-FR" dirty="0"/>
              <a:t>Icône : Ressemble à la chose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Indice : Est une trace de la chose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Symbole : Relié à la chose par convention </a:t>
            </a:r>
          </a:p>
          <a:p>
            <a:endParaRPr lang="fr-FR" dirty="0"/>
          </a:p>
          <a:p>
            <a:pPr algn="r"/>
            <a:r>
              <a:rPr lang="fr-FR" sz="2000" dirty="0"/>
              <a:t>Charles Sanders Peirce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BF697F-CA4F-D4D3-94DD-E5AC30765E56}"/>
              </a:ext>
            </a:extLst>
          </p:cNvPr>
          <p:cNvSpPr txBox="1"/>
          <p:nvPr/>
        </p:nvSpPr>
        <p:spPr>
          <a:xfrm>
            <a:off x="616058" y="2425316"/>
            <a:ext cx="1157594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457200" indent="-457200" algn="just">
              <a:buFont typeface="Wingdings" panose="05000000000000000000" pitchFamily="2" charset="2"/>
              <a:buChar char="v"/>
              <a:defRPr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fr-FR" dirty="0"/>
              <a:t>Le cadrage et les angles de vue (points de vue, opinion, objectivité &amp; subjectivité, volontaire &amp; involontaire).</a:t>
            </a:r>
          </a:p>
        </p:txBody>
      </p:sp>
    </p:spTree>
    <p:extLst>
      <p:ext uri="{BB962C8B-B14F-4D97-AF65-F5344CB8AC3E}">
        <p14:creationId xmlns:p14="http://schemas.microsoft.com/office/powerpoint/2010/main" val="36346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A6570-8B59-1E57-4DB2-7E574F785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10C06EF4-167B-D0A9-4CD8-2424D50D35D9}"/>
              </a:ext>
            </a:extLst>
          </p:cNvPr>
          <p:cNvSpPr/>
          <p:nvPr/>
        </p:nvSpPr>
        <p:spPr>
          <a:xfrm>
            <a:off x="1689128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F1D312C-FAB4-F179-56E2-B455F7D0D79D}"/>
              </a:ext>
            </a:extLst>
          </p:cNvPr>
          <p:cNvSpPr/>
          <p:nvPr/>
        </p:nvSpPr>
        <p:spPr>
          <a:xfrm>
            <a:off x="4796394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955AE3C-4E41-B467-4E10-A7960D65D88E}"/>
              </a:ext>
            </a:extLst>
          </p:cNvPr>
          <p:cNvSpPr/>
          <p:nvPr/>
        </p:nvSpPr>
        <p:spPr>
          <a:xfrm>
            <a:off x="7874027" y="5989767"/>
            <a:ext cx="2709306" cy="229000"/>
          </a:xfrm>
          <a:prstGeom prst="ellipse">
            <a:avLst/>
          </a:prstGeom>
          <a:solidFill>
            <a:schemeClr val="tx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A57CC66-F562-D5D0-4944-5B4787770F2C}"/>
              </a:ext>
            </a:extLst>
          </p:cNvPr>
          <p:cNvSpPr txBox="1"/>
          <p:nvPr/>
        </p:nvSpPr>
        <p:spPr>
          <a:xfrm>
            <a:off x="802036" y="1480619"/>
            <a:ext cx="77685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457200" indent="-457200" algn="just">
              <a:buFont typeface="Wingdings" panose="05000000000000000000" pitchFamily="2" charset="2"/>
              <a:buChar char="v"/>
              <a:defRPr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fr-FR" dirty="0"/>
              <a:t>La grammaire des couleurs et de la lumière</a:t>
            </a:r>
          </a:p>
        </p:txBody>
      </p:sp>
      <p:sp>
        <p:nvSpPr>
          <p:cNvPr id="5" name="TextBox 14">
            <a:extLst>
              <a:ext uri="{FF2B5EF4-FFF2-40B4-BE49-F238E27FC236}">
                <a16:creationId xmlns:a16="http://schemas.microsoft.com/office/drawing/2014/main" id="{EB31BEE7-99C5-127E-0704-17B9B416D180}"/>
              </a:ext>
            </a:extLst>
          </p:cNvPr>
          <p:cNvSpPr txBox="1"/>
          <p:nvPr/>
        </p:nvSpPr>
        <p:spPr>
          <a:xfrm>
            <a:off x="4398434" y="119538"/>
            <a:ext cx="39512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4000" b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Noto Sans" panose="020B0502040504020204" pitchFamily="34"/>
                <a:cs typeface="Times New Roman" panose="02020603050405020304" pitchFamily="18" charset="0"/>
              </a:rPr>
              <a:t>Fondements (2)</a:t>
            </a:r>
            <a:endParaRPr kumimoji="0" lang="en-GB" sz="6000" b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Noto Sans" panose="020B0502040504020204" pitchFamily="34"/>
              <a:cs typeface="Times New Roman" panose="02020603050405020304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DA70E6-7476-B110-0859-1193CFC88D11}"/>
              </a:ext>
            </a:extLst>
          </p:cNvPr>
          <p:cNvSpPr txBox="1"/>
          <p:nvPr/>
        </p:nvSpPr>
        <p:spPr>
          <a:xfrm>
            <a:off x="802035" y="2224597"/>
            <a:ext cx="1122464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457200" indent="-457200" algn="just">
              <a:buFont typeface="Wingdings" panose="05000000000000000000" pitchFamily="2" charset="2"/>
              <a:buChar char="v"/>
              <a:defRPr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fr-FR" dirty="0"/>
              <a:t>Le récit et le point de vue : Comprendre comment une image raconte une histoire et construit un point de vue.</a:t>
            </a:r>
          </a:p>
        </p:txBody>
      </p:sp>
    </p:spTree>
    <p:extLst>
      <p:ext uri="{BB962C8B-B14F-4D97-AF65-F5344CB8AC3E}">
        <p14:creationId xmlns:p14="http://schemas.microsoft.com/office/powerpoint/2010/main" val="219446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20" y="26257"/>
            <a:ext cx="2673907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L’image</a:t>
            </a:r>
          </a:p>
        </p:txBody>
      </p:sp>
      <p:sp>
        <p:nvSpPr>
          <p:cNvPr id="4" name="Rectangle 3"/>
          <p:cNvSpPr/>
          <p:nvPr/>
        </p:nvSpPr>
        <p:spPr>
          <a:xfrm>
            <a:off x="8603694" y="23290"/>
            <a:ext cx="2673907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texte</a:t>
            </a:r>
          </a:p>
        </p:txBody>
      </p:sp>
      <p:sp>
        <p:nvSpPr>
          <p:cNvPr id="5" name="Rectangle 4"/>
          <p:cNvSpPr/>
          <p:nvPr/>
        </p:nvSpPr>
        <p:spPr>
          <a:xfrm>
            <a:off x="-2" y="757752"/>
            <a:ext cx="4876800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Formes, couleurs et règles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622473" y="764864"/>
            <a:ext cx="5569527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Consonnes, voyelles et syntaxe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349639"/>
            <a:ext cx="4876801" cy="58477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Motivation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6622470" y="1342527"/>
            <a:ext cx="5569527" cy="58477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Arbitraire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1934413"/>
            <a:ext cx="4876802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Universelle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6622467" y="1913337"/>
            <a:ext cx="5569527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Particulier et spécifique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-2" y="2526300"/>
            <a:ext cx="4876800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Muet &amp; audio (vidéo)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622466" y="2505333"/>
            <a:ext cx="5569527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Phonétique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-2" y="3111163"/>
            <a:ext cx="4876800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Valeur sémantique stable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622465" y="3103660"/>
            <a:ext cx="5569527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Valeur sémantique évolutive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27" y="3940752"/>
            <a:ext cx="3162300" cy="280035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781" y="3864552"/>
            <a:ext cx="5457825" cy="287655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794" y="2716079"/>
            <a:ext cx="4257675" cy="397192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27" y="3260146"/>
            <a:ext cx="5172075" cy="3381375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500" y="3045833"/>
            <a:ext cx="517207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97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329</Words>
  <Application>Microsoft Office PowerPoint</Application>
  <PresentationFormat>Grand écran</PresentationFormat>
  <Paragraphs>53</Paragraphs>
  <Slides>22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dell</dc:creator>
  <cp:lastModifiedBy>HP</cp:lastModifiedBy>
  <cp:revision>52</cp:revision>
  <dcterms:created xsi:type="dcterms:W3CDTF">2023-11-11T09:00:13Z</dcterms:created>
  <dcterms:modified xsi:type="dcterms:W3CDTF">2025-12-15T09:54:04Z</dcterms:modified>
</cp:coreProperties>
</file>