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7"/>
  </p:notesMasterIdLst>
  <p:sldIdLst>
    <p:sldId id="256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3" r:id="rId14"/>
    <p:sldId id="314" r:id="rId15"/>
    <p:sldId id="315" r:id="rId16"/>
    <p:sldId id="316" r:id="rId17"/>
    <p:sldId id="312" r:id="rId18"/>
    <p:sldId id="317" r:id="rId19"/>
    <p:sldId id="318" r:id="rId20"/>
    <p:sldId id="319" r:id="rId21"/>
    <p:sldId id="320" r:id="rId22"/>
    <p:sldId id="321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22" r:id="rId35"/>
    <p:sldId id="262" r:id="rId3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2024-05-12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518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987573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37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64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76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6407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18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4655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89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94156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Durability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FFI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Focus- on-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vs. Focus- on-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endParaRPr lang="en-US" altLang="ko-KR" dirty="0" smtClean="0"/>
          </a:p>
          <a:p>
            <a:pPr>
              <a:spcBef>
                <a:spcPts val="0"/>
              </a:spcBef>
              <a:defRPr/>
            </a:pPr>
            <a:r>
              <a:rPr lang="en-US" altLang="ko-K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Soumia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HADJAB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151311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9912" y="915566"/>
            <a:ext cx="4572000" cy="30559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interpretation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consists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 stimulus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must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kind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stimulus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spoken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written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various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(as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indicate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true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/false, check a box, select the correct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picture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draw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diagram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perform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action) but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case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completely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nonverbal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minimally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verbal.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92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3888" y="1131590"/>
            <a:ext cx="4572000" cy="21522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activities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sequenced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require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first attention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noticing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grammatical structure,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finally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identification.</a:t>
            </a:r>
            <a:endParaRPr lang="fr-FR" sz="1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opportunity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kind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(i.e., relate the input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lives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23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5" b="6305"/>
          <a:stretch>
            <a:fillRect/>
          </a:stretch>
        </p:blipFill>
        <p:spPr>
          <a:xfrm>
            <a:off x="3563938" y="195263"/>
            <a:ext cx="5438775" cy="4752975"/>
          </a:xfrm>
        </p:spPr>
      </p:pic>
      <p:sp>
        <p:nvSpPr>
          <p:cNvPr id="5" name="Rectangle 4"/>
          <p:cNvSpPr/>
          <p:nvPr/>
        </p:nvSpPr>
        <p:spPr>
          <a:xfrm>
            <a:off x="0" y="1851670"/>
            <a:ext cx="2267744" cy="1361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10.2.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Implicit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vs. Explicit 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Instruction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375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747405"/>
            <a:ext cx="4572000" cy="36486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DeKeyser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(2003)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drew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distinction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explicit/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implicit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deductive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indictive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instruction. Explicit FFI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sort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thought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ibid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That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encouraged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metalinguistic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awareness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This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achieved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deductively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inductively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Implicit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directed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enabling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without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awareness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contrasts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explicit instruction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absence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externally-prompted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awareness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74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3" r="1926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179512" y="1995686"/>
            <a:ext cx="4572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Table: </a:t>
            </a:r>
            <a:r>
              <a:rPr lang="fr-FR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Implicit</a:t>
            </a: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Explicit FFI (</a:t>
            </a:r>
            <a:r>
              <a:rPr lang="fr-FR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Housen</a:t>
            </a: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Pierrard</a:t>
            </a: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2006, p. 10)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886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694815" y="1631473"/>
          <a:ext cx="5754370" cy="3401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7185"/>
                <a:gridCol w="28771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Implicit FFI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Explicit FFI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400">
                          <a:effectLst/>
                        </a:rPr>
                        <a:t>Attracts attention to target form.</a:t>
                      </a:r>
                      <a:endParaRPr lang="fr-FR" sz="1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400">
                          <a:effectLst/>
                        </a:rPr>
                        <a:t>Is delivered spontaneously (as in an otherwise communication-oriented activity).</a:t>
                      </a:r>
                      <a:endParaRPr lang="fr-FR" sz="1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400">
                          <a:effectLst/>
                        </a:rPr>
                        <a:t>Is unobtrusive (minimal interruption of communication of meaning).</a:t>
                      </a:r>
                      <a:endParaRPr lang="fr-FR" sz="1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400">
                          <a:effectLst/>
                        </a:rPr>
                        <a:t>Presents target forms in context.</a:t>
                      </a:r>
                      <a:endParaRPr lang="fr-FR" sz="1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400">
                          <a:effectLst/>
                        </a:rPr>
                        <a:t>Makes no use of metalanguage.</a:t>
                      </a:r>
                      <a:endParaRPr lang="fr-FR" sz="1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400">
                          <a:effectLst/>
                        </a:rPr>
                        <a:t>Encourages free use of the target form.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400" dirty="0">
                          <a:effectLst/>
                        </a:rPr>
                        <a:t>Directs attention to </a:t>
                      </a:r>
                      <a:r>
                        <a:rPr lang="fr-FR" sz="1400" dirty="0" err="1">
                          <a:effectLst/>
                        </a:rPr>
                        <a:t>target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form</a:t>
                      </a:r>
                      <a:r>
                        <a:rPr lang="fr-FR" sz="1400" dirty="0">
                          <a:effectLst/>
                        </a:rPr>
                        <a:t>.</a:t>
                      </a:r>
                      <a:endParaRPr lang="fr-FR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400" dirty="0">
                          <a:effectLst/>
                        </a:rPr>
                        <a:t>Is </a:t>
                      </a:r>
                      <a:r>
                        <a:rPr lang="fr-FR" sz="1400" dirty="0" err="1">
                          <a:effectLst/>
                        </a:rPr>
                        <a:t>predetermined</a:t>
                      </a:r>
                      <a:r>
                        <a:rPr lang="fr-FR" sz="1400" dirty="0">
                          <a:effectLst/>
                        </a:rPr>
                        <a:t> and </a:t>
                      </a:r>
                      <a:r>
                        <a:rPr lang="fr-FR" sz="1400" dirty="0" err="1">
                          <a:effectLst/>
                        </a:rPr>
                        <a:t>planned</a:t>
                      </a:r>
                      <a:r>
                        <a:rPr lang="fr-FR" sz="1400" dirty="0">
                          <a:effectLst/>
                        </a:rPr>
                        <a:t> (as the main focus and goal of a </a:t>
                      </a:r>
                      <a:r>
                        <a:rPr lang="fr-FR" sz="1400" dirty="0" err="1">
                          <a:effectLst/>
                        </a:rPr>
                        <a:t>teaching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activity</a:t>
                      </a:r>
                      <a:r>
                        <a:rPr lang="fr-FR" sz="1400" dirty="0">
                          <a:effectLst/>
                        </a:rPr>
                        <a:t>).</a:t>
                      </a:r>
                      <a:endParaRPr lang="fr-FR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400" dirty="0">
                          <a:effectLst/>
                        </a:rPr>
                        <a:t>Is </a:t>
                      </a:r>
                      <a:r>
                        <a:rPr lang="fr-FR" sz="1400" dirty="0" err="1">
                          <a:effectLst/>
                        </a:rPr>
                        <a:t>obtrusive</a:t>
                      </a:r>
                      <a:r>
                        <a:rPr lang="fr-FR" sz="1400" dirty="0">
                          <a:effectLst/>
                        </a:rPr>
                        <a:t> (interruption of communicative </a:t>
                      </a:r>
                      <a:r>
                        <a:rPr lang="fr-FR" sz="1400" dirty="0" err="1">
                          <a:effectLst/>
                        </a:rPr>
                        <a:t>meaning</a:t>
                      </a:r>
                      <a:r>
                        <a:rPr lang="fr-FR" sz="1400" dirty="0">
                          <a:effectLst/>
                        </a:rPr>
                        <a:t>).</a:t>
                      </a:r>
                      <a:endParaRPr lang="fr-FR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400" dirty="0" err="1">
                          <a:effectLst/>
                        </a:rPr>
                        <a:t>Presents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target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forms</a:t>
                      </a:r>
                      <a:r>
                        <a:rPr lang="fr-FR" sz="1400" dirty="0">
                          <a:effectLst/>
                        </a:rPr>
                        <a:t> in isolation.</a:t>
                      </a:r>
                      <a:endParaRPr lang="fr-FR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400" dirty="0">
                          <a:effectLst/>
                        </a:rPr>
                        <a:t>Uses </a:t>
                      </a:r>
                      <a:r>
                        <a:rPr lang="fr-FR" sz="1400" dirty="0" err="1">
                          <a:effectLst/>
                        </a:rPr>
                        <a:t>metalinguistic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terminology</a:t>
                      </a:r>
                      <a:r>
                        <a:rPr lang="fr-FR" sz="1400" dirty="0">
                          <a:effectLst/>
                        </a:rPr>
                        <a:t> (as </a:t>
                      </a:r>
                      <a:r>
                        <a:rPr lang="fr-FR" sz="1400" dirty="0" err="1">
                          <a:effectLst/>
                        </a:rPr>
                        <a:t>rule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explanation</a:t>
                      </a:r>
                      <a:r>
                        <a:rPr lang="fr-FR" sz="1400" dirty="0">
                          <a:effectLst/>
                        </a:rPr>
                        <a:t>).</a:t>
                      </a:r>
                      <a:endParaRPr lang="fr-FR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400" dirty="0" err="1">
                          <a:effectLst/>
                        </a:rPr>
                        <a:t>Involves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controlled</a:t>
                      </a:r>
                      <a:r>
                        <a:rPr lang="fr-FR" sz="1400" dirty="0">
                          <a:effectLst/>
                        </a:rPr>
                        <a:t> practice of </a:t>
                      </a:r>
                      <a:r>
                        <a:rPr lang="fr-FR" sz="1400" dirty="0" err="1">
                          <a:effectLst/>
                        </a:rPr>
                        <a:t>target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form</a:t>
                      </a:r>
                      <a:r>
                        <a:rPr lang="fr-FR" sz="1400" dirty="0">
                          <a:effectLst/>
                        </a:rPr>
                        <a:t>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612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4778"/>
          <a:stretch>
            <a:fillRect/>
          </a:stretch>
        </p:blipFill>
        <p:spPr>
          <a:xfrm>
            <a:off x="5148065" y="1131888"/>
            <a:ext cx="3995936" cy="2519362"/>
          </a:xfrm>
        </p:spPr>
      </p:pic>
      <p:sp>
        <p:nvSpPr>
          <p:cNvPr id="5" name="Rectangle 4"/>
          <p:cNvSpPr/>
          <p:nvPr/>
        </p:nvSpPr>
        <p:spPr>
          <a:xfrm>
            <a:off x="2604121" y="2377402"/>
            <a:ext cx="232791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Incidental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Learning vs.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Paying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Attention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64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448272" y="1698129"/>
            <a:ext cx="4409728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Noticing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important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available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(Schmidt, 1990). Schmidt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claimed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acquisition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sequences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constrain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selective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attention but not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considerations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expectations,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frequency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perceptual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salience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skill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demands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explain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close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relationship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noticing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and stages of L2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(Jin, 2011).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38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3"/>
          </p:nvPr>
        </p:nvSpPr>
        <p:spPr/>
      </p:sp>
      <p:sp>
        <p:nvSpPr>
          <p:cNvPr id="5" name="Rectangle 4"/>
          <p:cNvSpPr/>
          <p:nvPr/>
        </p:nvSpPr>
        <p:spPr>
          <a:xfrm>
            <a:off x="3883350" y="2377402"/>
            <a:ext cx="137730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Expectations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39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476339" y="16489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Schmidt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proposed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important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priming LLS to notice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establishing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expectations about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Skehan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(1998)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provides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structured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supporting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noticing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focusing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attention on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enhancing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awareness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Ellis (1997)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argued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draw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attention on items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not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expect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as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notice.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864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800" dirty="0" smtClean="0"/>
          </a:p>
          <a:p>
            <a:endParaRPr lang="fr-FR" sz="2800" dirty="0"/>
          </a:p>
          <a:p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Input-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Instruction: Focus-on-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Focus-on-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49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3"/>
          </p:nvPr>
        </p:nvSpPr>
        <p:spPr/>
      </p:sp>
      <p:sp>
        <p:nvSpPr>
          <p:cNvPr id="5" name="Rectangle 4"/>
          <p:cNvSpPr/>
          <p:nvPr/>
        </p:nvSpPr>
        <p:spPr>
          <a:xfrm>
            <a:off x="3992354" y="2377402"/>
            <a:ext cx="115929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Frequency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58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86000" y="1690037"/>
            <a:ext cx="4572000" cy="30559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Schmidt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claimed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items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frequently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more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noticed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If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appears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frequently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input,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repeating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instruction, the item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noticed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integrated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system (Jin, 2011). As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Skehan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(1998)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suggested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noticed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 times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intentional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resources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stretched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Therefore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more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frequent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item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repeated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more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notice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91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3"/>
          </p:nvPr>
        </p:nvSpPr>
        <p:spPr/>
      </p:sp>
      <p:sp>
        <p:nvSpPr>
          <p:cNvPr id="5" name="Rectangle 4"/>
          <p:cNvSpPr/>
          <p:nvPr/>
        </p:nvSpPr>
        <p:spPr>
          <a:xfrm>
            <a:off x="3969912" y="2377402"/>
            <a:ext cx="120417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Skill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784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414694" y="1563638"/>
            <a:ext cx="4572000" cy="3352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Schmidt (1990)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suggested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of new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requires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routization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previously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skills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This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concerned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noticing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new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input, and an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attend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L2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No one has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noticing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Skehan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(1998)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described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better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‘input processors’, as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larger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memory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capacity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analytically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quickly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memory.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12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3"/>
          </p:nvPr>
        </p:nvSpPr>
        <p:spPr/>
      </p:sp>
      <p:sp>
        <p:nvSpPr>
          <p:cNvPr id="5" name="Rectangle 4"/>
          <p:cNvSpPr/>
          <p:nvPr/>
        </p:nvSpPr>
        <p:spPr>
          <a:xfrm>
            <a:off x="3798422" y="2377402"/>
            <a:ext cx="154715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Demands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89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051720" y="1183456"/>
            <a:ext cx="5958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According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Schmidt (1990),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demands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how an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instructional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causes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notice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particular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carry out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Ellis (1997)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suggested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particular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made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intentionally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prominent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designed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activate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noticing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demand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the exchange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familiar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information,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slow,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noticing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decreases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whereas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demand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the imagination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decision-making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high,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noticing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Skehan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1998). Schmidt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suggested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incidental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without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paying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attention’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possible, if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demands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focus attention 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Schmidt claims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notice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attention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notice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9302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123728" y="1275606"/>
            <a:ext cx="6102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Schmidt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argued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intentional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incidental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conscious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attention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input. Schmidt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further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claimed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intentional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attention to input,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importance for explicit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necessary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implicit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Intentional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attention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test,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important in “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kinds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artificial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grammar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probably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but not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othersˮ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(1994, p. 198-99). “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Incidental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place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along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continuum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conscious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awareness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degree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consciousness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awareness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plays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important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clarity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learningˮ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Marsick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&amp; Watkins, 1990, p. 13). Ellis (1997)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praised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distinction made by Schmidt as important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helpful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recognizes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incidental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without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conscious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attention.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6071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763688" y="1173436"/>
            <a:ext cx="64807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Marsick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&amp; Watkins (1990)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argued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incidental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as a by-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activities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never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ontentional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seldom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explicit. van Pattern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argued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attention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are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explicit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implicit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knowledgeˮ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(1994, p. 28). That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attention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resource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not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a continuum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explicit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implicit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konowledge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Ellis (2001)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claimed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intentional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been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effective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incidental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vocabulary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grammar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arguments for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incidental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still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advanced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impossible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intentionally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intentional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influence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proficiency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lead to explicit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implicit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(Jin, 2011).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1151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707654"/>
            <a:ext cx="2141984" cy="1171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10.3. </a:t>
            </a: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Effects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Instruction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L2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Pragmatics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8" r="10408"/>
          <a:stretch>
            <a:fillRect/>
          </a:stretch>
        </p:blipFill>
        <p:spPr>
          <a:xfrm>
            <a:off x="2393950" y="123825"/>
            <a:ext cx="6750050" cy="4895850"/>
          </a:xfrm>
        </p:spPr>
      </p:pic>
    </p:spTree>
    <p:extLst>
      <p:ext uri="{BB962C8B-B14F-4D97-AF65-F5344CB8AC3E}">
        <p14:creationId xmlns:p14="http://schemas.microsoft.com/office/powerpoint/2010/main" val="649042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79512" y="987574"/>
            <a:ext cx="9073008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Whereas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majority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FFI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addressed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L2 grammatical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been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growing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interest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instruction on L2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pragmatic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There are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shed light on speech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requests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compliments but have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addressed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areas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pragmatics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socio-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pragmatic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aspects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politeness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implicature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investigating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FFI on L2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pragmatics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limited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respects. First,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still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few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Second,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suffers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failure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operationalise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FFI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precise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systematic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reflecting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perhaps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pedagogical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opposed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theoretical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orientation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Third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design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– as,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insufficient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attention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ensuring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reliability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validity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measurements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outcomes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failure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include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delayed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post-tests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date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FFI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lead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improvements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pragmatic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 least in the short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yet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possible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conclude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confidence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type of instruction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effective 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instruction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effective 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instruction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gains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implicit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explicit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7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784" y="1491630"/>
            <a:ext cx="4572000" cy="3352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Input-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directed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enabling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(1) notice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specific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input, (2)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(3)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rehearse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short-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memory. One of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assumptions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input-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FFI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psycholinguistically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easier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manipulate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intake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induce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restructure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Input-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FFI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distinguished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enriched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input’ 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16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23528" y="984992"/>
            <a:ext cx="7632848" cy="4344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Ellis (2008)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claimed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investigated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FFI 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pragmalinguistic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been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primarily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concerned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use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realisation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devices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sociopragmatic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aspects of L2 use.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pragmalinguistic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investigated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include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formulaic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devices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associated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early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L2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more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complex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devices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found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more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advanced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conducted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mainly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foreign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notable exception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Lyster’s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(1994)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address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an immersion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 possible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reason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the absence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second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important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exposure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communicative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outside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Schmidt’s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(1993) assertion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simple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exposure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suffice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pragmatic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salient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suggests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second as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well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foreign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51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-36004" y="117637"/>
            <a:ext cx="9144000" cy="576064"/>
          </a:xfrm>
        </p:spPr>
        <p:txBody>
          <a:bodyPr/>
          <a:lstStyle/>
          <a:p>
            <a:r>
              <a:rPr lang="fr-FR" dirty="0" err="1" smtClean="0"/>
              <a:t>References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9512" y="1563638"/>
            <a:ext cx="8964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Ellis, R. &amp; </a:t>
            </a:r>
            <a:r>
              <a:rPr lang="en-US" sz="1400" dirty="0" err="1"/>
              <a:t>Shintani</a:t>
            </a:r>
            <a:r>
              <a:rPr lang="en-US" sz="1400" dirty="0"/>
              <a:t>, N. Exploring Language Pedagogy through Second Language Acquisition Research. Routledge: Taylor &amp; Francis Group. London &amp; New York.</a:t>
            </a:r>
          </a:p>
          <a:p>
            <a:r>
              <a:rPr lang="en-US" sz="1400" dirty="0"/>
              <a:t>Ellis, R. (1997). Second Language Acquisition. Oxford: Oxford University Press.</a:t>
            </a:r>
          </a:p>
          <a:p>
            <a:r>
              <a:rPr lang="en-US" sz="1400" dirty="0"/>
              <a:t>Ellis, R. (2005). Instructed Second Language Acquisition (Report to the Ministry of Education). Ministry of Education, New Zealand.</a:t>
            </a:r>
          </a:p>
          <a:p>
            <a:r>
              <a:rPr lang="en-US" sz="1400" dirty="0"/>
              <a:t>Ellis, R. (2008). The Study of Second Language Acquisition. Oxford University Press.</a:t>
            </a:r>
          </a:p>
          <a:p>
            <a:r>
              <a:rPr lang="en-US" sz="1400" dirty="0"/>
              <a:t>Ellis, R.; </a:t>
            </a:r>
            <a:r>
              <a:rPr lang="en-US" sz="1400" dirty="0" err="1"/>
              <a:t>Loewen</a:t>
            </a:r>
            <a:r>
              <a:rPr lang="en-US" sz="1400" dirty="0"/>
              <a:t>, Sh.; Elder, C.; </a:t>
            </a:r>
            <a:r>
              <a:rPr lang="en-US" sz="1400" dirty="0" err="1"/>
              <a:t>Erlam</a:t>
            </a:r>
            <a:r>
              <a:rPr lang="en-US" sz="1400" dirty="0"/>
              <a:t>, R.; Philp, J. &amp; </a:t>
            </a:r>
            <a:r>
              <a:rPr lang="en-US" sz="1400" dirty="0" err="1"/>
              <a:t>Reinders</a:t>
            </a:r>
            <a:r>
              <a:rPr lang="en-US" sz="1400" dirty="0"/>
              <a:t>, H. (2009). Implicit and Explicit Knowledge in Second Language Learning, Testing and Teaching. Multilingual Matters. Bristol. Buffalo. Toronto.</a:t>
            </a:r>
          </a:p>
          <a:p>
            <a:r>
              <a:rPr lang="en-US" sz="1400" dirty="0" err="1"/>
              <a:t>Gass</a:t>
            </a:r>
            <a:r>
              <a:rPr lang="en-US" sz="1400" dirty="0"/>
              <a:t>, S.M. &amp; </a:t>
            </a:r>
            <a:r>
              <a:rPr lang="en-US" sz="1400" dirty="0" err="1"/>
              <a:t>Selinker</a:t>
            </a:r>
            <a:r>
              <a:rPr lang="en-US" sz="1400" dirty="0"/>
              <a:t>, L. (2008). Second Language Acquisition: An Introductory Course. Routledge: Taylor &amp; Francis Group. New York &amp; London.</a:t>
            </a:r>
          </a:p>
          <a:p>
            <a:r>
              <a:rPr lang="en-US" sz="1400" dirty="0"/>
              <a:t>Griffiths, C. (2008). Lessons from Good Language Learners. Cambridge: Cambridge University Press.</a:t>
            </a:r>
          </a:p>
          <a:p>
            <a:r>
              <a:rPr lang="en-US" sz="1400" dirty="0" err="1"/>
              <a:t>KoÇ</a:t>
            </a:r>
            <a:r>
              <a:rPr lang="en-US" sz="1400" dirty="0"/>
              <a:t>, E.M. (2014). Evaluating the Effect of Input-based Approaches to the Teaching of </a:t>
            </a:r>
            <a:r>
              <a:rPr lang="en-US" sz="1400" dirty="0" err="1"/>
              <a:t>Pragmalinguistics</a:t>
            </a:r>
            <a:r>
              <a:rPr lang="en-US" sz="1400" dirty="0"/>
              <a:t> and </a:t>
            </a:r>
            <a:r>
              <a:rPr lang="en-US" sz="1400" dirty="0" err="1"/>
              <a:t>Sociopragmatics</a:t>
            </a:r>
            <a:r>
              <a:rPr lang="en-US" sz="1400" dirty="0"/>
              <a:t> in Second Language Pragmatics: A Case of English Request Hedges. The IOFOR Journal of Language Learning, vol. 1(1), (pp. 5-20). Na-</a:t>
            </a:r>
            <a:r>
              <a:rPr lang="en-US" sz="1400" dirty="0" err="1"/>
              <a:t>Ka</a:t>
            </a:r>
            <a:r>
              <a:rPr lang="en-US" sz="1400" dirty="0"/>
              <a:t>-</a:t>
            </a:r>
            <a:r>
              <a:rPr lang="en-US" sz="1400" dirty="0" err="1"/>
              <a:t>wardn</a:t>
            </a:r>
            <a:r>
              <a:rPr lang="en-US" sz="1400" dirty="0"/>
              <a:t> Aichi, Japan.</a:t>
            </a:r>
          </a:p>
        </p:txBody>
      </p:sp>
    </p:spTree>
    <p:extLst>
      <p:ext uri="{BB962C8B-B14F-4D97-AF65-F5344CB8AC3E}">
        <p14:creationId xmlns:p14="http://schemas.microsoft.com/office/powerpoint/2010/main" val="2702683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483518"/>
            <a:ext cx="727280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Krashen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S.D. (1981). Second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Acquisition and Second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Learning.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Southern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California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Pergamon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Inc.</a:t>
            </a:r>
          </a:p>
          <a:p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Kumaravadevilu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 (2006).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 to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Postmethod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Lawrence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Erlbaim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Associates,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Publishers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Mahwah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New Jersey, London.</a:t>
            </a: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Mitchell, R.;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Myles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F.; &amp; Marsden, E. (2013). Second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Learning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Theories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Routledge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Taylor &amp; Francis Group. London &amp; New York.</a:t>
            </a: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Ortega, L. (2009).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second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acquisition.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Routledge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Taylor &amp; Francis Group. London &amp; New York.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Editors: Bernard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Comrie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Greville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Corbett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Saville-Troike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(2006).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Introducing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Second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Acquisition. Cambridge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Schmidtt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(2010). An Introduction to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Linguistics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(Ed.).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Hodder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Stoughton Ltd.</a:t>
            </a:r>
          </a:p>
          <a:p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Scrivener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(2011) (3rd Ed.). Learning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Essential Guide to English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Macmillan Books for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Yule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(2019). The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(7th Ed.).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Guide.</a:t>
            </a:r>
          </a:p>
        </p:txBody>
      </p:sp>
    </p:spTree>
    <p:extLst>
      <p:ext uri="{BB962C8B-B14F-4D97-AF65-F5344CB8AC3E}">
        <p14:creationId xmlns:p14="http://schemas.microsoft.com/office/powerpoint/2010/main" val="2366419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9" r="33069"/>
          <a:stretch>
            <a:fillRect/>
          </a:stretch>
        </p:blipFill>
        <p:spPr/>
      </p:pic>
      <p:pic>
        <p:nvPicPr>
          <p:cNvPr id="4" name="Espace réservé pour une image  3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4" r="17034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2915816" y="2377402"/>
            <a:ext cx="156324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Enriched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85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635646"/>
            <a:ext cx="8424936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investigated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enriched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options have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drawn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Schmidt’s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Noticing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Frequency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Enriched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oral 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written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texts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simply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listen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(i.e., input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flooding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texts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structure has been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highlighted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(as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underlining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bold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groups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enriched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identified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(1)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designed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investigate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targeted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un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enriched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are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noticed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(2)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designed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investigate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enriched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promotes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acquisition, and (3)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comparing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enriched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instructional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option.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4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51670"/>
            <a:ext cx="8424936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evidence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enriched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either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highlighting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orienting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attend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induces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noticing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little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yet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approach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enrichment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best. There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fairly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convincing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evidence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enriched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help L2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new grammatical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use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partially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consistently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although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enable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eradicate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erroneous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positive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evident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provides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extensive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exposure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relatively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prolonged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(Ellis, 2008).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4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483518"/>
            <a:ext cx="278794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77966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Processing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instruction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makes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use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structured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input but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cannot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equated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Structured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input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differs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from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enriched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input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presents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input in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context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requires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demonstrate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have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correctly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processed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target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structure for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meaning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.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demonstration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takes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of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response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to an input stimulus,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response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either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non-verbal (as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choosing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picture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matches the stimulus) 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minimally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verbal (as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indicating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whether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agree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disagree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statement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). This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achieved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by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means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of 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interpretation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’ (Ellis, 1995).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435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0" y="399635"/>
            <a:ext cx="9144000" cy="576064"/>
          </a:xfrm>
        </p:spPr>
        <p:txBody>
          <a:bodyPr/>
          <a:lstStyle/>
          <a:p>
            <a:r>
              <a:rPr lang="fr-FR" sz="2800" dirty="0"/>
              <a:t>The </a:t>
            </a:r>
            <a:r>
              <a:rPr lang="fr-FR" sz="2800" dirty="0" err="1"/>
              <a:t>following</a:t>
            </a:r>
            <a:r>
              <a:rPr lang="fr-FR" sz="2800" dirty="0"/>
              <a:t> are a set of guidelines for </a:t>
            </a:r>
            <a:r>
              <a:rPr lang="fr-FR" sz="2800" dirty="0" err="1"/>
              <a:t>designing</a:t>
            </a:r>
            <a:r>
              <a:rPr lang="fr-FR" sz="2800" dirty="0"/>
              <a:t> </a:t>
            </a:r>
            <a:endParaRPr lang="fr-FR" sz="2800" dirty="0" smtClean="0"/>
          </a:p>
          <a:p>
            <a:r>
              <a:rPr lang="fr-FR" sz="2800" dirty="0" err="1" smtClean="0"/>
              <a:t>interpretation</a:t>
            </a:r>
            <a:r>
              <a:rPr lang="fr-FR" sz="2800" dirty="0" smtClean="0"/>
              <a:t> </a:t>
            </a:r>
            <a:r>
              <a:rPr lang="fr-FR" sz="2800" dirty="0" err="1"/>
              <a:t>tasks</a:t>
            </a:r>
            <a:r>
              <a:rPr lang="fr-FR" sz="2800" dirty="0"/>
              <a:t>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024782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2470</Words>
  <Application>Microsoft Office PowerPoint</Application>
  <PresentationFormat>Affichage à l'écran (16:9)</PresentationFormat>
  <Paragraphs>74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 Unicode MS</vt:lpstr>
      <vt:lpstr>Malgun Gothic</vt:lpstr>
      <vt:lpstr>Arial</vt:lpstr>
      <vt:lpstr>Calibri</vt:lpstr>
      <vt:lpstr>Times New Roman</vt:lpstr>
      <vt:lpstr>Cover and End Slide Master</vt:lpstr>
      <vt:lpstr>Contents Slide Master</vt:lpstr>
      <vt:lpstr>Section Break Slide Master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Compte Microsoft</cp:lastModifiedBy>
  <cp:revision>102</cp:revision>
  <dcterms:created xsi:type="dcterms:W3CDTF">2016-12-05T23:26:54Z</dcterms:created>
  <dcterms:modified xsi:type="dcterms:W3CDTF">2024-05-12T19:43:49Z</dcterms:modified>
</cp:coreProperties>
</file>