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F8C59E-9725-46BD-81FC-9EEB33FD922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953EEB8-C86B-4E5F-9406-E9EA41FE201E}">
      <dgm:prSet phldrT="[Texte]"/>
      <dgm:spPr/>
      <dgm:t>
        <a:bodyPr/>
        <a:lstStyle/>
        <a:p>
          <a:r>
            <a:rPr lang="ar-DZ" dirty="0"/>
            <a:t>من المستحسن أن نحافظ على معيار واحد في ترميز القيم من حيث الشدة</a:t>
          </a:r>
          <a:endParaRPr lang="fr-FR" dirty="0"/>
        </a:p>
      </dgm:t>
    </dgm:pt>
    <dgm:pt modelId="{9C757D6E-1B42-42F1-80A2-FB7D8DAA7AE8}" type="parTrans" cxnId="{81A8FEC6-0046-4E5D-9230-2828F7E5D103}">
      <dgm:prSet/>
      <dgm:spPr/>
      <dgm:t>
        <a:bodyPr/>
        <a:lstStyle/>
        <a:p>
          <a:endParaRPr lang="fr-FR"/>
        </a:p>
      </dgm:t>
    </dgm:pt>
    <dgm:pt modelId="{A2BEBD32-E8D7-4170-B582-FD1C5F2D9F62}" type="sibTrans" cxnId="{81A8FEC6-0046-4E5D-9230-2828F7E5D103}">
      <dgm:prSet/>
      <dgm:spPr/>
      <dgm:t>
        <a:bodyPr/>
        <a:lstStyle/>
        <a:p>
          <a:endParaRPr lang="fr-FR"/>
        </a:p>
      </dgm:t>
    </dgm:pt>
    <dgm:pt modelId="{C43BF070-BFBE-427E-A008-60AE42258CBC}">
      <dgm:prSet phldrT="[Texte]"/>
      <dgm:spPr/>
      <dgm:t>
        <a:bodyPr/>
        <a:lstStyle/>
        <a:p>
          <a:r>
            <a:rPr lang="ar-DZ" dirty="0"/>
            <a:t>مثال إذا أعطينا رقم واحد لأعلى قيمة في المتغير الرتبي الأول، ك دائم الحضور 3   متوسط الحضور 2   ضعيف الحضور 1، ففي متغير المشاركة نلتزم بنفس السلم كأن يكون كثير المشاركة 3   متوسط المشاركة 2 ضعيف المشاركة 1 ولا نعكس القيم</a:t>
          </a:r>
          <a:endParaRPr lang="fr-FR" dirty="0"/>
        </a:p>
      </dgm:t>
    </dgm:pt>
    <dgm:pt modelId="{F466CA4F-6B20-4DDB-8AFC-AFC1224F282F}" type="parTrans" cxnId="{BAC64318-0038-41AF-A4D6-A12441B12232}">
      <dgm:prSet/>
      <dgm:spPr/>
      <dgm:t>
        <a:bodyPr/>
        <a:lstStyle/>
        <a:p>
          <a:endParaRPr lang="fr-FR"/>
        </a:p>
      </dgm:t>
    </dgm:pt>
    <dgm:pt modelId="{2CB20014-089F-4603-BB1F-46C4BE6A3D90}" type="sibTrans" cxnId="{BAC64318-0038-41AF-A4D6-A12441B12232}">
      <dgm:prSet/>
      <dgm:spPr/>
      <dgm:t>
        <a:bodyPr/>
        <a:lstStyle/>
        <a:p>
          <a:endParaRPr lang="fr-FR"/>
        </a:p>
      </dgm:t>
    </dgm:pt>
    <dgm:pt modelId="{4E425595-8914-4B52-8E47-2DFFA41AC475}">
      <dgm:prSet phldrT="[Texte]"/>
      <dgm:spPr/>
      <dgm:t>
        <a:bodyPr/>
        <a:lstStyle/>
        <a:p>
          <a:pPr algn="ctr"/>
          <a:r>
            <a:rPr lang="ar-DZ" dirty="0"/>
            <a:t>النسخ واللصق</a:t>
          </a:r>
          <a:endParaRPr lang="fr-FR" dirty="0"/>
        </a:p>
      </dgm:t>
    </dgm:pt>
    <dgm:pt modelId="{4D11DB81-123F-4A2A-A704-E0F17D2A924B}" type="parTrans" cxnId="{D4798C14-CFCA-4830-85C0-5F103A23BBFB}">
      <dgm:prSet/>
      <dgm:spPr/>
      <dgm:t>
        <a:bodyPr/>
        <a:lstStyle/>
        <a:p>
          <a:endParaRPr lang="fr-FR"/>
        </a:p>
      </dgm:t>
    </dgm:pt>
    <dgm:pt modelId="{D383893E-701E-4BD5-980F-F190DD1ABDB9}" type="sibTrans" cxnId="{D4798C14-CFCA-4830-85C0-5F103A23BBFB}">
      <dgm:prSet/>
      <dgm:spPr/>
      <dgm:t>
        <a:bodyPr/>
        <a:lstStyle/>
        <a:p>
          <a:endParaRPr lang="fr-FR"/>
        </a:p>
      </dgm:t>
    </dgm:pt>
    <dgm:pt modelId="{FA09CAB9-9599-4FB6-85DE-11E1D18E16B2}">
      <dgm:prSet phldrT="[Texte]"/>
      <dgm:spPr/>
      <dgm:t>
        <a:bodyPr/>
        <a:lstStyle/>
        <a:p>
          <a:pPr rtl="1"/>
          <a:r>
            <a:rPr lang="ar-DZ" dirty="0"/>
            <a:t>في عملية الترميز المشابهة خاصة عند اعتماد سلم </a:t>
          </a:r>
          <a:r>
            <a:rPr lang="ar-DZ" dirty="0" err="1"/>
            <a:t>ليكرت</a:t>
          </a:r>
          <a:r>
            <a:rPr lang="ar-DZ" dirty="0"/>
            <a:t> نقوم بعملية النسخ واللصق بدلا من الترميز في كل مرة</a:t>
          </a:r>
          <a:endParaRPr lang="fr-FR" dirty="0"/>
        </a:p>
      </dgm:t>
    </dgm:pt>
    <dgm:pt modelId="{042C42EC-E464-4DE8-B250-8AABAD9F35A6}" type="parTrans" cxnId="{CD95441A-9084-44B8-97E0-0724682A79B1}">
      <dgm:prSet/>
      <dgm:spPr/>
      <dgm:t>
        <a:bodyPr/>
        <a:lstStyle/>
        <a:p>
          <a:endParaRPr lang="fr-FR"/>
        </a:p>
      </dgm:t>
    </dgm:pt>
    <dgm:pt modelId="{8EDCFEB8-42FF-4795-9660-FEAD9489B465}" type="sibTrans" cxnId="{CD95441A-9084-44B8-97E0-0724682A79B1}">
      <dgm:prSet/>
      <dgm:spPr/>
      <dgm:t>
        <a:bodyPr/>
        <a:lstStyle/>
        <a:p>
          <a:endParaRPr lang="fr-FR"/>
        </a:p>
      </dgm:t>
    </dgm:pt>
    <dgm:pt modelId="{6C575DAF-4C61-4EA0-998B-006F31712437}" type="pres">
      <dgm:prSet presAssocID="{52F8C59E-9725-46BD-81FC-9EEB33FD922C}" presName="linear" presStyleCnt="0">
        <dgm:presLayoutVars>
          <dgm:animLvl val="lvl"/>
          <dgm:resizeHandles val="exact"/>
        </dgm:presLayoutVars>
      </dgm:prSet>
      <dgm:spPr/>
    </dgm:pt>
    <dgm:pt modelId="{83108904-C6C3-4030-8769-8430E119021F}" type="pres">
      <dgm:prSet presAssocID="{6953EEB8-C86B-4E5F-9406-E9EA41FE201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1A63E61-1C58-4A37-81AF-6E8D70E9A5FB}" type="pres">
      <dgm:prSet presAssocID="{6953EEB8-C86B-4E5F-9406-E9EA41FE201E}" presName="childText" presStyleLbl="revTx" presStyleIdx="0" presStyleCnt="2">
        <dgm:presLayoutVars>
          <dgm:bulletEnabled val="1"/>
        </dgm:presLayoutVars>
      </dgm:prSet>
      <dgm:spPr/>
    </dgm:pt>
    <dgm:pt modelId="{09AB919F-E3D6-4ACD-9F75-32902E9F86B0}" type="pres">
      <dgm:prSet presAssocID="{4E425595-8914-4B52-8E47-2DFFA41AC475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3420911C-12F7-4964-840D-E58FBACAC8C8}" type="pres">
      <dgm:prSet presAssocID="{4E425595-8914-4B52-8E47-2DFFA41AC475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8435A703-A16C-4E41-9469-65542BF61D0E}" type="presOf" srcId="{6953EEB8-C86B-4E5F-9406-E9EA41FE201E}" destId="{83108904-C6C3-4030-8769-8430E119021F}" srcOrd="0" destOrd="0" presId="urn:microsoft.com/office/officeart/2005/8/layout/vList2"/>
    <dgm:cxn modelId="{D4798C14-CFCA-4830-85C0-5F103A23BBFB}" srcId="{52F8C59E-9725-46BD-81FC-9EEB33FD922C}" destId="{4E425595-8914-4B52-8E47-2DFFA41AC475}" srcOrd="1" destOrd="0" parTransId="{4D11DB81-123F-4A2A-A704-E0F17D2A924B}" sibTransId="{D383893E-701E-4BD5-980F-F190DD1ABDB9}"/>
    <dgm:cxn modelId="{BAC64318-0038-41AF-A4D6-A12441B12232}" srcId="{6953EEB8-C86B-4E5F-9406-E9EA41FE201E}" destId="{C43BF070-BFBE-427E-A008-60AE42258CBC}" srcOrd="0" destOrd="0" parTransId="{F466CA4F-6B20-4DDB-8AFC-AFC1224F282F}" sibTransId="{2CB20014-089F-4603-BB1F-46C4BE6A3D90}"/>
    <dgm:cxn modelId="{CD95441A-9084-44B8-97E0-0724682A79B1}" srcId="{4E425595-8914-4B52-8E47-2DFFA41AC475}" destId="{FA09CAB9-9599-4FB6-85DE-11E1D18E16B2}" srcOrd="0" destOrd="0" parTransId="{042C42EC-E464-4DE8-B250-8AABAD9F35A6}" sibTransId="{8EDCFEB8-42FF-4795-9660-FEAD9489B465}"/>
    <dgm:cxn modelId="{CB48B321-BCA9-4FE2-B7DA-88761B33CF5E}" type="presOf" srcId="{C43BF070-BFBE-427E-A008-60AE42258CBC}" destId="{91A63E61-1C58-4A37-81AF-6E8D70E9A5FB}" srcOrd="0" destOrd="0" presId="urn:microsoft.com/office/officeart/2005/8/layout/vList2"/>
    <dgm:cxn modelId="{D9169195-7AC8-44BE-B73A-0A7579009E4C}" type="presOf" srcId="{FA09CAB9-9599-4FB6-85DE-11E1D18E16B2}" destId="{3420911C-12F7-4964-840D-E58FBACAC8C8}" srcOrd="0" destOrd="0" presId="urn:microsoft.com/office/officeart/2005/8/layout/vList2"/>
    <dgm:cxn modelId="{19A061B4-A9D2-484C-92F0-946D4CE3E75E}" type="presOf" srcId="{4E425595-8914-4B52-8E47-2DFFA41AC475}" destId="{09AB919F-E3D6-4ACD-9F75-32902E9F86B0}" srcOrd="0" destOrd="0" presId="urn:microsoft.com/office/officeart/2005/8/layout/vList2"/>
    <dgm:cxn modelId="{81A8FEC6-0046-4E5D-9230-2828F7E5D103}" srcId="{52F8C59E-9725-46BD-81FC-9EEB33FD922C}" destId="{6953EEB8-C86B-4E5F-9406-E9EA41FE201E}" srcOrd="0" destOrd="0" parTransId="{9C757D6E-1B42-42F1-80A2-FB7D8DAA7AE8}" sibTransId="{A2BEBD32-E8D7-4170-B582-FD1C5F2D9F62}"/>
    <dgm:cxn modelId="{C86271F2-2195-4AC4-9057-9113B40A79F2}" type="presOf" srcId="{52F8C59E-9725-46BD-81FC-9EEB33FD922C}" destId="{6C575DAF-4C61-4EA0-998B-006F31712437}" srcOrd="0" destOrd="0" presId="urn:microsoft.com/office/officeart/2005/8/layout/vList2"/>
    <dgm:cxn modelId="{E073DA8A-88A4-4962-BEDD-2835A96F2839}" type="presParOf" srcId="{6C575DAF-4C61-4EA0-998B-006F31712437}" destId="{83108904-C6C3-4030-8769-8430E119021F}" srcOrd="0" destOrd="0" presId="urn:microsoft.com/office/officeart/2005/8/layout/vList2"/>
    <dgm:cxn modelId="{E9420028-3D41-4C1C-A797-57773CA7B804}" type="presParOf" srcId="{6C575DAF-4C61-4EA0-998B-006F31712437}" destId="{91A63E61-1C58-4A37-81AF-6E8D70E9A5FB}" srcOrd="1" destOrd="0" presId="urn:microsoft.com/office/officeart/2005/8/layout/vList2"/>
    <dgm:cxn modelId="{CF92E02A-B802-426C-8293-5F3E56E48DD6}" type="presParOf" srcId="{6C575DAF-4C61-4EA0-998B-006F31712437}" destId="{09AB919F-E3D6-4ACD-9F75-32902E9F86B0}" srcOrd="2" destOrd="0" presId="urn:microsoft.com/office/officeart/2005/8/layout/vList2"/>
    <dgm:cxn modelId="{DCE896F1-04EB-48DC-9C74-864F0055DA5C}" type="presParOf" srcId="{6C575DAF-4C61-4EA0-998B-006F31712437}" destId="{3420911C-12F7-4964-840D-E58FBACAC8C8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108904-C6C3-4030-8769-8430E119021F}">
      <dsp:nvSpPr>
        <dsp:cNvPr id="0" name=""/>
        <dsp:cNvSpPr/>
      </dsp:nvSpPr>
      <dsp:spPr>
        <a:xfrm>
          <a:off x="0" y="149653"/>
          <a:ext cx="8824913" cy="695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900" kern="1200" dirty="0"/>
            <a:t>من المستحسن أن نحافظ على معيار واحد في ترميز القيم من حيث الشدة</a:t>
          </a:r>
          <a:endParaRPr lang="fr-FR" sz="2900" kern="1200" dirty="0"/>
        </a:p>
      </dsp:txBody>
      <dsp:txXfrm>
        <a:off x="33955" y="183608"/>
        <a:ext cx="8757003" cy="627655"/>
      </dsp:txXfrm>
    </dsp:sp>
    <dsp:sp modelId="{91A63E61-1C58-4A37-81AF-6E8D70E9A5FB}">
      <dsp:nvSpPr>
        <dsp:cNvPr id="0" name=""/>
        <dsp:cNvSpPr/>
      </dsp:nvSpPr>
      <dsp:spPr>
        <a:xfrm>
          <a:off x="0" y="845218"/>
          <a:ext cx="8824913" cy="10205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0191" tIns="36830" rIns="206248" bIns="3683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ar-DZ" sz="2300" kern="1200" dirty="0"/>
            <a:t>مثال إذا أعطينا رقم واحد لأعلى قيمة في المتغير الرتبي الأول، ك دائم الحضور 3   متوسط الحضور 2   ضعيف الحضور 1، ففي متغير المشاركة نلتزم بنفس السلم كأن يكون كثير المشاركة 3   متوسط المشاركة 2 ضعيف المشاركة 1 ولا نعكس القيم</a:t>
          </a:r>
          <a:endParaRPr lang="fr-FR" sz="2300" kern="1200" dirty="0"/>
        </a:p>
      </dsp:txBody>
      <dsp:txXfrm>
        <a:off x="0" y="845218"/>
        <a:ext cx="8824913" cy="1020509"/>
      </dsp:txXfrm>
    </dsp:sp>
    <dsp:sp modelId="{09AB919F-E3D6-4ACD-9F75-32902E9F86B0}">
      <dsp:nvSpPr>
        <dsp:cNvPr id="0" name=""/>
        <dsp:cNvSpPr/>
      </dsp:nvSpPr>
      <dsp:spPr>
        <a:xfrm>
          <a:off x="0" y="1865728"/>
          <a:ext cx="8824913" cy="695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900" kern="1200" dirty="0"/>
            <a:t>النسخ واللصق</a:t>
          </a:r>
          <a:endParaRPr lang="fr-FR" sz="2900" kern="1200" dirty="0"/>
        </a:p>
      </dsp:txBody>
      <dsp:txXfrm>
        <a:off x="33955" y="1899683"/>
        <a:ext cx="8757003" cy="627655"/>
      </dsp:txXfrm>
    </dsp:sp>
    <dsp:sp modelId="{3420911C-12F7-4964-840D-E58FBACAC8C8}">
      <dsp:nvSpPr>
        <dsp:cNvPr id="0" name=""/>
        <dsp:cNvSpPr/>
      </dsp:nvSpPr>
      <dsp:spPr>
        <a:xfrm>
          <a:off x="0" y="2561293"/>
          <a:ext cx="8824913" cy="7053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0191" tIns="36830" rIns="206248" bIns="36830" numCol="1" spcCol="1270" anchor="t" anchorCtr="0">
          <a:noAutofit/>
        </a:bodyPr>
        <a:lstStyle/>
        <a:p>
          <a:pPr marL="228600" lvl="1" indent="-228600" algn="r" defTabSz="102235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ar-DZ" sz="2300" kern="1200" dirty="0"/>
            <a:t>في عملية الترميز المشابهة خاصة عند اعتماد سلم </a:t>
          </a:r>
          <a:r>
            <a:rPr lang="ar-DZ" sz="2300" kern="1200" dirty="0" err="1"/>
            <a:t>ليكرت</a:t>
          </a:r>
          <a:r>
            <a:rPr lang="ar-DZ" sz="2300" kern="1200" dirty="0"/>
            <a:t> نقوم بعملية النسخ واللصق بدلا من الترميز في كل مرة</a:t>
          </a:r>
          <a:endParaRPr lang="fr-FR" sz="2300" kern="1200" dirty="0"/>
        </a:p>
      </dsp:txBody>
      <dsp:txXfrm>
        <a:off x="0" y="2561293"/>
        <a:ext cx="8824913" cy="7053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questionpro.com/blog/ordinal-scale/" TargetMode="External"/><Relationship Id="rId2" Type="http://schemas.openxmlformats.org/officeDocument/2006/relationships/hyperlink" Target="https://www.questionpro.com/blog/quantitative-data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questionpro.com/blog/nominal-data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7A3099-55C1-40D5-A0BE-1B89BC6903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7"/>
          </a:xfrm>
        </p:spPr>
        <p:txBody>
          <a:bodyPr/>
          <a:lstStyle/>
          <a:p>
            <a:r>
              <a:rPr lang="ar-DZ" dirty="0"/>
              <a:t>ترميز البيانات </a:t>
            </a:r>
            <a:r>
              <a:rPr lang="ar-DZ" dirty="0" err="1"/>
              <a:t>الرتبية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47E5D57-C85C-49B7-8B06-85098D4383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DZ" dirty="0"/>
              <a:t>تابع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9730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75F17E-888A-4CBB-84CA-A6D0E5D99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/>
              <a:t>تعريف البيانات </a:t>
            </a:r>
            <a:r>
              <a:rPr lang="ar-DZ" dirty="0" err="1"/>
              <a:t>الرتبية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19FF79-5393-44CE-858B-2AEB9B7DC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b="1" dirty="0"/>
              <a:t>تعريف البيانات الترتيبية:</a:t>
            </a:r>
          </a:p>
          <a:p>
            <a:pPr algn="r" rtl="1"/>
            <a:r>
              <a:rPr lang="ar-DZ" dirty="0"/>
              <a:t>البيانات الترتيبية هي نوع إحصائي من </a:t>
            </a:r>
            <a:r>
              <a:rPr lang="ar-DZ" dirty="0">
                <a:hlinkClick r:id="rId2"/>
              </a:rPr>
              <a:t>البيانات الكمية</a:t>
            </a:r>
            <a:r>
              <a:rPr lang="ar-DZ" dirty="0"/>
              <a:t> التي توجد فيها المتغيرات في الفئات المرتبة التي تحدث بشكل طبيعي. لم يتم تحديد المسافة بين فئتين باستخدام البيانات الترتيبية. </a:t>
            </a:r>
          </a:p>
          <a:p>
            <a:pPr algn="r" rtl="1"/>
            <a:r>
              <a:rPr lang="ar-DZ" dirty="0"/>
              <a:t>في الإحصاء ، تشير مجموعة الأرقام الترتيبية إلى البيانات الترتيبية ويتم تمثيل مجموعة البيانات الترتيبية باستخدام </a:t>
            </a:r>
            <a:r>
              <a:rPr lang="ar-DZ" dirty="0">
                <a:hlinkClick r:id="rId3"/>
              </a:rPr>
              <a:t>مقياس ترتيبي</a:t>
            </a:r>
            <a:r>
              <a:rPr lang="ar-DZ" dirty="0"/>
              <a:t>. يتمثل الاختلاف الرئيسي بين البيانات </a:t>
            </a:r>
            <a:r>
              <a:rPr lang="ar-DZ" dirty="0">
                <a:hlinkClick r:id="rId4"/>
              </a:rPr>
              <a:t>الاسمية</a:t>
            </a:r>
            <a:r>
              <a:rPr lang="ar-DZ" dirty="0"/>
              <a:t> والترتيبية في أن الترتيب الترتيبي للفئات بينما الاسمي ليس كذلك.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03654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A3CEE4-80D4-4B25-B964-C22DC7824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/>
              <a:t>الاسمي مقابل الترتيبي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8B7949-3B37-4B46-AD5C-FED4816AE2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r" rtl="1"/>
            <a:r>
              <a:rPr lang="ar-DZ" dirty="0"/>
              <a:t>الاسمي مقابل الترتيبي</a:t>
            </a:r>
          </a:p>
          <a:p>
            <a:pPr algn="r" rtl="1"/>
            <a:endParaRPr lang="ar-DZ" dirty="0"/>
          </a:p>
          <a:p>
            <a:pPr algn="r" rtl="1"/>
            <a:r>
              <a:rPr lang="ar-DZ" dirty="0"/>
              <a:t>مقياس </a:t>
            </a:r>
            <a:r>
              <a:rPr lang="ar-DZ" dirty="0" err="1"/>
              <a:t>ليكرت</a:t>
            </a:r>
            <a:r>
              <a:rPr lang="ar-DZ" dirty="0"/>
              <a:t> هو مثال بيانات ترتيبي شائع. بالنسبة لسؤال مثل: “يرجى التعبير عن أهمية التسعير بالنسبة لك لشراء منتج.” ، سيحتوي مقياس </a:t>
            </a:r>
            <a:r>
              <a:rPr lang="ar-DZ" dirty="0" err="1"/>
              <a:t>ليكرت</a:t>
            </a:r>
            <a:r>
              <a:rPr lang="ar-DZ" dirty="0"/>
              <a:t> على الخيارات التالية التي تم ترميزها إلى 1،2،3،4 و 5 (أرقام). 1 أصغر من 2 ، وهو أصغر من 3 ، وهو أصغر من 4 ، والذي بدوره أقل من 5.</a:t>
            </a:r>
          </a:p>
          <a:p>
            <a:pPr algn="r" rtl="1"/>
            <a:r>
              <a:rPr lang="ar-DZ" dirty="0"/>
              <a:t>مهم جدا    	الأهمية 	محايد 	    غير مهم      	غير مهم على الإطلاق</a:t>
            </a:r>
          </a:p>
          <a:p>
            <a:pPr algn="r" rtl="1"/>
            <a:r>
              <a:rPr lang="ar-DZ" dirty="0"/>
              <a:t>1            	2                3        	4    	                5</a:t>
            </a:r>
          </a:p>
          <a:p>
            <a:pPr algn="r" rtl="1"/>
            <a:endParaRPr lang="ar-DZ" dirty="0"/>
          </a:p>
          <a:p>
            <a:pPr algn="r" rtl="1"/>
            <a:r>
              <a:rPr lang="ar-DZ" dirty="0"/>
              <a:t>وبالتالي فإن البيانات الترتيبية هي مجموعة من المتغيرات الترتيبية ، على سبيل المثال ، إذا كان لديك متغيرات بترتيب معين – “منخفض ، متوسط ، مرتفع” ، فيمكن تمثيلها على أنها بيانات ترتيبية. هناك عاملان مهمان يجب مراعاتهما في البيانات الترتيبية –</a:t>
            </a:r>
          </a:p>
          <a:p>
            <a:pPr algn="r" rtl="1"/>
            <a:endParaRPr lang="ar-DZ" dirty="0"/>
          </a:p>
          <a:p>
            <a:pPr algn="r" rtl="1"/>
            <a:r>
              <a:rPr lang="ar-DZ" dirty="0"/>
              <a:t>    هناك العديد من المصطلحات التي تمثل “الطلب” مثل “مرتفع ، أعلى ، أعلى” أو “راضٍ ، غير راضٍ ، غير راضٍ تمامًا”.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0171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00F282-AB47-4ACE-9FFA-56DFCA0E8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/>
              <a:t>خطوات ترميز البيانات </a:t>
            </a:r>
            <a:r>
              <a:rPr lang="ar-DZ" dirty="0" err="1"/>
              <a:t>الرتبية</a:t>
            </a:r>
            <a:endParaRPr lang="fr-FR" dirty="0"/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52E4DD90-FEDB-47C4-963A-51F3913AFC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02170" y="2603500"/>
            <a:ext cx="3731973" cy="341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774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65AD9C-F87B-40BA-98E9-66F4B0D08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/>
              <a:t>تابع الخطوة الثانية</a:t>
            </a:r>
            <a:endParaRPr lang="fr-FR" dirty="0"/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6E051BC6-22A0-44E8-8EA7-FDB0198841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34217" y="2603500"/>
            <a:ext cx="3867879" cy="341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539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51EE5A-4390-465B-AFFC-0E66759D2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/>
              <a:t>تابع الخطوة الثالثة</a:t>
            </a:r>
            <a:endParaRPr lang="fr-FR" dirty="0"/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EBCF248C-D48D-4814-92C1-80C5A525E2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30648" y="2603500"/>
            <a:ext cx="4875016" cy="341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098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D11488-BB58-44B6-8276-95AC4A1F5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/>
              <a:t>ملاحظات</a:t>
            </a: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21005E1C-4B0B-4609-959D-578A94BBAE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2412301"/>
              </p:ext>
            </p:extLst>
          </p:nvPr>
        </p:nvGraphicFramePr>
        <p:xfrm>
          <a:off x="1155700" y="2603500"/>
          <a:ext cx="8824913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9259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408680-B2FF-42EC-BC80-9D1CB4961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/>
              <a:t>مثال </a:t>
            </a:r>
            <a:r>
              <a:rPr lang="ar-DZ" dirty="0"/>
              <a:t>من تطبيق</a:t>
            </a:r>
            <a:r>
              <a:rPr lang="fr-FR" dirty="0" err="1"/>
              <a:t>spss</a:t>
            </a:r>
            <a:r>
              <a:rPr lang="ar-DZ" dirty="0"/>
              <a:t> </a:t>
            </a:r>
            <a:endParaRPr lang="fr-FR" dirty="0"/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CF818263-4F47-4CAA-9FFA-A8ECE806F1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52782" y="2603500"/>
            <a:ext cx="4630749" cy="341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2572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le d’ions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Salle Ion</Template>
  <TotalTime>24</TotalTime>
  <Words>334</Words>
  <Application>Microsoft Office PowerPoint</Application>
  <PresentationFormat>Grand écran</PresentationFormat>
  <Paragraphs>25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Salle d’ions</vt:lpstr>
      <vt:lpstr>ترميز البيانات الرتبية</vt:lpstr>
      <vt:lpstr>تعريف البيانات الرتبية</vt:lpstr>
      <vt:lpstr>الاسمي مقابل الترتيبي</vt:lpstr>
      <vt:lpstr>خطوات ترميز البيانات الرتبية</vt:lpstr>
      <vt:lpstr>تابع الخطوة الثانية</vt:lpstr>
      <vt:lpstr>تابع الخطوة الثالثة</vt:lpstr>
      <vt:lpstr>ملاحظات</vt:lpstr>
      <vt:lpstr>مثال من تطبيقspss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ترميز البيانات الرتبية</dc:title>
  <dc:creator>Alichar Alichar</dc:creator>
  <cp:lastModifiedBy>Alichar Alichar</cp:lastModifiedBy>
  <cp:revision>3</cp:revision>
  <dcterms:created xsi:type="dcterms:W3CDTF">2026-02-10T10:22:06Z</dcterms:created>
  <dcterms:modified xsi:type="dcterms:W3CDTF">2026-02-10T10:46:51Z</dcterms:modified>
</cp:coreProperties>
</file>