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9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D2852-BB6F-4A06-812B-2C6C694CB6FC}" type="datetimeFigureOut">
              <a:rPr lang="ar-IQ" smtClean="0"/>
              <a:t>02/04/1441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870DC-09B7-458B-B6F1-F865F0F366FB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657107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D2852-BB6F-4A06-812B-2C6C694CB6FC}" type="datetimeFigureOut">
              <a:rPr lang="ar-IQ" smtClean="0"/>
              <a:t>02/04/1441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870DC-09B7-458B-B6F1-F865F0F366FB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240740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D2852-BB6F-4A06-812B-2C6C694CB6FC}" type="datetimeFigureOut">
              <a:rPr lang="ar-IQ" smtClean="0"/>
              <a:t>02/04/1441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870DC-09B7-458B-B6F1-F865F0F366FB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548547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D2852-BB6F-4A06-812B-2C6C694CB6FC}" type="datetimeFigureOut">
              <a:rPr lang="ar-IQ" smtClean="0"/>
              <a:t>02/04/1441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870DC-09B7-458B-B6F1-F865F0F366FB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071787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D2852-BB6F-4A06-812B-2C6C694CB6FC}" type="datetimeFigureOut">
              <a:rPr lang="ar-IQ" smtClean="0"/>
              <a:t>02/04/1441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870DC-09B7-458B-B6F1-F865F0F366FB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596605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D2852-BB6F-4A06-812B-2C6C694CB6FC}" type="datetimeFigureOut">
              <a:rPr lang="ar-IQ" smtClean="0"/>
              <a:t>02/04/1441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870DC-09B7-458B-B6F1-F865F0F366FB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171846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D2852-BB6F-4A06-812B-2C6C694CB6FC}" type="datetimeFigureOut">
              <a:rPr lang="ar-IQ" smtClean="0"/>
              <a:t>02/04/1441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870DC-09B7-458B-B6F1-F865F0F366FB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881134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D2852-BB6F-4A06-812B-2C6C694CB6FC}" type="datetimeFigureOut">
              <a:rPr lang="ar-IQ" smtClean="0"/>
              <a:t>02/04/1441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870DC-09B7-458B-B6F1-F865F0F366FB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882870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D2852-BB6F-4A06-812B-2C6C694CB6FC}" type="datetimeFigureOut">
              <a:rPr lang="ar-IQ" smtClean="0"/>
              <a:t>02/04/1441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870DC-09B7-458B-B6F1-F865F0F366FB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853920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D2852-BB6F-4A06-812B-2C6C694CB6FC}" type="datetimeFigureOut">
              <a:rPr lang="ar-IQ" smtClean="0"/>
              <a:t>02/04/1441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870DC-09B7-458B-B6F1-F865F0F366FB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798774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D2852-BB6F-4A06-812B-2C6C694CB6FC}" type="datetimeFigureOut">
              <a:rPr lang="ar-IQ" smtClean="0"/>
              <a:t>02/04/1441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870DC-09B7-458B-B6F1-F865F0F366FB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68220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AD2852-BB6F-4A06-812B-2C6C694CB6FC}" type="datetimeFigureOut">
              <a:rPr lang="ar-IQ" smtClean="0"/>
              <a:t>02/04/1441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7870DC-09B7-458B-B6F1-F865F0F366FB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777506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ar-IQ" b="1" dirty="0" smtClean="0">
                <a:solidFill>
                  <a:srgbClr val="FF0000"/>
                </a:solidFill>
              </a:rPr>
              <a:t>المحاضرة الخامسة</a:t>
            </a:r>
            <a:r>
              <a:rPr lang="ar-IQ" b="1" dirty="0">
                <a:solidFill>
                  <a:srgbClr val="FF0000"/>
                </a:solidFill>
              </a:rPr>
              <a:t/>
            </a:r>
            <a:br>
              <a:rPr lang="ar-IQ" b="1" dirty="0">
                <a:solidFill>
                  <a:srgbClr val="FF0000"/>
                </a:solidFill>
              </a:rPr>
            </a:br>
            <a:endParaRPr lang="ar-IQ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ar-IQ" sz="6000" b="1" dirty="0" smtClean="0">
              <a:solidFill>
                <a:srgbClr val="FF0000"/>
              </a:solidFill>
            </a:endParaRPr>
          </a:p>
          <a:p>
            <a:r>
              <a:rPr lang="ar-IQ" sz="6000" b="1" dirty="0">
                <a:solidFill>
                  <a:srgbClr val="FF0000"/>
                </a:solidFill>
              </a:rPr>
              <a:t> </a:t>
            </a:r>
            <a:r>
              <a:rPr lang="ar-IQ" sz="6000" b="1" dirty="0" smtClean="0">
                <a:solidFill>
                  <a:srgbClr val="FF0000"/>
                </a:solidFill>
              </a:rPr>
              <a:t> الوظائف </a:t>
            </a:r>
            <a:r>
              <a:rPr lang="ar-IQ" sz="6000" b="1" dirty="0">
                <a:solidFill>
                  <a:srgbClr val="FF0000"/>
                </a:solidFill>
              </a:rPr>
              <a:t>التعليمية للدافعية</a:t>
            </a:r>
          </a:p>
        </p:txBody>
      </p:sp>
    </p:spTree>
    <p:extLst>
      <p:ext uri="{BB962C8B-B14F-4D97-AF65-F5344CB8AC3E}">
        <p14:creationId xmlns:p14="http://schemas.microsoft.com/office/powerpoint/2010/main" val="27997919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9023314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6467193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8566808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5804024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9110656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4850426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5342554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1953819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3135965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244907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ar-IQ" dirty="0" smtClean="0"/>
              <a:t>الوظائف التعليمية للدافعية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ar-IQ" dirty="0"/>
              <a:t>1- الأنتباه الى بعض العناصر المهمة في الموقف التعليمي</a:t>
            </a:r>
          </a:p>
          <a:p>
            <a:r>
              <a:rPr lang="ar-IQ" dirty="0"/>
              <a:t>2-القيام بنشاط موجه نحو هذه العناصر.</a:t>
            </a:r>
          </a:p>
          <a:p>
            <a:r>
              <a:rPr lang="ar-IQ" dirty="0"/>
              <a:t>3- الأستمرار في هذا النشاط والمحافظة عليه لفترة كافية من الزمن.</a:t>
            </a:r>
          </a:p>
          <a:p>
            <a:r>
              <a:rPr lang="ar-IQ" dirty="0"/>
              <a:t>4- تحقيق هدف التعلم</a:t>
            </a:r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4217799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2297783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965139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ar-IQ" dirty="0"/>
              <a:t>أستثارة </a:t>
            </a:r>
            <a:r>
              <a:rPr lang="ar-IQ" dirty="0" smtClean="0"/>
              <a:t>الدافعية </a:t>
            </a:r>
            <a:r>
              <a:rPr lang="ar-IQ" dirty="0"/>
              <a:t>التعليمة عند الطلاب 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ar-IQ" dirty="0" smtClean="0"/>
              <a:t>  من </a:t>
            </a:r>
            <a:r>
              <a:rPr lang="ar-IQ" dirty="0"/>
              <a:t>الممكن أستثارة </a:t>
            </a:r>
            <a:r>
              <a:rPr lang="ar-IQ" dirty="0" smtClean="0"/>
              <a:t>الدافعية </a:t>
            </a:r>
            <a:r>
              <a:rPr lang="ar-IQ" dirty="0"/>
              <a:t>التعليمة عند الطلاب وذلك يكون من خلال ما يلي :- </a:t>
            </a:r>
          </a:p>
          <a:p>
            <a:pPr algn="just"/>
            <a:r>
              <a:rPr lang="ar-IQ" dirty="0"/>
              <a:t>1- توفر الظروف التي تساعد على أثارة التعليم وأهتمام الطلبة بموضوع التعغلم وحصر أنتباههم عليه.</a:t>
            </a:r>
          </a:p>
          <a:p>
            <a:pPr algn="just"/>
            <a:r>
              <a:rPr lang="ar-IQ" dirty="0"/>
              <a:t>أعطاء الطالب الفرصة كي يعبر عن أفكاره ومشاعره وأرائه بحرية بجو مفعم بالدعم والحرية والطمأنينة .</a:t>
            </a:r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256141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ar-IQ" dirty="0"/>
              <a:t>أستثارة الدافعية التعليمة عند الطلاب 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ar-IQ" dirty="0"/>
              <a:t>الأبتعاد عن الأنشطة الروتينية المتكررة التي تعود للرتابة والملل ، والتي تخفض من درجة النشاط والأثارة .</a:t>
            </a:r>
          </a:p>
          <a:p>
            <a:r>
              <a:rPr lang="ar-IQ" dirty="0"/>
              <a:t>المساوة في توزيع المكأفاة والجوائز على الطلبة .</a:t>
            </a:r>
          </a:p>
          <a:p>
            <a:r>
              <a:rPr lang="ar-IQ" dirty="0"/>
              <a:t>أثارة دافع حب الأستطلاع عند الطلبة ، أذ أن دافع حب الأستطلاع أساسي في عملية التعلم .</a:t>
            </a:r>
          </a:p>
          <a:p>
            <a:r>
              <a:rPr lang="ar-IQ" dirty="0"/>
              <a:t>عدم اللجوء الى أستعمال العقاب البدني مع الطلبة والأبتعاد عن الأساليب غير التربوية .</a:t>
            </a:r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502843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465202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4564223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0046084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2270067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2287648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154</Words>
  <Application>Microsoft Office PowerPoint</Application>
  <PresentationFormat>On-screen Show (4:3)</PresentationFormat>
  <Paragraphs>17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المحاضرة الخامسة </vt:lpstr>
      <vt:lpstr>الوظائف التعليمية للدافعية</vt:lpstr>
      <vt:lpstr>أستثارة الدافعية التعليمة عند الطلاب </vt:lpstr>
      <vt:lpstr>أستثارة الدافعية التعليمة عند الطلاب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Maher</dc:creator>
  <cp:lastModifiedBy>Maher</cp:lastModifiedBy>
  <cp:revision>8</cp:revision>
  <dcterms:created xsi:type="dcterms:W3CDTF">2019-11-27T11:27:53Z</dcterms:created>
  <dcterms:modified xsi:type="dcterms:W3CDTF">2019-11-29T08:04:26Z</dcterms:modified>
</cp:coreProperties>
</file>