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D54FDE5-65E4-4B62-8916-91AB35CA8CB9}"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3AE32F-F334-41F0-BE7A-2492B4E49479}"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D54FDE5-65E4-4B62-8916-91AB35CA8CB9}"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3AE32F-F334-41F0-BE7A-2492B4E4947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D54FDE5-65E4-4B62-8916-91AB35CA8CB9}"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3AE32F-F334-41F0-BE7A-2492B4E4947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D54FDE5-65E4-4B62-8916-91AB35CA8CB9}"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3AE32F-F334-41F0-BE7A-2492B4E4947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D54FDE5-65E4-4B62-8916-91AB35CA8CB9}" type="datetimeFigureOut">
              <a:rPr lang="fr-FR" smtClean="0"/>
              <a:t>15/03/2026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3AE32F-F334-41F0-BE7A-2492B4E49479}"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D54FDE5-65E4-4B62-8916-91AB35CA8CB9}" type="datetimeFigureOut">
              <a:rPr lang="fr-FR" smtClean="0"/>
              <a:t>15/03/2026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23AE32F-F334-41F0-BE7A-2492B4E49479}"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D54FDE5-65E4-4B62-8916-91AB35CA8CB9}" type="datetimeFigureOut">
              <a:rPr lang="fr-FR" smtClean="0"/>
              <a:t>15/03/2026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23AE32F-F334-41F0-BE7A-2492B4E49479}"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D54FDE5-65E4-4B62-8916-91AB35CA8CB9}" type="datetimeFigureOut">
              <a:rPr lang="fr-FR" smtClean="0"/>
              <a:t>15/03/2026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23AE32F-F334-41F0-BE7A-2492B4E4947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D54FDE5-65E4-4B62-8916-91AB35CA8CB9}" type="datetimeFigureOut">
              <a:rPr lang="fr-FR" smtClean="0"/>
              <a:t>15/03/2026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23AE32F-F334-41F0-BE7A-2492B4E4947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D54FDE5-65E4-4B62-8916-91AB35CA8CB9}" type="datetimeFigureOut">
              <a:rPr lang="fr-FR" smtClean="0"/>
              <a:t>15/03/2026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23AE32F-F334-41F0-BE7A-2492B4E49479}"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D54FDE5-65E4-4B62-8916-91AB35CA8CB9}" type="datetimeFigureOut">
              <a:rPr lang="fr-FR" smtClean="0"/>
              <a:t>15/03/2026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23AE32F-F334-41F0-BE7A-2492B4E49479}"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54FDE5-65E4-4B62-8916-91AB35CA8CB9}" type="datetimeFigureOut">
              <a:rPr lang="fr-FR" smtClean="0"/>
              <a:t>15/03/2026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3AE32F-F334-41F0-BE7A-2492B4E49479}"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a:t>Le schéma narratif</a:t>
            </a:r>
            <a:r>
              <a:rPr lang="fr-FR" dirty="0"/>
              <a:t/>
            </a:r>
            <a:br>
              <a:rPr lang="fr-FR" dirty="0"/>
            </a:br>
            <a:endParaRPr lang="fr-FR" dirty="0"/>
          </a:p>
        </p:txBody>
      </p:sp>
      <p:sp>
        <p:nvSpPr>
          <p:cNvPr id="3" name="Sous-titre 2"/>
          <p:cNvSpPr>
            <a:spLocks noGrp="1"/>
          </p:cNvSpPr>
          <p:nvPr>
            <p:ph type="subTitle" idx="1"/>
          </p:nvPr>
        </p:nvSpPr>
        <p:spPr/>
        <p:txBody>
          <a:bodyPr/>
          <a:lstStyle/>
          <a:p>
            <a:r>
              <a:rPr lang="fr-FR" dirty="0" smtClean="0"/>
              <a:t>Préparé et présenté par </a:t>
            </a:r>
          </a:p>
          <a:p>
            <a:r>
              <a:rPr lang="fr-FR" dirty="0" err="1" smtClean="0"/>
              <a:t>Dre</a:t>
            </a:r>
            <a:r>
              <a:rPr lang="fr-FR" dirty="0" smtClean="0"/>
              <a:t> BAIBEN Radia</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Qu'est-ce que le Schéma Narratif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r>
              <a:rPr lang="fr-FR" dirty="0" smtClean="0"/>
              <a:t>C’est </a:t>
            </a:r>
            <a:r>
              <a:rPr lang="fr-FR" dirty="0"/>
              <a:t>un modèle théorique qui décrit la séquence des étapes typiques d'un </a:t>
            </a:r>
            <a:r>
              <a:rPr lang="fr-FR" dirty="0" smtClean="0"/>
              <a:t>récit</a:t>
            </a:r>
            <a:endParaRPr lang="fr-FR" dirty="0"/>
          </a:p>
          <a:p>
            <a:r>
              <a:rPr lang="fr-FR" dirty="0" smtClean="0"/>
              <a:t>Il </a:t>
            </a:r>
            <a:r>
              <a:rPr lang="fr-FR" dirty="0"/>
              <a:t>permet d'appréhender comment les narrateurs construisent une intrigue cohérente, maintiennent l'intérêt du public et véhiculent des messages implicites.</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Les cinq étapes fondamentales du récit</a:t>
            </a:r>
            <a:r>
              <a:rPr lang="fr-FR" dirty="0"/>
              <a:t/>
            </a:r>
            <a:br>
              <a:rPr lang="fr-FR" dirty="0"/>
            </a:br>
            <a:endParaRPr lang="fr-FR" dirty="0"/>
          </a:p>
        </p:txBody>
      </p:sp>
      <p:sp>
        <p:nvSpPr>
          <p:cNvPr id="3" name="Espace réservé du contenu 2"/>
          <p:cNvSpPr>
            <a:spLocks noGrp="1"/>
          </p:cNvSpPr>
          <p:nvPr>
            <p:ph idx="1"/>
          </p:nvPr>
        </p:nvSpPr>
        <p:spPr/>
        <p:txBody>
          <a:bodyPr/>
          <a:lstStyle/>
          <a:p>
            <a:r>
              <a:rPr lang="fr-FR" dirty="0"/>
              <a:t>Le schéma narratif classique se décompose en cinq étapes clés, chacune ayant un rôle spécifique dans le déroulement de l'histoire et dans la manipulation des attentes du lecteur ou spectateur.</a:t>
            </a:r>
          </a:p>
          <a:p>
            <a:endParaRPr lang="fr-FR" dirty="0" smtClean="0"/>
          </a:p>
          <a:p>
            <a:pPr>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1. La situation initiale (si) </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r>
              <a:rPr lang="fr-FR" dirty="0" smtClean="0"/>
              <a:t>Elle pose le </a:t>
            </a:r>
            <a:r>
              <a:rPr lang="fr-FR" dirty="0"/>
              <a:t>cadre du </a:t>
            </a:r>
            <a:r>
              <a:rPr lang="fr-FR" dirty="0" smtClean="0"/>
              <a:t>récit, introduit </a:t>
            </a:r>
            <a:r>
              <a:rPr lang="fr-FR" dirty="0"/>
              <a:t>les personnages, le lieu, le temps et l'état d'équilibre initial. </a:t>
            </a:r>
            <a:r>
              <a:rPr lang="fr-FR" dirty="0" smtClean="0"/>
              <a:t>Elle  </a:t>
            </a:r>
            <a:r>
              <a:rPr lang="fr-FR" dirty="0"/>
              <a:t>a pour fonction </a:t>
            </a:r>
            <a:r>
              <a:rPr lang="fr-FR" dirty="0" smtClean="0"/>
              <a:t>de </a:t>
            </a:r>
            <a:r>
              <a:rPr lang="fr-FR" dirty="0"/>
              <a:t>présenter les enjeux et le quotidien des protagonistes</a:t>
            </a:r>
            <a:r>
              <a:rPr lang="fr-FR" dirty="0" smtClean="0"/>
              <a:t>, de </a:t>
            </a:r>
            <a:r>
              <a:rPr lang="fr-FR" dirty="0"/>
              <a:t>susciter une attache émotionnelle. Elle est </a:t>
            </a:r>
            <a:r>
              <a:rPr lang="fr-FR" dirty="0" smtClean="0"/>
              <a:t>caractérisée </a:t>
            </a:r>
            <a:r>
              <a:rPr lang="fr-FR" dirty="0"/>
              <a:t>par un ton descriptif et l'utilisation de temps verbaux comme l'imparfait, signalant une stabilité.</a:t>
            </a:r>
          </a:p>
          <a:p>
            <a:pPr>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2. L'élément perturbateur (</a:t>
            </a:r>
            <a:r>
              <a:rPr lang="fr-FR" b="1" dirty="0" err="1"/>
              <a:t>ep</a:t>
            </a:r>
            <a:r>
              <a:rPr lang="fr-FR" b="1" dirty="0"/>
              <a:t>)</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r>
              <a:rPr lang="fr-FR" dirty="0" smtClean="0"/>
              <a:t>Il vient </a:t>
            </a:r>
            <a:r>
              <a:rPr lang="fr-FR" dirty="0"/>
              <a:t>rompre l'équilibre établi lors de la situation initiale. Il s'agit souvent d'un événement soudain et inattendu qui lance l'action principale du récit et pose le problème à résoudre. </a:t>
            </a:r>
            <a:r>
              <a:rPr lang="fr-FR" dirty="0" smtClean="0"/>
              <a:t>Il est marqué </a:t>
            </a:r>
            <a:r>
              <a:rPr lang="fr-FR" dirty="0"/>
              <a:t>par un changement de temps verbal vers le passé simple, indiquant une action ponctuelle et décisive.</a:t>
            </a:r>
          </a:p>
          <a:p>
            <a:pPr>
              <a:buNone/>
            </a:pPr>
            <a:endParaRPr lang="fr-FR" dirty="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3. Les péripéties </a:t>
            </a:r>
            <a:r>
              <a:rPr lang="fr-FR" dirty="0"/>
              <a:t/>
            </a:r>
            <a:br>
              <a:rPr lang="fr-FR" dirty="0"/>
            </a:br>
            <a:endParaRPr lang="fr-FR" dirty="0"/>
          </a:p>
        </p:txBody>
      </p:sp>
      <p:sp>
        <p:nvSpPr>
          <p:cNvPr id="3" name="Espace réservé du contenu 2"/>
          <p:cNvSpPr>
            <a:spLocks noGrp="1"/>
          </p:cNvSpPr>
          <p:nvPr>
            <p:ph idx="1"/>
          </p:nvPr>
        </p:nvSpPr>
        <p:spPr/>
        <p:txBody>
          <a:bodyPr/>
          <a:lstStyle/>
          <a:p>
            <a:r>
              <a:rPr lang="fr-FR" dirty="0" smtClean="0"/>
              <a:t>Elle </a:t>
            </a:r>
            <a:r>
              <a:rPr lang="fr-FR" dirty="0"/>
              <a:t>se compose d'une série d'actions, d'obstacles, de rebondissements, de réussites et d'échecs rencontrés par les personnages dans leur quête de résolution du problème. Les péripéties sont essentielles pour construire la tension dramatique, développer les personnages et faire progresser </a:t>
            </a:r>
            <a:r>
              <a:rPr lang="fr-FR" dirty="0" smtClean="0"/>
              <a:t>l'intrigue.</a:t>
            </a:r>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4. Le dénouement </a:t>
            </a:r>
            <a:endParaRPr lang="fr-FR" dirty="0"/>
          </a:p>
        </p:txBody>
      </p:sp>
      <p:sp>
        <p:nvSpPr>
          <p:cNvPr id="3" name="Espace réservé du contenu 2"/>
          <p:cNvSpPr>
            <a:spLocks noGrp="1"/>
          </p:cNvSpPr>
          <p:nvPr>
            <p:ph idx="1"/>
          </p:nvPr>
        </p:nvSpPr>
        <p:spPr/>
        <p:txBody>
          <a:bodyPr/>
          <a:lstStyle/>
          <a:p>
            <a:r>
              <a:rPr lang="fr-FR" dirty="0"/>
              <a:t>Le dénouement est le moment où le conflit principal est résolu. U</a:t>
            </a:r>
            <a:r>
              <a:rPr lang="fr-FR" dirty="0" smtClean="0"/>
              <a:t>n </a:t>
            </a:r>
            <a:r>
              <a:rPr lang="fr-FR" dirty="0"/>
              <a:t>événement </a:t>
            </a:r>
            <a:r>
              <a:rPr lang="fr-FR" dirty="0" smtClean="0"/>
              <a:t>clé </a:t>
            </a:r>
            <a:r>
              <a:rPr lang="fr-FR" dirty="0"/>
              <a:t>qui apporte une solution au problème posé par l'élément perturbateur. </a:t>
            </a:r>
            <a:r>
              <a:rPr lang="fr-FR" dirty="0" smtClean="0"/>
              <a:t>Il peut </a:t>
            </a:r>
            <a:r>
              <a:rPr lang="fr-FR" dirty="0"/>
              <a:t>restaurer un nouvel équilibre, qui peut être meilleur ou pire que </a:t>
            </a:r>
            <a:r>
              <a:rPr lang="fr-FR" dirty="0" smtClean="0"/>
              <a:t>l'initial</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5. La situation finale (SF) </a:t>
            </a:r>
            <a:r>
              <a:rPr lang="fr-FR" dirty="0"/>
              <a:t/>
            </a:r>
            <a:br>
              <a:rPr lang="fr-FR" dirty="0"/>
            </a:br>
            <a:endParaRPr lang="fr-FR" dirty="0"/>
          </a:p>
        </p:txBody>
      </p:sp>
      <p:sp>
        <p:nvSpPr>
          <p:cNvPr id="3" name="Espace réservé du contenu 2"/>
          <p:cNvSpPr>
            <a:spLocks noGrp="1"/>
          </p:cNvSpPr>
          <p:nvPr>
            <p:ph idx="1"/>
          </p:nvPr>
        </p:nvSpPr>
        <p:spPr/>
        <p:txBody>
          <a:bodyPr/>
          <a:lstStyle/>
          <a:p>
            <a:r>
              <a:rPr lang="fr-FR" dirty="0" smtClean="0"/>
              <a:t>Elle conclut </a:t>
            </a:r>
            <a:r>
              <a:rPr lang="fr-FR" dirty="0"/>
              <a:t>le récit en présentant le nouvel état d'équilibre. Elle montre les conséquences des événements passés sur les personnages et leur environnement. Cette phase peut offrir une morale, une réflexion sur les thèmes abordés, ou simplement laisser le lecteur sur une nouvelle réalité. </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Variations et adaptations du schéma</a:t>
            </a:r>
            <a:r>
              <a:rPr lang="fr-FR" dirty="0"/>
              <a:t/>
            </a:r>
            <a:br>
              <a:rPr lang="fr-FR" dirty="0"/>
            </a:br>
            <a:endParaRPr lang="fr-FR" dirty="0"/>
          </a:p>
        </p:txBody>
      </p:sp>
      <p:sp>
        <p:nvSpPr>
          <p:cNvPr id="3" name="Espace réservé du contenu 2"/>
          <p:cNvSpPr>
            <a:spLocks noGrp="1"/>
          </p:cNvSpPr>
          <p:nvPr>
            <p:ph idx="1"/>
          </p:nvPr>
        </p:nvSpPr>
        <p:spPr/>
        <p:txBody>
          <a:bodyPr/>
          <a:lstStyle/>
          <a:p>
            <a:r>
              <a:rPr lang="fr-FR"/>
              <a:t>Bien que le schéma narratif soit un modèle puissant, il ne s'applique pas de manière rigide à tous les récits. </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395</Words>
  <Application>Microsoft Office PowerPoint</Application>
  <PresentationFormat>Affichage à l'écran (4:3)</PresentationFormat>
  <Paragraphs>20</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Le schéma narratif </vt:lpstr>
      <vt:lpstr>Qu'est-ce que le Schéma Narratif ? </vt:lpstr>
      <vt:lpstr>Les cinq étapes fondamentales du récit </vt:lpstr>
      <vt:lpstr>1. La situation initiale (si)  </vt:lpstr>
      <vt:lpstr>2. L'élément perturbateur (ep) </vt:lpstr>
      <vt:lpstr>3. Les péripéties  </vt:lpstr>
      <vt:lpstr>4. Le dénouement </vt:lpstr>
      <vt:lpstr>5. La situation finale (SF)  </vt:lpstr>
      <vt:lpstr>Variations et adaptations du schéma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schéma narratif</dc:title>
  <dc:creator>ELITEBOOK</dc:creator>
  <cp:lastModifiedBy>ELITEBOOK</cp:lastModifiedBy>
  <cp:revision>2</cp:revision>
  <dcterms:created xsi:type="dcterms:W3CDTF">2026-03-15T07:43:34Z</dcterms:created>
  <dcterms:modified xsi:type="dcterms:W3CDTF">2026-03-15T07:56:51Z</dcterms:modified>
</cp:coreProperties>
</file>