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79" r:id="rId3"/>
    <p:sldId id="257" r:id="rId4"/>
    <p:sldId id="258" r:id="rId5"/>
    <p:sldId id="259" r:id="rId6"/>
    <p:sldId id="260" r:id="rId7"/>
    <p:sldId id="261" r:id="rId8"/>
    <p:sldId id="263" r:id="rId9"/>
    <p:sldId id="262"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444D66DE-CBA1-498F-95EA-9315F7585FA2}" type="datetimeFigureOut">
              <a:rPr lang="fr-FR" smtClean="0"/>
              <a:pPr/>
              <a:t>03/04/2025</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43BE0A27-0B12-4431-8860-9486082B46C6}"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44D66DE-CBA1-498F-95EA-9315F7585FA2}" type="datetimeFigureOut">
              <a:rPr lang="fr-FR" smtClean="0"/>
              <a:pPr/>
              <a:t>03/04/2025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BE0A27-0B12-4431-8860-9486082B46C6}"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44D66DE-CBA1-498F-95EA-9315F7585FA2}" type="datetimeFigureOut">
              <a:rPr lang="fr-FR" smtClean="0"/>
              <a:pPr/>
              <a:t>03/04/2025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BE0A27-0B12-4431-8860-9486082B46C6}"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44D66DE-CBA1-498F-95EA-9315F7585FA2}" type="datetimeFigureOut">
              <a:rPr lang="fr-FR" smtClean="0"/>
              <a:pPr/>
              <a:t>03/04/2025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BE0A27-0B12-4431-8860-9486082B46C6}" type="slidenum">
              <a:rPr lang="fr-FR" smtClean="0"/>
              <a:pPr/>
              <a:t>‹#›</a:t>
            </a:fld>
            <a:endParaRPr lang="fr-FR"/>
          </a:p>
        </p:txBody>
      </p:sp>
      <p:sp>
        <p:nvSpPr>
          <p:cNvPr id="7" name="Titre 6"/>
          <p:cNvSpPr>
            <a:spLocks noGrp="1"/>
          </p:cNvSpPr>
          <p:nvPr>
            <p:ph type="title"/>
          </p:nvPr>
        </p:nvSpPr>
        <p:spPr/>
        <p:txBody>
          <a:bodyPr rtlCol="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44D66DE-CBA1-498F-95EA-9315F7585FA2}" type="datetimeFigureOut">
              <a:rPr lang="fr-FR" smtClean="0"/>
              <a:pPr/>
              <a:t>03/04/2025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BE0A27-0B12-4431-8860-9486082B46C6}" type="slidenum">
              <a:rPr lang="fr-FR" smtClean="0"/>
              <a:pPr/>
              <a:t>‹#›</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44D66DE-CBA1-498F-95EA-9315F7585FA2}" type="datetimeFigureOut">
              <a:rPr lang="fr-FR" smtClean="0"/>
              <a:pPr/>
              <a:t>03/04/2025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BE0A27-0B12-4431-8860-9486082B46C6}" type="slidenum">
              <a:rPr lang="fr-FR" smtClean="0"/>
              <a:pPr/>
              <a:t>‹#›</a:t>
            </a:fld>
            <a:endParaRPr lang="fr-FR"/>
          </a:p>
        </p:txBody>
      </p:sp>
      <p:sp>
        <p:nvSpPr>
          <p:cNvPr id="8" name="Titre 7"/>
          <p:cNvSpPr>
            <a:spLocks noGrp="1"/>
          </p:cNvSpPr>
          <p:nvPr>
            <p:ph type="title"/>
          </p:nvPr>
        </p:nvSpPr>
        <p:spPr/>
        <p:txBody>
          <a:bodyPr rtlCol="0"/>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44D66DE-CBA1-498F-95EA-9315F7585FA2}" type="datetimeFigureOut">
              <a:rPr lang="fr-FR" smtClean="0"/>
              <a:pPr/>
              <a:t>03/04/2025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3BE0A27-0B12-4431-8860-9486082B46C6}"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444D66DE-CBA1-498F-95EA-9315F7585FA2}" type="datetimeFigureOut">
              <a:rPr lang="fr-FR" smtClean="0"/>
              <a:pPr/>
              <a:t>03/04/2025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3BE0A27-0B12-4431-8860-9486082B46C6}" type="slidenum">
              <a:rPr lang="fr-FR" smtClean="0"/>
              <a:pPr/>
              <a:t>‹#›</a:t>
            </a:fld>
            <a:endParaRPr lang="fr-FR"/>
          </a:p>
        </p:txBody>
      </p:sp>
      <p:sp>
        <p:nvSpPr>
          <p:cNvPr id="6" name="Titre 5"/>
          <p:cNvSpPr>
            <a:spLocks noGrp="1"/>
          </p:cNvSpPr>
          <p:nvPr>
            <p:ph type="title"/>
          </p:nvPr>
        </p:nvSpPr>
        <p:spPr/>
        <p:txBody>
          <a:bodyPr rtlCol="0"/>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44D66DE-CBA1-498F-95EA-9315F7585FA2}" type="datetimeFigureOut">
              <a:rPr lang="fr-FR" smtClean="0"/>
              <a:pPr/>
              <a:t>03/04/2025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3BE0A27-0B12-4431-8860-9486082B46C6}"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p>
            <a:fld id="{444D66DE-CBA1-498F-95EA-9315F7585FA2}" type="datetimeFigureOut">
              <a:rPr lang="fr-FR" smtClean="0"/>
              <a:pPr/>
              <a:t>03/04/2025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BE0A27-0B12-4431-8860-9486082B46C6}"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444D66DE-CBA1-498F-95EA-9315F7585FA2}" type="datetimeFigureOut">
              <a:rPr lang="fr-FR" smtClean="0"/>
              <a:pPr/>
              <a:t>03/04/2025</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43BE0A27-0B12-4431-8860-9486082B46C6}" type="slidenum">
              <a:rPr lang="fr-FR" smtClean="0"/>
              <a:pPr/>
              <a:t>‹#›</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44D66DE-CBA1-498F-95EA-9315F7585FA2}" type="datetimeFigureOut">
              <a:rPr lang="fr-FR" smtClean="0"/>
              <a:pPr/>
              <a:t>03/04/2025</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3BE0A27-0B12-4431-8860-9486082B46C6}"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99592" y="404663"/>
            <a:ext cx="7488832" cy="830997"/>
          </a:xfrm>
          <a:prstGeom prst="rect">
            <a:avLst/>
          </a:prstGeom>
          <a:noFill/>
        </p:spPr>
        <p:txBody>
          <a:bodyPr wrap="square" rtlCol="0">
            <a:spAutoFit/>
          </a:bodyPr>
          <a:lstStyle/>
          <a:p>
            <a:pPr algn="ctr" rtl="1"/>
            <a:r>
              <a:rPr lang="ar-DZ" sz="2400" b="1" dirty="0" smtClean="0"/>
              <a:t>جامعة محمد لمين دباغين </a:t>
            </a:r>
          </a:p>
          <a:p>
            <a:pPr algn="ctr" rtl="1"/>
            <a:r>
              <a:rPr lang="ar-DZ" sz="2400" b="1" dirty="0" smtClean="0"/>
              <a:t>سطيف 2 </a:t>
            </a:r>
            <a:endParaRPr lang="fr-FR" sz="2400" b="1" dirty="0"/>
          </a:p>
        </p:txBody>
      </p:sp>
      <p:sp>
        <p:nvSpPr>
          <p:cNvPr id="5" name="ZoneTexte 4"/>
          <p:cNvSpPr txBox="1"/>
          <p:nvPr/>
        </p:nvSpPr>
        <p:spPr>
          <a:xfrm>
            <a:off x="755576" y="2492896"/>
            <a:ext cx="7848872" cy="646331"/>
          </a:xfrm>
          <a:prstGeom prst="rect">
            <a:avLst/>
          </a:prstGeom>
          <a:noFill/>
        </p:spPr>
        <p:txBody>
          <a:bodyPr wrap="square" rtlCol="0">
            <a:spAutoFit/>
          </a:bodyPr>
          <a:lstStyle/>
          <a:p>
            <a:pPr algn="ctr" rtl="1"/>
            <a:r>
              <a:rPr lang="ar-DZ" sz="3600" b="1" dirty="0" smtClean="0"/>
              <a:t>مقياس آليات وتقنيات التنشيط الثقافي </a:t>
            </a:r>
            <a:endParaRPr lang="fr-FR" sz="3600" b="1" dirty="0"/>
          </a:p>
        </p:txBody>
      </p:sp>
      <p:sp>
        <p:nvSpPr>
          <p:cNvPr id="7" name="ZoneTexte 6"/>
          <p:cNvSpPr txBox="1"/>
          <p:nvPr/>
        </p:nvSpPr>
        <p:spPr>
          <a:xfrm>
            <a:off x="642910" y="3314150"/>
            <a:ext cx="7961538" cy="1200329"/>
          </a:xfrm>
          <a:prstGeom prst="rect">
            <a:avLst/>
          </a:prstGeom>
          <a:noFill/>
        </p:spPr>
        <p:txBody>
          <a:bodyPr wrap="square" rtlCol="0">
            <a:spAutoFit/>
          </a:bodyPr>
          <a:lstStyle/>
          <a:p>
            <a:pPr algn="ctr"/>
            <a:r>
              <a:rPr lang="ar-DZ" sz="3200" b="1" dirty="0" smtClean="0"/>
              <a:t>الوحدة الثانية</a:t>
            </a:r>
            <a:r>
              <a:rPr lang="ar-MA" sz="3200" b="1" dirty="0" smtClean="0"/>
              <a:t>:</a:t>
            </a:r>
            <a:endParaRPr lang="ar-MA" sz="3200" b="1" dirty="0" smtClean="0"/>
          </a:p>
          <a:p>
            <a:pPr algn="ctr"/>
            <a:r>
              <a:rPr lang="ar-MA" sz="4000" b="1" dirty="0" smtClean="0">
                <a:solidFill>
                  <a:srgbClr val="FF0000"/>
                </a:solidFill>
              </a:rPr>
              <a:t>  </a:t>
            </a:r>
            <a:r>
              <a:rPr lang="ar-SA" sz="4000" b="1" dirty="0" smtClean="0">
                <a:solidFill>
                  <a:srgbClr val="FF0000"/>
                </a:solidFill>
              </a:rPr>
              <a:t> </a:t>
            </a:r>
            <a:r>
              <a:rPr lang="ar-DZ" sz="4000" b="1" dirty="0" smtClean="0">
                <a:solidFill>
                  <a:srgbClr val="FF0000"/>
                </a:solidFill>
              </a:rPr>
              <a:t>أساليب وتقنيات التنشيط المختلفة </a:t>
            </a:r>
            <a:endParaRPr lang="ar-MA" sz="4000" b="1" dirty="0" smtClean="0">
              <a:solidFill>
                <a:srgbClr val="FF0000"/>
              </a:solidFill>
            </a:endParaRPr>
          </a:p>
        </p:txBody>
      </p:sp>
    </p:spTree>
    <p:extLst>
      <p:ext uri="{BB962C8B-B14F-4D97-AF65-F5344CB8AC3E}">
        <p14:creationId xmlns:p14="http://schemas.microsoft.com/office/powerpoint/2010/main" val="420289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buNone/>
            </a:pPr>
            <a:r>
              <a:rPr lang="ar-MA" b="1" dirty="0"/>
              <a:t>1 ـ تقنية </a:t>
            </a:r>
            <a:r>
              <a:rPr lang="ar-MA" b="1" dirty="0" err="1"/>
              <a:t>التجميع</a:t>
            </a:r>
            <a:r>
              <a:rPr lang="ar-MA" b="1" dirty="0" err="1" smtClean="0"/>
              <a:t>:</a:t>
            </a:r>
            <a:endParaRPr lang="ar-MA" b="1" dirty="0" smtClean="0"/>
          </a:p>
          <a:p>
            <a:pPr algn="r" rtl="1">
              <a:buNone/>
            </a:pPr>
            <a:r>
              <a:rPr lang="ar-MA" b="1" dirty="0"/>
              <a:t>وهي تقنية تقليدية كلاسيكية، تعتمد على تقسيم جماعة القسم إلى مجموعات صغيرة تضم ثلاثة تلاميذ أو أربعة وفق اختيارهم في الانضمام إلى هذه المجموعة أو تلك، إلا أنه أصبح اليوم هذا الاختيار مبنيا على التقويم التشخيصي، الذي يمكن كل متعلم من معرفة المجموعة التي يمكن أن ينضم </a:t>
            </a:r>
            <a:r>
              <a:rPr lang="ar-MA" b="1" dirty="0" smtClean="0"/>
              <a:t>إليها. </a:t>
            </a:r>
            <a:r>
              <a:rPr lang="ar-MA" b="1" dirty="0"/>
              <a:t>كما للأستاذ أن يوزع التلاميذ إلى مجموعات بناء على ذلك التقويم التشخيصي. </a:t>
            </a:r>
            <a:r>
              <a:rPr lang="ar-MA" b="1" dirty="0" smtClean="0"/>
              <a:t>ويقوم بالإجراءات </a:t>
            </a:r>
            <a:r>
              <a:rPr lang="ar-MA" b="1" dirty="0"/>
              <a:t>التالية:</a:t>
            </a:r>
            <a:endParaRPr lang="fr-FR" b="1" dirty="0"/>
          </a:p>
        </p:txBody>
      </p:sp>
      <p:sp>
        <p:nvSpPr>
          <p:cNvPr id="2" name="Titre 1"/>
          <p:cNvSpPr>
            <a:spLocks noGrp="1"/>
          </p:cNvSpPr>
          <p:nvPr>
            <p:ph type="title"/>
          </p:nvPr>
        </p:nvSpPr>
        <p:spPr>
          <a:xfrm>
            <a:off x="457200" y="260648"/>
            <a:ext cx="8229600" cy="1156990"/>
          </a:xfrm>
        </p:spPr>
        <p:txBody>
          <a:bodyPr/>
          <a:lstStyle/>
          <a:p>
            <a:pPr algn="ctr"/>
            <a:r>
              <a:rPr lang="ar-MA" dirty="0" smtClean="0">
                <a:solidFill>
                  <a:srgbClr val="002060"/>
                </a:solidFill>
              </a:rPr>
              <a:t>تقنيات التنشيط</a:t>
            </a:r>
            <a:endParaRPr lang="fr-FR" dirty="0">
              <a:solidFill>
                <a:srgbClr val="00206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10000"/>
          </a:bodyPr>
          <a:lstStyle/>
          <a:p>
            <a:pPr algn="r" rtl="1"/>
            <a:r>
              <a:rPr lang="ar-MA" dirty="0"/>
              <a:t> يمد الأستاذ المجموعات بالوثائق والمعينات اللازمة في موضوع التنشيط، ويطلب منها مقاربته فيما بين أعضائها مع إنجاز تقرير حول المقاربة ونتائجها؛ لتشارك </a:t>
            </a:r>
            <a:r>
              <a:rPr lang="ar-MA" dirty="0" err="1"/>
              <a:t>به</a:t>
            </a:r>
            <a:r>
              <a:rPr lang="ar-MA" dirty="0"/>
              <a:t> المجموعة في إنجاز التقرير التركيبي النهائي لجماعة </a:t>
            </a:r>
            <a:r>
              <a:rPr lang="ar-MA" dirty="0" err="1"/>
              <a:t>القسم.</a:t>
            </a:r>
            <a:r>
              <a:rPr lang="ar-MA" dirty="0" smtClean="0"/>
              <a:t/>
            </a:r>
            <a:br>
              <a:rPr lang="ar-MA" dirty="0" smtClean="0"/>
            </a:br>
            <a:r>
              <a:rPr lang="ar-MA" dirty="0" smtClean="0"/>
              <a:t/>
            </a:r>
            <a:br>
              <a:rPr lang="ar-MA" dirty="0" smtClean="0"/>
            </a:br>
            <a:r>
              <a:rPr lang="ar-MA" dirty="0"/>
              <a:t>ـ تقوم كل مجموعة بمقاربة الموضوع داخل غلاف زمني يمتد ما بين 10 إلى 20 دقيقة حسب وثيرة التعلم </a:t>
            </a:r>
            <a:r>
              <a:rPr lang="ar-MA" dirty="0" err="1"/>
              <a:t>ودقته.</a:t>
            </a:r>
            <a:r>
              <a:rPr lang="ar-MA" dirty="0" smtClean="0"/>
              <a:t/>
            </a:r>
            <a:br>
              <a:rPr lang="ar-MA" dirty="0" smtClean="0"/>
            </a:br>
            <a:r>
              <a:rPr lang="ar-MA" dirty="0" smtClean="0"/>
              <a:t/>
            </a:r>
            <a:br>
              <a:rPr lang="ar-MA" dirty="0" smtClean="0"/>
            </a:br>
            <a:r>
              <a:rPr lang="ar-MA" dirty="0"/>
              <a:t>ـ تعرض المجموعات نتائج مقاربتها وعملها على القسم في دقيقتين أو ثلاث، مما يوجب التركيز والضبط والدقة والسرعة في </a:t>
            </a:r>
            <a:r>
              <a:rPr lang="ar-MA" dirty="0" err="1"/>
              <a:t>العرض.</a:t>
            </a:r>
            <a:r>
              <a:rPr lang="ar-MA" dirty="0" smtClean="0"/>
              <a:t/>
            </a:r>
            <a:br>
              <a:rPr lang="ar-MA" dirty="0" smtClean="0"/>
            </a:br>
            <a:r>
              <a:rPr lang="ar-MA" dirty="0" smtClean="0"/>
              <a:t/>
            </a:r>
            <a:br>
              <a:rPr lang="ar-MA" dirty="0" smtClean="0"/>
            </a:br>
            <a:r>
              <a:rPr lang="ar-MA" dirty="0"/>
              <a:t>ـ يساعد الأستاذ التلاميذ في إنجاز تقرير تركيبي من تقارير المجموعات، مع </a:t>
            </a:r>
            <a:r>
              <a:rPr lang="ar-MA" dirty="0" err="1"/>
              <a:t>إغنائه</a:t>
            </a:r>
            <a:r>
              <a:rPr lang="ar-MA" dirty="0"/>
              <a:t> وإثرائه بمعطيات ومعلومات ومعارف جديدة إن كانت ضرورية ولازمة، حيث ينتدب الأستاذ تلميذا لكتابة التقرير التركيبي ثم تتم قراءته وتسجيله عند التلاميذ للرجوع إليه والبناء عليه المكتسبات الجديدة.</a:t>
            </a:r>
            <a:endParaRPr lang="fr-FR" dirty="0"/>
          </a:p>
        </p:txBody>
      </p:sp>
      <p:sp>
        <p:nvSpPr>
          <p:cNvPr id="2" name="Titre 1"/>
          <p:cNvSpPr>
            <a:spLocks noGrp="1"/>
          </p:cNvSpPr>
          <p:nvPr>
            <p:ph type="title"/>
          </p:nvPr>
        </p:nvSpPr>
        <p:spPr/>
        <p:txBody>
          <a:bodyPr/>
          <a:lstStyle/>
          <a:p>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MA" dirty="0" smtClean="0"/>
              <a:t>يعرف </a:t>
            </a:r>
            <a:r>
              <a:rPr lang="ar-MA" dirty="0"/>
              <a:t>كل من سلافين وشاران استراتيجية </a:t>
            </a:r>
            <a:r>
              <a:rPr lang="ar-MA" dirty="0" err="1"/>
              <a:t>جيكسو</a:t>
            </a:r>
            <a:r>
              <a:rPr lang="ar-MA" dirty="0"/>
              <a:t>، بأنها إحدى الاستراتيجيات الأساسية للتعلم التعاوني، تقوم على توزيع </a:t>
            </a:r>
            <a:r>
              <a:rPr lang="ar-MA" dirty="0" smtClean="0"/>
              <a:t>المتعلمين </a:t>
            </a:r>
            <a:r>
              <a:rPr lang="ar-MA" dirty="0"/>
              <a:t>في فرق صغيرة غير متجانسة في القدرة والجنس والعرق، يضم كل فريق 5 ـ 6 أعضاء، وتجزأ المادة </a:t>
            </a:r>
            <a:r>
              <a:rPr lang="ar-MA" dirty="0" smtClean="0"/>
              <a:t>المعرفية </a:t>
            </a:r>
            <a:r>
              <a:rPr lang="ar-MA" dirty="0"/>
              <a:t>إلى مقاطع بعدد أعضاء الفريق، ويدرس </a:t>
            </a:r>
            <a:r>
              <a:rPr lang="ar-MA" dirty="0" smtClean="0"/>
              <a:t>المتعلمون </a:t>
            </a:r>
            <a:r>
              <a:rPr lang="ar-MA" dirty="0"/>
              <a:t>مقاطعهم مع أعضاء فرق أخرى لهم نفس المقاطع، بعدئذ يرجعون إلى فرقهم ويُدَرِّسُونَ مقاطعهم إلى أعضاء الفريق </a:t>
            </a:r>
            <a:r>
              <a:rPr lang="ar-MA" dirty="0" smtClean="0"/>
              <a:t>الآخرين، </a:t>
            </a:r>
            <a:r>
              <a:rPr lang="ar-MA" dirty="0"/>
              <a:t>أخيرا يؤدي الفريق </a:t>
            </a:r>
            <a:r>
              <a:rPr lang="ar-MA" dirty="0" smtClean="0"/>
              <a:t>اختبارات </a:t>
            </a:r>
            <a:r>
              <a:rPr lang="ar-MA" dirty="0"/>
              <a:t>يومية في الوحدة موضوع التعلم بأكمله </a:t>
            </a:r>
            <a:r>
              <a:rPr lang="ar-MA" dirty="0" smtClean="0"/>
              <a:t>".</a:t>
            </a:r>
            <a:endParaRPr lang="fr-FR" dirty="0"/>
          </a:p>
        </p:txBody>
      </p:sp>
      <p:sp>
        <p:nvSpPr>
          <p:cNvPr id="2" name="Titre 1"/>
          <p:cNvSpPr>
            <a:spLocks noGrp="1"/>
          </p:cNvSpPr>
          <p:nvPr>
            <p:ph type="title"/>
          </p:nvPr>
        </p:nvSpPr>
        <p:spPr/>
        <p:txBody>
          <a:bodyPr>
            <a:normAutofit fontScale="90000"/>
          </a:bodyPr>
          <a:lstStyle/>
          <a:p>
            <a:pPr algn="ctr" rtl="1"/>
            <a:r>
              <a:rPr lang="ar-MA" b="1" dirty="0">
                <a:solidFill>
                  <a:srgbClr val="002060"/>
                </a:solidFill>
              </a:rPr>
              <a:t>2 ـ تقنية </a:t>
            </a:r>
            <a:r>
              <a:rPr lang="ar-MA" b="1" dirty="0" err="1">
                <a:solidFill>
                  <a:srgbClr val="002060"/>
                </a:solidFill>
              </a:rPr>
              <a:t>جيكسو</a:t>
            </a:r>
            <a:r>
              <a:rPr lang="ar-MA" b="1" dirty="0">
                <a:solidFill>
                  <a:srgbClr val="002060"/>
                </a:solidFill>
              </a:rPr>
              <a:t> أو استراتيجية </a:t>
            </a:r>
            <a:r>
              <a:rPr lang="ar-MA" b="1" dirty="0" err="1" smtClean="0">
                <a:solidFill>
                  <a:srgbClr val="002060"/>
                </a:solidFill>
              </a:rPr>
              <a:t>جيكسو</a:t>
            </a:r>
            <a:r>
              <a:rPr lang="ar-MA" b="1" dirty="0" smtClean="0">
                <a:solidFill>
                  <a:srgbClr val="002060"/>
                </a:solidFill>
              </a:rPr>
              <a:t/>
            </a:r>
            <a:br>
              <a:rPr lang="ar-MA" b="1" dirty="0" smtClean="0">
                <a:solidFill>
                  <a:srgbClr val="002060"/>
                </a:solidFill>
              </a:rPr>
            </a:br>
            <a:r>
              <a:rPr lang="ar-MA" dirty="0">
                <a:solidFill>
                  <a:srgbClr val="002060"/>
                </a:solidFill>
              </a:rPr>
              <a:t> ( </a:t>
            </a:r>
            <a:r>
              <a:rPr lang="fr-FR" dirty="0" err="1">
                <a:solidFill>
                  <a:srgbClr val="002060"/>
                </a:solidFill>
              </a:rPr>
              <a:t>Jigsaw</a:t>
            </a:r>
            <a:r>
              <a:rPr lang="fr-FR" dirty="0">
                <a:solidFill>
                  <a:srgbClr val="002060"/>
                </a:solidFill>
              </a:rPr>
              <a:t> </a:t>
            </a:r>
            <a:r>
              <a:rPr lang="fr-FR" dirty="0" err="1">
                <a:solidFill>
                  <a:srgbClr val="002060"/>
                </a:solidFill>
              </a:rPr>
              <a:t>Strategy</a:t>
            </a:r>
            <a:r>
              <a:rPr lang="fr-FR" dirty="0">
                <a:solidFill>
                  <a:srgbClr val="002060"/>
                </a:solidFill>
              </a:rPr>
              <a:t> </a:t>
            </a:r>
            <a:r>
              <a:rPr lang="fr-FR" dirty="0" smtClean="0">
                <a:solidFill>
                  <a:srgbClr val="002060"/>
                </a:solidFill>
              </a:rPr>
              <a:t>)</a:t>
            </a:r>
            <a:endParaRPr lang="fr-FR" dirty="0">
              <a:solidFill>
                <a:srgbClr val="00206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5256584"/>
          </a:xfrm>
        </p:spPr>
        <p:txBody>
          <a:bodyPr>
            <a:normAutofit fontScale="77500" lnSpcReduction="20000"/>
          </a:bodyPr>
          <a:lstStyle/>
          <a:p>
            <a:pPr algn="r" rtl="1"/>
            <a:r>
              <a:rPr lang="ar-MA" b="1" dirty="0"/>
              <a:t>هذه التقنية نسخة معدلة من التقنية </a:t>
            </a:r>
            <a:r>
              <a:rPr lang="ar-MA" b="1" dirty="0" err="1"/>
              <a:t>السابقة </a:t>
            </a:r>
            <a:r>
              <a:rPr lang="ar-MA" b="1" dirty="0"/>
              <a:t>( </a:t>
            </a:r>
            <a:r>
              <a:rPr lang="ar-MA" b="1" dirty="0" err="1"/>
              <a:t>جيكسو</a:t>
            </a:r>
            <a:r>
              <a:rPr lang="ar-MA" b="1" dirty="0"/>
              <a:t> )، حيث تعتمد الخطوات </a:t>
            </a:r>
            <a:r>
              <a:rPr lang="ar-MA" b="1" dirty="0" err="1"/>
              <a:t>التالية:</a:t>
            </a:r>
            <a:r>
              <a:rPr lang="ar-MA" b="1" dirty="0" smtClean="0"/>
              <a:t/>
            </a:r>
            <a:br>
              <a:rPr lang="ar-MA" b="1" dirty="0" smtClean="0"/>
            </a:br>
            <a:r>
              <a:rPr lang="ar-MA" b="1" dirty="0" smtClean="0"/>
              <a:t/>
            </a:r>
            <a:br>
              <a:rPr lang="ar-MA" b="1" dirty="0" smtClean="0"/>
            </a:br>
            <a:r>
              <a:rPr lang="ar-MA" b="1" dirty="0"/>
              <a:t>• توزع جماعة </a:t>
            </a:r>
            <a:r>
              <a:rPr lang="ar-MA" b="1" dirty="0" smtClean="0"/>
              <a:t>الفصل إلى </a:t>
            </a:r>
            <a:r>
              <a:rPr lang="ar-MA" b="1" dirty="0"/>
              <a:t>مجموعات من 4 إلى 5 أفراد مختلفي الجنس والتحصيل الدراسي والأداء </a:t>
            </a:r>
            <a:r>
              <a:rPr lang="ar-MA" b="1" dirty="0" err="1"/>
              <a:t>التعلمي.</a:t>
            </a:r>
            <a:r>
              <a:rPr lang="ar-MA" b="1" dirty="0" smtClean="0"/>
              <a:t/>
            </a:r>
            <a:br>
              <a:rPr lang="ar-MA" b="1" dirty="0" smtClean="0"/>
            </a:br>
            <a:r>
              <a:rPr lang="ar-MA" b="1" dirty="0" smtClean="0"/>
              <a:t/>
            </a:r>
            <a:br>
              <a:rPr lang="ar-MA" b="1" dirty="0" smtClean="0"/>
            </a:br>
            <a:r>
              <a:rPr lang="ar-MA" b="1" dirty="0"/>
              <a:t>• يختارون رسولا يمثل مجموعتهم لدى المجموعات الأخرى، يتصف بالتواصل والقدرة على التعبير عن مضمون </a:t>
            </a:r>
            <a:r>
              <a:rPr lang="ar-MA" b="1" dirty="0" err="1"/>
              <a:t>تعلماتهم.</a:t>
            </a:r>
            <a:r>
              <a:rPr lang="ar-MA" b="1" dirty="0" smtClean="0"/>
              <a:t/>
            </a:r>
            <a:br>
              <a:rPr lang="ar-MA" b="1" dirty="0" smtClean="0"/>
            </a:br>
            <a:r>
              <a:rPr lang="ar-MA" b="1" dirty="0" smtClean="0"/>
              <a:t/>
            </a:r>
            <a:br>
              <a:rPr lang="ar-MA" b="1" dirty="0" smtClean="0"/>
            </a:br>
            <a:r>
              <a:rPr lang="ar-MA" b="1" dirty="0"/>
              <a:t>• يجزأ الدرس إلى مقاطع مختلفة أو محاور </a:t>
            </a:r>
            <a:r>
              <a:rPr lang="ar-MA" b="1" dirty="0" err="1"/>
              <a:t>تعلمية</a:t>
            </a:r>
            <a:r>
              <a:rPr lang="ar-MA" b="1" dirty="0"/>
              <a:t> أو مباحث معينة حسب عدد المجموعات، ثم تتكلف كل مجموعة بمحور أو مبحث واحد، ويدرسونه مدة 10 أو 15 دقيقة مع تسجيل نتائجهم وتدوينها من طرف المقرر أو </a:t>
            </a:r>
            <a:r>
              <a:rPr lang="ar-MA" b="1" dirty="0" err="1"/>
              <a:t>الرسول.</a:t>
            </a:r>
            <a:r>
              <a:rPr lang="ar-MA" b="1" dirty="0" smtClean="0"/>
              <a:t/>
            </a:r>
            <a:br>
              <a:rPr lang="ar-MA" b="1" dirty="0" smtClean="0"/>
            </a:br>
            <a:r>
              <a:rPr lang="ar-MA" b="1" dirty="0" smtClean="0"/>
              <a:t/>
            </a:r>
            <a:br>
              <a:rPr lang="ar-MA" b="1" dirty="0" smtClean="0"/>
            </a:br>
            <a:r>
              <a:rPr lang="ar-MA" b="1" dirty="0"/>
              <a:t>• يقوم الرسل في نهاية الوقت المخصص لدراسة المباحث من المجموعات بإطلاع وإفادة المجموعات الأخرى بما تم إنجازه من قبل مجموعاتهم، وذلك بوثيرة دقيقتين لكل </a:t>
            </a:r>
            <a:r>
              <a:rPr lang="ar-MA" b="1" dirty="0" err="1"/>
              <a:t>رسول.</a:t>
            </a:r>
            <a:r>
              <a:rPr lang="ar-MA" b="1" dirty="0" smtClean="0"/>
              <a:t/>
            </a:r>
            <a:br>
              <a:rPr lang="ar-MA" b="1" dirty="0" smtClean="0"/>
            </a:br>
            <a:r>
              <a:rPr lang="ar-MA" b="1" dirty="0" smtClean="0"/>
              <a:t/>
            </a:r>
            <a:br>
              <a:rPr lang="ar-MA" b="1" dirty="0" smtClean="0"/>
            </a:br>
            <a:r>
              <a:rPr lang="ar-MA" b="1" dirty="0"/>
              <a:t>• يسجل الرسل رسائلهم على السبورة بعد الانتهاء من إخبارياتهم، حتى يطلع الرسل على رسائل زملائهم </a:t>
            </a:r>
            <a:r>
              <a:rPr lang="ar-MA" b="1" dirty="0" err="1"/>
              <a:t>الآخرين.</a:t>
            </a:r>
            <a:r>
              <a:rPr lang="ar-MA" b="1" dirty="0" smtClean="0"/>
              <a:t/>
            </a:r>
            <a:br>
              <a:rPr lang="ar-MA" b="1" dirty="0" smtClean="0"/>
            </a:br>
            <a:r>
              <a:rPr lang="ar-MA" b="1" dirty="0" smtClean="0"/>
              <a:t/>
            </a:r>
            <a:br>
              <a:rPr lang="ar-MA" b="1" dirty="0" smtClean="0"/>
            </a:br>
            <a:r>
              <a:rPr lang="ar-MA" b="1" dirty="0"/>
              <a:t>• يتدخل الأستاذ في استخلاص ملخص للدرس بمعية المتعلمين ومشاركتهم، ويسجلوه عندهم مرجعية </a:t>
            </a:r>
            <a:r>
              <a:rPr lang="ar-MA" b="1" dirty="0" err="1"/>
              <a:t>تعلمية</a:t>
            </a:r>
            <a:r>
              <a:rPr lang="ar-MA" b="1" dirty="0"/>
              <a:t> للبناء عليها في </a:t>
            </a:r>
            <a:r>
              <a:rPr lang="ar-MA" b="1" dirty="0" err="1"/>
              <a:t>تعلماتهم</a:t>
            </a:r>
            <a:r>
              <a:rPr lang="ar-MA" b="1" dirty="0"/>
              <a:t> القادمة.</a:t>
            </a:r>
            <a:endParaRPr lang="fr-FR" b="1" dirty="0"/>
          </a:p>
        </p:txBody>
      </p:sp>
      <p:sp>
        <p:nvSpPr>
          <p:cNvPr id="2" name="Titre 1"/>
          <p:cNvSpPr>
            <a:spLocks noGrp="1"/>
          </p:cNvSpPr>
          <p:nvPr>
            <p:ph type="title"/>
          </p:nvPr>
        </p:nvSpPr>
        <p:spPr/>
        <p:txBody>
          <a:bodyPr/>
          <a:lstStyle/>
          <a:p>
            <a:pPr algn="ctr" rtl="1"/>
            <a:r>
              <a:rPr lang="ar-MA" b="1" dirty="0">
                <a:solidFill>
                  <a:srgbClr val="002060"/>
                </a:solidFill>
              </a:rPr>
              <a:t>3 ـ تقنية الرسول:</a:t>
            </a:r>
            <a:endParaRPr lang="fr-FR" dirty="0">
              <a:solidFill>
                <a:srgbClr val="00206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algn="r" rtl="1"/>
            <a:r>
              <a:rPr lang="ar-MA" dirty="0"/>
              <a:t>تقوم هذه التقنية على:</a:t>
            </a:r>
            <a:r>
              <a:rPr lang="ar-MA" dirty="0" smtClean="0"/>
              <a:t/>
            </a:r>
            <a:br>
              <a:rPr lang="ar-MA" dirty="0" smtClean="0"/>
            </a:br>
            <a:r>
              <a:rPr lang="ar-MA" dirty="0" smtClean="0"/>
              <a:t/>
            </a:r>
            <a:br>
              <a:rPr lang="ar-MA" dirty="0" smtClean="0"/>
            </a:br>
            <a:r>
              <a:rPr lang="ar-MA" dirty="0"/>
              <a:t>ـ توزيع جماعة </a:t>
            </a:r>
            <a:r>
              <a:rPr lang="ar-MA" dirty="0" smtClean="0"/>
              <a:t>الفصل </a:t>
            </a:r>
            <a:r>
              <a:rPr lang="ar-MA" dirty="0"/>
              <a:t>إلى مجموعات تضم ستة أعضاء، يتداولون في موضوع التنشيط أو في الدرس لمدة ست دقائق بمعدل دقيقة لكل عضو.</a:t>
            </a:r>
            <a:r>
              <a:rPr lang="ar-MA" dirty="0" smtClean="0"/>
              <a:t/>
            </a:r>
            <a:br>
              <a:rPr lang="ar-MA" dirty="0" smtClean="0"/>
            </a:br>
            <a:r>
              <a:rPr lang="ar-MA" dirty="0" smtClean="0"/>
              <a:t/>
            </a:r>
            <a:br>
              <a:rPr lang="ar-MA" dirty="0" smtClean="0"/>
            </a:br>
            <a:r>
              <a:rPr lang="ar-MA" dirty="0"/>
              <a:t>ـ تختار كل مجموعة منشطا ومقررا وناطقا باسمها.</a:t>
            </a:r>
            <a:r>
              <a:rPr lang="ar-MA" dirty="0" smtClean="0"/>
              <a:t/>
            </a:r>
            <a:br>
              <a:rPr lang="ar-MA" dirty="0" smtClean="0"/>
            </a:br>
            <a:r>
              <a:rPr lang="ar-MA" dirty="0" smtClean="0"/>
              <a:t/>
            </a:r>
            <a:br>
              <a:rPr lang="ar-MA" dirty="0" smtClean="0"/>
            </a:br>
            <a:r>
              <a:rPr lang="ar-MA" dirty="0"/>
              <a:t>ـ يحاور المنشط الأعضاء بمعدل دقيقة لكل عضو حول الموضوع التعلمي، كما يحاور نفسه نفس المدة.</a:t>
            </a:r>
            <a:r>
              <a:rPr lang="ar-MA" dirty="0" smtClean="0"/>
              <a:t/>
            </a:r>
            <a:br>
              <a:rPr lang="ar-MA" dirty="0" smtClean="0"/>
            </a:br>
            <a:r>
              <a:rPr lang="ar-MA" dirty="0" smtClean="0"/>
              <a:t/>
            </a:r>
            <a:br>
              <a:rPr lang="ar-MA" dirty="0" smtClean="0"/>
            </a:br>
            <a:r>
              <a:rPr lang="ar-MA" dirty="0"/>
              <a:t>ـ يدون المقرر على ورقة كبيرة ما يدور في كل حوار، ويعمل على اجتناب المعلومات والأفكار المتكررة، وذلك بخط غليظ واضح حتى يُعرض العمل على جماعة القسم.</a:t>
            </a:r>
            <a:endParaRPr lang="fr-FR" dirty="0"/>
          </a:p>
        </p:txBody>
      </p:sp>
      <p:sp>
        <p:nvSpPr>
          <p:cNvPr id="2" name="Titre 1"/>
          <p:cNvSpPr>
            <a:spLocks noGrp="1"/>
          </p:cNvSpPr>
          <p:nvPr>
            <p:ph type="title"/>
          </p:nvPr>
        </p:nvSpPr>
        <p:spPr/>
        <p:txBody>
          <a:bodyPr/>
          <a:lstStyle/>
          <a:p>
            <a:pPr algn="ctr" rtl="1"/>
            <a:r>
              <a:rPr lang="ar-MA" b="1" dirty="0">
                <a:solidFill>
                  <a:srgbClr val="002060"/>
                </a:solidFill>
              </a:rPr>
              <a:t>4 ـ تقنية فليبس 6×6 </a:t>
            </a:r>
            <a:r>
              <a:rPr lang="fr-FR" b="1" dirty="0">
                <a:solidFill>
                  <a:srgbClr val="002060"/>
                </a:solidFill>
              </a:rPr>
              <a:t>Philips:</a:t>
            </a:r>
            <a:endParaRPr lang="fr-FR" dirty="0">
              <a:solidFill>
                <a:srgbClr val="00206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MA" dirty="0"/>
              <a:t>عند انتهاء المحاورات تعاد قراءة التقارير، ويناقشها أعضاء الفرق وينقحونها ويعدلونها لمدة خمس </a:t>
            </a:r>
            <a:r>
              <a:rPr lang="ar-MA" dirty="0" smtClean="0"/>
              <a:t>دقائق.</a:t>
            </a:r>
            <a:br>
              <a:rPr lang="ar-MA" dirty="0" smtClean="0"/>
            </a:br>
            <a:r>
              <a:rPr lang="ar-MA" dirty="0"/>
              <a:t>ـ يعلق الناطق تقرير مجموعته ويقرأه على جماعة </a:t>
            </a:r>
            <a:r>
              <a:rPr lang="ar-MA" dirty="0" smtClean="0"/>
              <a:t>الفصل.</a:t>
            </a:r>
            <a:br>
              <a:rPr lang="ar-MA" dirty="0" smtClean="0"/>
            </a:br>
            <a:r>
              <a:rPr lang="ar-MA" dirty="0" smtClean="0"/>
              <a:t/>
            </a:r>
            <a:br>
              <a:rPr lang="ar-MA" dirty="0" smtClean="0"/>
            </a:br>
            <a:r>
              <a:rPr lang="ar-MA" dirty="0"/>
              <a:t>وهناك من يمارس هذه التقنية وفق الأصل حيث يجتمع المقررون لعرض نتائج مجموعاتهم تحت إشراف منشط، في حين يتابع الأعضاء الآخرون عمل المقررين في صمت. ثم يرجع المقررون إلى مجموعاتهم لمواصلة الحوار والتباحث، وهكذا دواليك إلى نهاية النشاط. </a:t>
            </a:r>
            <a:r>
              <a:rPr lang="ar-MA" dirty="0" smtClean="0"/>
              <a:t/>
            </a:r>
            <a:br>
              <a:rPr lang="ar-MA" dirty="0" smtClean="0"/>
            </a:br>
            <a:endParaRPr lang="fr-FR" dirty="0"/>
          </a:p>
        </p:txBody>
      </p:sp>
      <p:sp>
        <p:nvSpPr>
          <p:cNvPr id="2" name="Titre 1"/>
          <p:cNvSpPr>
            <a:spLocks noGrp="1"/>
          </p:cNvSpPr>
          <p:nvPr>
            <p:ph type="title"/>
          </p:nvPr>
        </p:nvSpPr>
        <p:spPr/>
        <p:txBody>
          <a:bodyPr/>
          <a:lstStyle/>
          <a:p>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algn="r" rtl="1"/>
            <a:r>
              <a:rPr lang="ar-MA" dirty="0"/>
              <a:t>تقوم هذه التقنية </a:t>
            </a:r>
            <a:r>
              <a:rPr lang="ar-MA" dirty="0" err="1"/>
              <a:t>على:</a:t>
            </a:r>
            <a:r>
              <a:rPr lang="ar-MA" dirty="0" smtClean="0"/>
              <a:t/>
            </a:r>
            <a:br>
              <a:rPr lang="ar-MA" dirty="0" smtClean="0"/>
            </a:br>
            <a:r>
              <a:rPr lang="ar-MA" dirty="0" smtClean="0"/>
              <a:t/>
            </a:r>
            <a:br>
              <a:rPr lang="ar-MA" dirty="0" smtClean="0"/>
            </a:br>
            <a:r>
              <a:rPr lang="ar-MA" dirty="0"/>
              <a:t>ـ </a:t>
            </a:r>
            <a:r>
              <a:rPr lang="ar-MA" dirty="0" smtClean="0"/>
              <a:t>تقسيم </a:t>
            </a:r>
            <a:r>
              <a:rPr lang="ar-MA" dirty="0"/>
              <a:t>جماعة </a:t>
            </a:r>
            <a:r>
              <a:rPr lang="ar-MA" dirty="0" smtClean="0"/>
              <a:t>الفصل إلى </a:t>
            </a:r>
            <a:r>
              <a:rPr lang="ar-MA" dirty="0"/>
              <a:t>مجموعة متقمصين للأدوار، ومجموعة ملاحظين مناقشين للمجموعة </a:t>
            </a:r>
            <a:r>
              <a:rPr lang="ar-MA" dirty="0" err="1"/>
              <a:t>الأولى.</a:t>
            </a:r>
            <a:r>
              <a:rPr lang="ar-MA" dirty="0" smtClean="0"/>
              <a:t/>
            </a:r>
            <a:br>
              <a:rPr lang="ar-MA" dirty="0" smtClean="0"/>
            </a:br>
            <a:r>
              <a:rPr lang="ar-MA" dirty="0" smtClean="0"/>
              <a:t/>
            </a:r>
            <a:br>
              <a:rPr lang="ar-MA" dirty="0" smtClean="0"/>
            </a:br>
            <a:r>
              <a:rPr lang="ar-MA" dirty="0"/>
              <a:t>ـ تقوم مجموعة المتقمصين للأدوار بلعب الأدوار انطلاقا من تخيل مجتمع صغير يشبه الظاهرة المستهدفة، من حيث عدد عناصرها والعلاقات القائمة بين هذه العناصر، فتشخص الشخصيات وتحاكي تصرفاتها وأفكارها، والانفعال بهذه </a:t>
            </a:r>
            <a:r>
              <a:rPr lang="ar-MA" dirty="0" smtClean="0"/>
              <a:t>الأدوار.</a:t>
            </a:r>
            <a:br>
              <a:rPr lang="ar-MA" dirty="0" smtClean="0"/>
            </a:br>
            <a:r>
              <a:rPr lang="ar-MA" dirty="0" smtClean="0"/>
              <a:t/>
            </a:r>
            <a:br>
              <a:rPr lang="ar-MA" dirty="0" smtClean="0"/>
            </a:br>
            <a:r>
              <a:rPr lang="ar-MA" dirty="0"/>
              <a:t>ـ تقوم مجموعة الملاحظين المعلقين والمناقشين بنقاش وتحليل التصرفات والأفكار والانفعالات والعلاقات القائمة بين تلك العناصر.</a:t>
            </a:r>
            <a:endParaRPr lang="fr-FR" dirty="0"/>
          </a:p>
        </p:txBody>
      </p:sp>
      <p:sp>
        <p:nvSpPr>
          <p:cNvPr id="2" name="Titre 1"/>
          <p:cNvSpPr>
            <a:spLocks noGrp="1"/>
          </p:cNvSpPr>
          <p:nvPr>
            <p:ph type="title"/>
          </p:nvPr>
        </p:nvSpPr>
        <p:spPr/>
        <p:txBody>
          <a:bodyPr>
            <a:normAutofit fontScale="90000"/>
          </a:bodyPr>
          <a:lstStyle/>
          <a:p>
            <a:r>
              <a:rPr lang="ar-MA" b="1" dirty="0">
                <a:solidFill>
                  <a:srgbClr val="002060"/>
                </a:solidFill>
              </a:rPr>
              <a:t>5 ـ تقنية المحاكاة أو لعب الأدوار أو مواقف التمثيل:</a:t>
            </a:r>
            <a:endParaRPr lang="fr-FR" dirty="0">
              <a:solidFill>
                <a:srgbClr val="00206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lgn="r" rtl="1"/>
            <a:r>
              <a:rPr lang="ar-MA" dirty="0"/>
              <a:t> بعد ذلك تنعكس العملية، وتأخذ كل مجموعة دور المجموعة الأخرى، وتتم المناقشة من المجموعة التي لعبت الأدوار أولا، وتلعب الأدوار من المجموعة التي ناقشت </a:t>
            </a:r>
            <a:r>
              <a:rPr lang="ar-MA" dirty="0" smtClean="0"/>
              <a:t>أولا.</a:t>
            </a:r>
            <a:br>
              <a:rPr lang="ar-MA" dirty="0" smtClean="0"/>
            </a:br>
            <a:r>
              <a:rPr lang="ar-MA" dirty="0" smtClean="0"/>
              <a:t/>
            </a:r>
            <a:br>
              <a:rPr lang="ar-MA" dirty="0" smtClean="0"/>
            </a:br>
            <a:r>
              <a:rPr lang="ar-MA" dirty="0"/>
              <a:t>ـ بعد الانتهاء من الدورين تقوم جماعة </a:t>
            </a:r>
            <a:r>
              <a:rPr lang="ar-MA" dirty="0" smtClean="0"/>
              <a:t>الفصل </a:t>
            </a:r>
            <a:r>
              <a:rPr lang="ar-MA" dirty="0" err="1" smtClean="0"/>
              <a:t>النشاطين </a:t>
            </a:r>
            <a:r>
              <a:rPr lang="ar-MA" dirty="0"/>
              <a:t>( لعب الأدوار والمناقشة)، ثم </a:t>
            </a:r>
            <a:r>
              <a:rPr lang="ar-MA" dirty="0" smtClean="0"/>
              <a:t>تخلص </a:t>
            </a:r>
            <a:r>
              <a:rPr lang="ar-MA" dirty="0"/>
              <a:t>إلى نتائج عامة، تعتمد في </a:t>
            </a:r>
            <a:r>
              <a:rPr lang="ar-MA" dirty="0" err="1"/>
              <a:t>التعلمات</a:t>
            </a:r>
            <a:r>
              <a:rPr lang="ar-MA" dirty="0"/>
              <a:t> </a:t>
            </a:r>
            <a:r>
              <a:rPr lang="ar-MA" dirty="0" err="1"/>
              <a:t>الجديدة.</a:t>
            </a:r>
            <a:r>
              <a:rPr lang="ar-MA" dirty="0" smtClean="0"/>
              <a:t/>
            </a:r>
            <a:br>
              <a:rPr lang="ar-MA" dirty="0" smtClean="0"/>
            </a:br>
            <a:r>
              <a:rPr lang="ar-MA" dirty="0" smtClean="0"/>
              <a:t/>
            </a:r>
            <a:br>
              <a:rPr lang="ar-MA" dirty="0" smtClean="0"/>
            </a:br>
            <a:r>
              <a:rPr lang="ar-MA" dirty="0"/>
              <a:t>وهذه التقنية لها عدة وصفات معدل بعضها عن بعض، وهي تقنية تؤهل المتعلم إلى ممارسة أدوار فعلية في </a:t>
            </a:r>
            <a:r>
              <a:rPr lang="ar-MA" dirty="0" err="1"/>
              <a:t>معيشه</a:t>
            </a:r>
            <a:r>
              <a:rPr lang="ar-MA" dirty="0"/>
              <a:t> اليومي، كما تمكنه من إدراك الأدوار الاجتماعية </a:t>
            </a:r>
            <a:r>
              <a:rPr lang="ar-MA" dirty="0" err="1"/>
              <a:t>الحياتية..</a:t>
            </a:r>
            <a:r>
              <a:rPr lang="ar-MA" dirty="0" smtClean="0"/>
              <a:t/>
            </a:r>
            <a:br>
              <a:rPr lang="ar-MA" dirty="0" smtClean="0"/>
            </a:br>
            <a:endParaRPr lang="fr-FR" dirty="0"/>
          </a:p>
        </p:txBody>
      </p:sp>
      <p:sp>
        <p:nvSpPr>
          <p:cNvPr id="2" name="Titre 1"/>
          <p:cNvSpPr>
            <a:spLocks noGrp="1"/>
          </p:cNvSpPr>
          <p:nvPr>
            <p:ph type="title"/>
          </p:nvPr>
        </p:nvSpPr>
        <p:spPr/>
        <p:txBody>
          <a:bodyPr/>
          <a:lstStyle/>
          <a:p>
            <a:endParaRPr 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MA" dirty="0"/>
              <a:t>تقنية تعتمد إشراك التلاميذ في مناقشة موضوع التنشيط بغية إنتاج أفكار أو اقتراح حلول بشكل جماعي والإبداع فيها، مع تدريبهم على تأخير وتأجيل تقويمها إلى حين تفحص إيجابياتها وسلبياتها وسماع جميع </a:t>
            </a:r>
            <a:r>
              <a:rPr lang="ar-MA" dirty="0" err="1"/>
              <a:t>التدخلات.</a:t>
            </a:r>
            <a:r>
              <a:rPr lang="ar-MA" dirty="0"/>
              <a:t> </a:t>
            </a:r>
            <a:endParaRPr lang="ar-MA" dirty="0" smtClean="0"/>
          </a:p>
          <a:p>
            <a:pPr algn="r" rtl="1"/>
            <a:r>
              <a:rPr lang="ar-MA" dirty="0" smtClean="0"/>
              <a:t>وهذه </a:t>
            </a:r>
            <a:r>
              <a:rPr lang="ar-MA" dirty="0"/>
              <a:t>التقنية توظف في الغالب لإثارة جملة من الإجابات المختلفة عن أسئلة من قبيل: لماذا، وكيف، وماذا؟؛ وهي تعتمد في عمقها الفكري على تربية المتعلم على حرية الرأي وقبول الاختلاف فيه، ثم الاحتكام إلى </a:t>
            </a:r>
            <a:r>
              <a:rPr lang="ar-MA" dirty="0" err="1"/>
              <a:t>نجاعة</a:t>
            </a:r>
            <a:r>
              <a:rPr lang="ar-MA" dirty="0"/>
              <a:t> الرأي ونفعيته عمليا دون ردة فعل سلبية تجاه أي رأي كيفما كان.</a:t>
            </a:r>
            <a:endParaRPr lang="fr-FR" dirty="0"/>
          </a:p>
        </p:txBody>
      </p:sp>
      <p:sp>
        <p:nvSpPr>
          <p:cNvPr id="2" name="Titre 1"/>
          <p:cNvSpPr>
            <a:spLocks noGrp="1"/>
          </p:cNvSpPr>
          <p:nvPr>
            <p:ph type="title"/>
          </p:nvPr>
        </p:nvSpPr>
        <p:spPr/>
        <p:txBody>
          <a:bodyPr>
            <a:noAutofit/>
          </a:bodyPr>
          <a:lstStyle/>
          <a:p>
            <a:pPr rtl="1"/>
            <a:r>
              <a:rPr lang="ar-MA" sz="3600" b="1" dirty="0" smtClean="0">
                <a:solidFill>
                  <a:srgbClr val="002060"/>
                </a:solidFill>
              </a:rPr>
              <a:t>7 </a:t>
            </a:r>
            <a:r>
              <a:rPr lang="ar-MA" sz="3600" b="1" dirty="0">
                <a:solidFill>
                  <a:srgbClr val="002060"/>
                </a:solidFill>
              </a:rPr>
              <a:t>ـ تقنية الزوبعة الذهنية أو الزوبعة العقلية أو العصف الذهني أو الزوبعة الفكرية </a:t>
            </a:r>
            <a:r>
              <a:rPr lang="fr-FR" sz="3600" b="1" dirty="0">
                <a:solidFill>
                  <a:srgbClr val="002060"/>
                </a:solidFill>
              </a:rPr>
              <a:t>Brainstorming:</a:t>
            </a:r>
            <a:endParaRPr lang="fr-FR" sz="3600" dirty="0">
              <a:solidFill>
                <a:srgbClr val="00206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04664"/>
            <a:ext cx="8568952" cy="6048672"/>
          </a:xfrm>
        </p:spPr>
        <p:txBody>
          <a:bodyPr>
            <a:normAutofit fontScale="85000" lnSpcReduction="20000"/>
          </a:bodyPr>
          <a:lstStyle/>
          <a:p>
            <a:pPr algn="r" rtl="1"/>
            <a:r>
              <a:rPr lang="ar-MA" dirty="0"/>
              <a:t>وتطبق هذه التقنية على الشكل </a:t>
            </a:r>
            <a:r>
              <a:rPr lang="ar-MA" dirty="0" err="1"/>
              <a:t>التالي:</a:t>
            </a:r>
            <a:r>
              <a:rPr lang="ar-MA" dirty="0" smtClean="0"/>
              <a:t/>
            </a:r>
            <a:br>
              <a:rPr lang="ar-MA" dirty="0" smtClean="0"/>
            </a:br>
            <a:r>
              <a:rPr lang="ar-MA" dirty="0" smtClean="0"/>
              <a:t/>
            </a:r>
            <a:br>
              <a:rPr lang="ar-MA" dirty="0" smtClean="0"/>
            </a:br>
            <a:r>
              <a:rPr lang="ar-MA" dirty="0"/>
              <a:t>• يوزع التلاميذ إلى مجموعات من 10 إلى 15 </a:t>
            </a:r>
            <a:r>
              <a:rPr lang="ar-MA" dirty="0" err="1"/>
              <a:t>تلميذا.</a:t>
            </a:r>
            <a:r>
              <a:rPr lang="ar-MA" dirty="0" smtClean="0"/>
              <a:t/>
            </a:r>
            <a:br>
              <a:rPr lang="ar-MA" dirty="0" smtClean="0"/>
            </a:br>
            <a:r>
              <a:rPr lang="ar-MA" dirty="0" smtClean="0"/>
              <a:t/>
            </a:r>
            <a:br>
              <a:rPr lang="ar-MA" dirty="0" smtClean="0"/>
            </a:br>
            <a:r>
              <a:rPr lang="ar-MA" dirty="0"/>
              <a:t>• تختار كل مجموعة مقررا لها لتدوين الأفكار والمقترحات كيفما كانت، وحتى الخيالية </a:t>
            </a:r>
            <a:r>
              <a:rPr lang="ar-MA" dirty="0" err="1"/>
              <a:t>منها.</a:t>
            </a:r>
            <a:r>
              <a:rPr lang="ar-MA" dirty="0" smtClean="0"/>
              <a:t/>
            </a:r>
            <a:br>
              <a:rPr lang="ar-MA" dirty="0" smtClean="0"/>
            </a:br>
            <a:r>
              <a:rPr lang="ar-MA" dirty="0" smtClean="0"/>
              <a:t/>
            </a:r>
            <a:br>
              <a:rPr lang="ar-MA" dirty="0" smtClean="0"/>
            </a:br>
            <a:r>
              <a:rPr lang="ar-MA" dirty="0"/>
              <a:t>• يعرض </a:t>
            </a:r>
            <a:r>
              <a:rPr lang="ar-MA" dirty="0" err="1"/>
              <a:t>المنشط </a:t>
            </a:r>
            <a:r>
              <a:rPr lang="ar-MA" dirty="0"/>
              <a:t>/ الأستاذ الموضوع أمام جماعة القسم، ويبين عناصرها والمطلوب </a:t>
            </a:r>
            <a:r>
              <a:rPr lang="ar-MA" dirty="0" err="1"/>
              <a:t>فيها.</a:t>
            </a:r>
            <a:r>
              <a:rPr lang="ar-MA" dirty="0" smtClean="0"/>
              <a:t/>
            </a:r>
            <a:br>
              <a:rPr lang="ar-MA" dirty="0" smtClean="0"/>
            </a:br>
            <a:r>
              <a:rPr lang="ar-MA" dirty="0" smtClean="0"/>
              <a:t/>
            </a:r>
            <a:br>
              <a:rPr lang="ar-MA" dirty="0" smtClean="0"/>
            </a:br>
            <a:r>
              <a:rPr lang="ar-MA" dirty="0"/>
              <a:t>• تناقش كل مجموعة الموضوع؛ حيث يدلي كل فرد منها وبكل حرية عن رأيه </a:t>
            </a:r>
            <a:r>
              <a:rPr lang="ar-MA" dirty="0" err="1"/>
              <a:t>وإبدعاته</a:t>
            </a:r>
            <a:r>
              <a:rPr lang="ar-MA" dirty="0"/>
              <a:t> فيه دون تدخل من الآخرين، الذين يعملون على سماع الرأي بعيدا عن نقده أو الحكم </a:t>
            </a:r>
            <a:r>
              <a:rPr lang="ar-MA" dirty="0" err="1"/>
              <a:t>عليه.</a:t>
            </a:r>
            <a:r>
              <a:rPr lang="ar-MA" dirty="0" smtClean="0"/>
              <a:t/>
            </a:r>
            <a:br>
              <a:rPr lang="ar-MA" dirty="0" smtClean="0"/>
            </a:br>
            <a:r>
              <a:rPr lang="ar-MA" dirty="0" smtClean="0"/>
              <a:t/>
            </a:r>
            <a:br>
              <a:rPr lang="ar-MA" dirty="0" smtClean="0"/>
            </a:br>
            <a:r>
              <a:rPr lang="ar-MA" dirty="0"/>
              <a:t>• يدون المقرر الأفكار والمقترحات والرأي كاملا على أوراق مستقلة، وذلك لمدة 40 إلى 60 </a:t>
            </a:r>
            <a:r>
              <a:rPr lang="ar-MA" dirty="0" err="1"/>
              <a:t>دقيقة.</a:t>
            </a:r>
            <a:r>
              <a:rPr lang="ar-MA" dirty="0" smtClean="0"/>
              <a:t/>
            </a:r>
            <a:br>
              <a:rPr lang="ar-MA" dirty="0" smtClean="0"/>
            </a:br>
            <a:r>
              <a:rPr lang="ar-MA" dirty="0" smtClean="0"/>
              <a:t/>
            </a:r>
            <a:br>
              <a:rPr lang="ar-MA" dirty="0" smtClean="0"/>
            </a:br>
            <a:r>
              <a:rPr lang="ar-MA" dirty="0"/>
              <a:t>• يعمل </a:t>
            </a:r>
            <a:r>
              <a:rPr lang="ar-MA" dirty="0" err="1"/>
              <a:t>المنشط </a:t>
            </a:r>
            <a:r>
              <a:rPr lang="ar-MA" dirty="0"/>
              <a:t>/ الأستاذ على جمع المقترحات والأفكار والآراء، ويدونها على السبورة أو في أوراق كبيرة؛ ويمكنه الاكتفاء بما كتبه المقررون ويعتمد عليها في </a:t>
            </a:r>
            <a:r>
              <a:rPr lang="ar-MA" dirty="0" err="1"/>
              <a:t>المناقشة.</a:t>
            </a:r>
            <a:r>
              <a:rPr lang="ar-MA" dirty="0" smtClean="0"/>
              <a:t/>
            </a:r>
            <a:br>
              <a:rPr lang="ar-MA" dirty="0" smtClean="0"/>
            </a:br>
            <a:r>
              <a:rPr lang="ar-MA" dirty="0" smtClean="0"/>
              <a:t/>
            </a:r>
            <a:br>
              <a:rPr lang="ar-MA" dirty="0" smtClean="0"/>
            </a:br>
            <a:r>
              <a:rPr lang="ar-MA" dirty="0"/>
              <a:t>• تناقش جماعة القسم الأفكار والاقتراحات المجمعة </a:t>
            </a:r>
            <a:r>
              <a:rPr lang="ar-MA" dirty="0" err="1"/>
              <a:t>للخلوص</a:t>
            </a:r>
            <a:r>
              <a:rPr lang="ar-MA" dirty="0"/>
              <a:t> إلى استنتاج محدد.</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pPr algn="ctr"/>
            <a:r>
              <a:rPr lang="ar-MA" sz="3600" b="1" dirty="0" smtClean="0">
                <a:solidFill>
                  <a:srgbClr val="002060"/>
                </a:solidFill>
              </a:rPr>
              <a:t>التنشيط التربوي </a:t>
            </a:r>
            <a:r>
              <a:rPr lang="ar-MA" sz="3600" b="1" dirty="0" err="1" smtClean="0">
                <a:solidFill>
                  <a:srgbClr val="002060"/>
                </a:solidFill>
              </a:rPr>
              <a:t>والبيداغوجي</a:t>
            </a:r>
            <a:r>
              <a:rPr lang="fr-FR" sz="3600" dirty="0">
                <a:solidFill>
                  <a:srgbClr val="002060"/>
                </a:solidFill>
              </a:rPr>
              <a:t/>
            </a:r>
            <a:br>
              <a:rPr lang="fr-FR" sz="3600" dirty="0">
                <a:solidFill>
                  <a:srgbClr val="002060"/>
                </a:solidFill>
              </a:rPr>
            </a:br>
            <a:endParaRPr lang="fr-FR" sz="3600" dirty="0">
              <a:solidFill>
                <a:srgbClr val="002060"/>
              </a:solidFill>
            </a:endParaRPr>
          </a:p>
        </p:txBody>
      </p:sp>
    </p:spTree>
    <p:extLst>
      <p:ext uri="{BB962C8B-B14F-4D97-AF65-F5344CB8AC3E}">
        <p14:creationId xmlns:p14="http://schemas.microsoft.com/office/powerpoint/2010/main" val="2538979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MA" dirty="0"/>
              <a:t>هذه التقنية تتعلق بدراسة حالة معينة نفسية أو اجتماعية أو سياسية أو اقتصادية أو مادية أو فكرية؛ وغالبا ما تكون من واقع الحياة اليومية أو المهنية أو العلمية، تستوجب قرارا أو حلا معينا</a:t>
            </a:r>
            <a:r>
              <a:rPr lang="ar-MA" dirty="0" smtClean="0"/>
              <a:t>.</a:t>
            </a:r>
          </a:p>
          <a:p>
            <a:pPr algn="r" rtl="1"/>
            <a:r>
              <a:rPr lang="ar-MA" dirty="0" smtClean="0"/>
              <a:t> </a:t>
            </a:r>
            <a:r>
              <a:rPr lang="ar-MA" dirty="0"/>
              <a:t>وهي تسمح بالتعاطي الموضوعي والواقعي مع الحالة، سواء ما تعلق بتحليل الحالة أو اقتراح الحلول أو إنجازها </a:t>
            </a:r>
            <a:r>
              <a:rPr lang="ar-MA" dirty="0" err="1"/>
              <a:t>وتتبعها.</a:t>
            </a:r>
            <a:r>
              <a:rPr lang="ar-MA" dirty="0"/>
              <a:t> </a:t>
            </a:r>
            <a:r>
              <a:rPr lang="ar-MA" dirty="0" smtClean="0"/>
              <a:t/>
            </a:r>
            <a:br>
              <a:rPr lang="ar-MA" dirty="0" smtClean="0"/>
            </a:br>
            <a:endParaRPr lang="fr-FR" dirty="0"/>
          </a:p>
        </p:txBody>
      </p:sp>
      <p:sp>
        <p:nvSpPr>
          <p:cNvPr id="2" name="Titre 1"/>
          <p:cNvSpPr>
            <a:spLocks noGrp="1"/>
          </p:cNvSpPr>
          <p:nvPr>
            <p:ph type="title"/>
          </p:nvPr>
        </p:nvSpPr>
        <p:spPr/>
        <p:txBody>
          <a:bodyPr/>
          <a:lstStyle/>
          <a:p>
            <a:pPr algn="ctr"/>
            <a:r>
              <a:rPr lang="ar-MA" b="1" dirty="0" err="1" smtClean="0"/>
              <a:t>8ـ</a:t>
            </a:r>
            <a:r>
              <a:rPr lang="ar-MA" b="1" dirty="0" smtClean="0"/>
              <a:t> </a:t>
            </a:r>
            <a:r>
              <a:rPr lang="ar-MA" b="1" dirty="0"/>
              <a:t>تقنية دراسة الحالة:</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algn="r" rtl="1"/>
            <a:r>
              <a:rPr lang="ar-MA" sz="2100" dirty="0"/>
              <a:t>تقنية تعتمد على إشراك جماعة القسم في مناقشة المشكلة واقتراح الحلول، ودراستها ثم اختيار أفضلها وأكثرها قابلية </a:t>
            </a:r>
            <a:r>
              <a:rPr lang="ar-MA" sz="2100" dirty="0" err="1"/>
              <a:t>للتطبيق.</a:t>
            </a:r>
            <a:r>
              <a:rPr lang="ar-MA" sz="2100" dirty="0"/>
              <a:t> وتتم عبر المراحل </a:t>
            </a:r>
            <a:r>
              <a:rPr lang="ar-MA" sz="2100" dirty="0" err="1"/>
              <a:t>التالية</a:t>
            </a:r>
            <a:r>
              <a:rPr lang="ar-MA" sz="2100" dirty="0" err="1" smtClean="0"/>
              <a:t>:</a:t>
            </a:r>
            <a:endParaRPr lang="ar-MA" sz="2100" dirty="0" smtClean="0"/>
          </a:p>
          <a:p>
            <a:pPr algn="r" rtl="1"/>
            <a:r>
              <a:rPr lang="ar-MA" sz="2100" dirty="0" smtClean="0"/>
              <a:t> </a:t>
            </a:r>
            <a:r>
              <a:rPr lang="ar-MA" sz="2100" dirty="0"/>
              <a:t>يقوم </a:t>
            </a:r>
            <a:r>
              <a:rPr lang="ar-MA" sz="2100" dirty="0" err="1"/>
              <a:t>المنشط </a:t>
            </a:r>
            <a:r>
              <a:rPr lang="ar-MA" sz="2100" dirty="0"/>
              <a:t>/ الأستاذ بطرح المشكلة بدقة على جماعة القسم، التي يوزعها إلى مجموعات تضم 3 أو 4 أفراد، ويشرح النشاط ومنهجية العمل أو شكلياته ضمن تدبيره للوقت وضبط مفاصله</a:t>
            </a:r>
            <a:r>
              <a:rPr lang="ar-MA" sz="2100" dirty="0" smtClean="0"/>
              <a:t>.</a:t>
            </a:r>
          </a:p>
          <a:p>
            <a:pPr algn="r" rtl="1"/>
            <a:r>
              <a:rPr lang="ar-MA" sz="2100" dirty="0" smtClean="0"/>
              <a:t> </a:t>
            </a:r>
            <a:r>
              <a:rPr lang="ar-MA" sz="2100" dirty="0"/>
              <a:t>تتفهم جماعة القسم المشكلة، وتختار كل مجموعة مقررا لها، وتدرس المشكلة من جميع جوانبها، وتقترح حلولا لها، ويدون ذلك المقرر في تقرير المجموعة، ثم تدرس تلك الحلول وتقترح المجموعة حلا واقعيا قابلا للتطبيق، وهو الذي تتقدم </a:t>
            </a:r>
            <a:r>
              <a:rPr lang="ar-MA" sz="2100" dirty="0" err="1"/>
              <a:t>به</a:t>
            </a:r>
            <a:r>
              <a:rPr lang="ar-MA" sz="2100" dirty="0"/>
              <a:t> إلى جماعة القسم</a:t>
            </a:r>
            <a:r>
              <a:rPr lang="ar-MA" sz="2100" dirty="0" smtClean="0"/>
              <a:t>.</a:t>
            </a:r>
          </a:p>
          <a:p>
            <a:pPr algn="r" rtl="1"/>
            <a:r>
              <a:rPr lang="ar-MA" sz="2100" dirty="0" smtClean="0"/>
              <a:t> </a:t>
            </a:r>
            <a:r>
              <a:rPr lang="ar-MA" sz="2100" dirty="0"/>
              <a:t>تقوم الحلول المقترحة وتناقش بكل موضوعية جماعة، بما فيهم </a:t>
            </a:r>
            <a:r>
              <a:rPr lang="ar-MA" sz="2100" dirty="0" err="1"/>
              <a:t>المنشط </a:t>
            </a:r>
            <a:r>
              <a:rPr lang="ar-MA" sz="2100" dirty="0"/>
              <a:t>/ الأستاذ، ثم تدون وتسجل على السبورة أو في تقرير جماعة القسم النهائي، وتخرج جماعة القسم في النهاية بملف حول المشكلة يتضمن المشكلة وحلولها الممكنة وطريقة إنجاز تلك </a:t>
            </a:r>
            <a:r>
              <a:rPr lang="ar-MA" sz="2100" dirty="0" err="1"/>
              <a:t>الحلول.</a:t>
            </a:r>
            <a:r>
              <a:rPr lang="ar-MA" sz="2100" dirty="0"/>
              <a:t> </a:t>
            </a:r>
            <a:endParaRPr lang="fr-FR" sz="2100" dirty="0"/>
          </a:p>
        </p:txBody>
      </p:sp>
      <p:sp>
        <p:nvSpPr>
          <p:cNvPr id="2" name="Titre 1"/>
          <p:cNvSpPr>
            <a:spLocks noGrp="1"/>
          </p:cNvSpPr>
          <p:nvPr>
            <p:ph type="title"/>
          </p:nvPr>
        </p:nvSpPr>
        <p:spPr/>
        <p:txBody>
          <a:bodyPr/>
          <a:lstStyle/>
          <a:p>
            <a:pPr algn="ctr"/>
            <a:r>
              <a:rPr lang="ar-MA" b="1" dirty="0" smtClean="0"/>
              <a:t>9 </a:t>
            </a:r>
            <a:r>
              <a:rPr lang="ar-MA" b="1" dirty="0"/>
              <a:t>ـ تقنية حل المشكلات:</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rtl="1"/>
            <a:r>
              <a:rPr lang="ar-MA" b="1" dirty="0" smtClean="0">
                <a:solidFill>
                  <a:srgbClr val="002060"/>
                </a:solidFill>
              </a:rPr>
              <a:t>إن </a:t>
            </a:r>
            <a:r>
              <a:rPr lang="ar-MA" b="1" dirty="0">
                <a:solidFill>
                  <a:srgbClr val="002060"/>
                </a:solidFill>
              </a:rPr>
              <a:t>استحضار الأستاذ للعلاقات الإنسانية في الفعل </a:t>
            </a:r>
            <a:r>
              <a:rPr lang="ar-MA" b="1" dirty="0" err="1">
                <a:solidFill>
                  <a:srgbClr val="002060"/>
                </a:solidFill>
              </a:rPr>
              <a:t>البيداغوجي</a:t>
            </a:r>
            <a:r>
              <a:rPr lang="ar-MA" b="1" dirty="0">
                <a:solidFill>
                  <a:srgbClr val="002060"/>
                </a:solidFill>
              </a:rPr>
              <a:t> و </a:t>
            </a:r>
            <a:r>
              <a:rPr lang="ar-MA" b="1" dirty="0" err="1">
                <a:solidFill>
                  <a:srgbClr val="002060"/>
                </a:solidFill>
              </a:rPr>
              <a:t>تفعيله</a:t>
            </a:r>
            <a:r>
              <a:rPr lang="ar-MA" b="1" dirty="0">
                <a:solidFill>
                  <a:srgbClr val="002060"/>
                </a:solidFill>
              </a:rPr>
              <a:t> لقنوات التواصل و اعتماده لمبادئ التنشيط الفعال لمن شانه أن يساعد المؤسسة التربوية على الاحتفاظ بروادها أطول فترة دون تركهم يغادرونها مبكرا و بذلك يكون قد </a:t>
            </a:r>
            <a:r>
              <a:rPr lang="ar-MA" b="1" dirty="0" err="1">
                <a:solidFill>
                  <a:srgbClr val="002060"/>
                </a:solidFill>
              </a:rPr>
              <a:t>ساهم </a:t>
            </a:r>
            <a:r>
              <a:rPr lang="ar-MA" b="1" dirty="0">
                <a:solidFill>
                  <a:srgbClr val="002060"/>
                </a:solidFill>
              </a:rPr>
              <a:t>– ومن خلال موقعه الفعال في المنظومة التربوية في محاربة ظاهرة </a:t>
            </a:r>
            <a:r>
              <a:rPr lang="ar-MA" b="1" dirty="0" err="1">
                <a:solidFill>
                  <a:srgbClr val="002060"/>
                </a:solidFill>
              </a:rPr>
              <a:t>الهدر</a:t>
            </a:r>
            <a:r>
              <a:rPr lang="ar-MA" b="1" dirty="0">
                <a:solidFill>
                  <a:srgbClr val="002060"/>
                </a:solidFill>
              </a:rPr>
              <a:t> </a:t>
            </a:r>
            <a:r>
              <a:rPr lang="ar-MA" b="1" dirty="0" err="1">
                <a:solidFill>
                  <a:srgbClr val="002060"/>
                </a:solidFill>
              </a:rPr>
              <a:t>المدرسي.</a:t>
            </a:r>
            <a:r>
              <a:rPr lang="ar-MA" b="1">
                <a:solidFill>
                  <a:srgbClr val="002060"/>
                </a:solidFill>
              </a:rPr>
              <a:t> </a:t>
            </a:r>
            <a:endParaRPr lang="fr-FR" dirty="0">
              <a:solidFill>
                <a:srgbClr val="002060"/>
              </a:solidFill>
            </a:endParaRPr>
          </a:p>
        </p:txBody>
      </p:sp>
      <p:sp>
        <p:nvSpPr>
          <p:cNvPr id="2" name="Titre 1"/>
          <p:cNvSpPr>
            <a:spLocks noGrp="1"/>
          </p:cNvSpPr>
          <p:nvPr>
            <p:ph type="title"/>
          </p:nvPr>
        </p:nvSpPr>
        <p:spPr/>
        <p:txBody>
          <a:bodyPr/>
          <a:lstStyle/>
          <a:p>
            <a:pPr algn="ctr"/>
            <a:r>
              <a:rPr lang="ar-MA" b="1" dirty="0" smtClean="0">
                <a:solidFill>
                  <a:srgbClr val="002060"/>
                </a:solidFill>
              </a:rPr>
              <a:t>خاتمة</a:t>
            </a:r>
            <a:endParaRPr lang="fr-FR" dirty="0">
              <a:solidFill>
                <a:srgbClr val="00206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SA" b="1" dirty="0">
                <a:solidFill>
                  <a:srgbClr val="002060"/>
                </a:solidFill>
              </a:rPr>
              <a:t>تكمن أهمية تقنيات التنشيط ، على اختلافها وتنوعها ، في التعامل مع جميع المستفيدين ، في إطار ورشات التكوين والتدريس ، كأعضاء </a:t>
            </a:r>
            <a:r>
              <a:rPr lang="fr-MA" b="1" dirty="0" smtClean="0">
                <a:solidFill>
                  <a:srgbClr val="002060"/>
                </a:solidFill>
              </a:rPr>
              <a:t>   </a:t>
            </a:r>
            <a:r>
              <a:rPr lang="ar-SA" b="1" dirty="0" smtClean="0">
                <a:solidFill>
                  <a:srgbClr val="002060"/>
                </a:solidFill>
              </a:rPr>
              <a:t>( </a:t>
            </a:r>
            <a:r>
              <a:rPr lang="ar-SA" b="1" dirty="0">
                <a:solidFill>
                  <a:srgbClr val="002060"/>
                </a:solidFill>
              </a:rPr>
              <a:t>فاعلين ) أي مشاركين في إنجاز الأنشطة والتعبير عن الآراء،  والمواقف،  واتخاذ القرارات ، وفي </a:t>
            </a:r>
            <a:r>
              <a:rPr lang="ar-SA" b="1" dirty="0" smtClean="0">
                <a:solidFill>
                  <a:srgbClr val="002060"/>
                </a:solidFill>
              </a:rPr>
              <a:t>التقويم،</a:t>
            </a:r>
            <a:r>
              <a:rPr lang="fr-MA" b="1" dirty="0" smtClean="0">
                <a:solidFill>
                  <a:srgbClr val="002060"/>
                </a:solidFill>
              </a:rPr>
              <a:t> </a:t>
            </a:r>
            <a:r>
              <a:rPr lang="ar-SA" b="1" dirty="0" smtClean="0">
                <a:solidFill>
                  <a:srgbClr val="002060"/>
                </a:solidFill>
              </a:rPr>
              <a:t>وتحمل </a:t>
            </a:r>
            <a:r>
              <a:rPr lang="ar-SA" b="1" dirty="0">
                <a:solidFill>
                  <a:srgbClr val="002060"/>
                </a:solidFill>
              </a:rPr>
              <a:t>المسؤوليات ... </a:t>
            </a:r>
            <a:endParaRPr lang="ar-MA" b="1" dirty="0" smtClean="0">
              <a:solidFill>
                <a:srgbClr val="002060"/>
              </a:solidFill>
            </a:endParaRPr>
          </a:p>
          <a:p>
            <a:pPr algn="r" rtl="1"/>
            <a:r>
              <a:rPr lang="ar-SA" dirty="0" smtClean="0"/>
              <a:t>وذلك </a:t>
            </a:r>
            <a:r>
              <a:rPr lang="ar-SA" dirty="0"/>
              <a:t>لضمان إنتاجية أفضل في أجواء تفاعلية وتواصلية يسودها الاحترام والتقدير والتفاهم والود </a:t>
            </a:r>
            <a:r>
              <a:rPr lang="ar-SA" dirty="0" err="1"/>
              <a:t>والمرح ...</a:t>
            </a:r>
            <a:r>
              <a:rPr lang="ar-SA" dirty="0"/>
              <a:t> </a:t>
            </a:r>
            <a:endParaRPr lang="ar-MA" dirty="0" smtClean="0"/>
          </a:p>
          <a:p>
            <a:pPr algn="r" rtl="1"/>
            <a:r>
              <a:rPr lang="ar-SA" dirty="0" smtClean="0"/>
              <a:t>بعيدا </a:t>
            </a:r>
            <a:r>
              <a:rPr lang="ar-SA" dirty="0"/>
              <a:t>عن التعصب والإلزام والفرض المفضي إلى الملل والرتابة أو  </a:t>
            </a:r>
            <a:r>
              <a:rPr lang="ar-SA" dirty="0" err="1"/>
              <a:t>الاتكالية</a:t>
            </a:r>
            <a:r>
              <a:rPr lang="ar-SA" dirty="0"/>
              <a:t> أو  السطحية أو الضجر أو </a:t>
            </a:r>
            <a:r>
              <a:rPr lang="ar-SA" dirty="0" err="1"/>
              <a:t>الصراع ...</a:t>
            </a:r>
            <a:endParaRPr lang="fr-FR" dirty="0"/>
          </a:p>
        </p:txBody>
      </p:sp>
      <p:sp>
        <p:nvSpPr>
          <p:cNvPr id="2" name="Titre 1"/>
          <p:cNvSpPr>
            <a:spLocks noGrp="1"/>
          </p:cNvSpPr>
          <p:nvPr>
            <p:ph type="title"/>
          </p:nvPr>
        </p:nvSpPr>
        <p:spPr/>
        <p:txBody>
          <a:bodyPr/>
          <a:lstStyle/>
          <a:p>
            <a:pPr algn="ctr"/>
            <a:r>
              <a:rPr lang="ar-SA" b="1" dirty="0">
                <a:solidFill>
                  <a:srgbClr val="002060"/>
                </a:solidFill>
              </a:rPr>
              <a:t>أهمية تقنيات التنشيط:</a:t>
            </a:r>
            <a:endParaRPr lang="fr-FR" dirty="0">
              <a:solidFill>
                <a:srgbClr val="00206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MA" dirty="0" smtClean="0"/>
              <a:t>سنتوقف على </a:t>
            </a:r>
            <a:r>
              <a:rPr lang="ar-SA" dirty="0" smtClean="0"/>
              <a:t>أهم </a:t>
            </a:r>
            <a:r>
              <a:rPr lang="ar-SA" dirty="0"/>
              <a:t>التقنيات الحديثة والمتداولة في حقول التنشيط على اختلاف مستوياتها في مجالات التكوين </a:t>
            </a:r>
            <a:r>
              <a:rPr lang="ar-SA" dirty="0" smtClean="0"/>
              <a:t>والتدريس، </a:t>
            </a:r>
            <a:r>
              <a:rPr lang="ar-SA" dirty="0"/>
              <a:t>بشكل إجرائي عملي قابل للتطبيق والملاءمة بحسب فئات </a:t>
            </a:r>
            <a:r>
              <a:rPr lang="ar-SA" dirty="0" smtClean="0"/>
              <a:t>المشاركين</a:t>
            </a:r>
            <a:r>
              <a:rPr lang="ar-MA" dirty="0" smtClean="0"/>
              <a:t>،</a:t>
            </a:r>
          </a:p>
          <a:p>
            <a:pPr algn="r" rtl="1"/>
            <a:r>
              <a:rPr lang="ar-SA" dirty="0" smtClean="0"/>
              <a:t> </a:t>
            </a:r>
            <a:r>
              <a:rPr lang="ar-SA" dirty="0"/>
              <a:t>أو بحسب الأنشطة المقترحة و أهدافها  وموضوعاتها ومدتها وتوقيتها وترتيبها في برامج مسطرة أو متفق عليها ومكان إجرائها ... أو بحسب رغبة المنشطين ومؤهلاتهم وخبراتهم </a:t>
            </a:r>
            <a:r>
              <a:rPr lang="ar-SA" dirty="0" smtClean="0"/>
              <a:t>،</a:t>
            </a:r>
            <a:endParaRPr lang="ar-MA" dirty="0" smtClean="0"/>
          </a:p>
          <a:p>
            <a:pPr algn="r" rtl="1"/>
            <a:r>
              <a:rPr lang="ar-SA" dirty="0" smtClean="0"/>
              <a:t> </a:t>
            </a:r>
            <a:r>
              <a:rPr lang="ar-SA" dirty="0"/>
              <a:t>أو بحسب دعامات التنشيط و </a:t>
            </a:r>
            <a:r>
              <a:rPr lang="ar-MA" dirty="0" smtClean="0"/>
              <a:t>وسائل </a:t>
            </a:r>
            <a:r>
              <a:rPr lang="ar-SA" dirty="0" smtClean="0"/>
              <a:t>البرنامج</a:t>
            </a:r>
            <a:r>
              <a:rPr lang="ar-SA" dirty="0"/>
              <a:t>  ... </a:t>
            </a:r>
            <a:endParaRPr lang="ar-MA" dirty="0" smtClean="0"/>
          </a:p>
          <a:p>
            <a:pPr algn="r" rtl="1"/>
            <a:r>
              <a:rPr lang="ar-SA" dirty="0" smtClean="0"/>
              <a:t>مع </a:t>
            </a:r>
            <a:r>
              <a:rPr lang="ar-SA" dirty="0"/>
              <a:t>الحرص على تنويع التقنيات خاصة إذا كانت </a:t>
            </a:r>
            <a:r>
              <a:rPr lang="ar-SA" dirty="0" smtClean="0"/>
              <a:t>مدة </a:t>
            </a:r>
            <a:r>
              <a:rPr lang="ar-SA" dirty="0"/>
              <a:t>التدريس ليست بقصيرة ، تفاديا لحالات الملل الناتجة عن التكرار والرتابة ...</a:t>
            </a:r>
            <a:endParaRPr lang="fr-FR" dirty="0"/>
          </a:p>
          <a:p>
            <a:pPr algn="r" rtl="1"/>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SA" b="1" dirty="0">
                <a:solidFill>
                  <a:srgbClr val="002060"/>
                </a:solidFill>
              </a:rPr>
              <a:t>نود الإشارة إلى أن هذه التقنيات لا تكتسب أهميتها إلا في </a:t>
            </a:r>
            <a:r>
              <a:rPr lang="ar-SA" b="1" dirty="0" smtClean="0">
                <a:solidFill>
                  <a:srgbClr val="002060"/>
                </a:solidFill>
              </a:rPr>
              <a:t>سياق</a:t>
            </a:r>
            <a:r>
              <a:rPr lang="ar-MA" b="1" dirty="0" smtClean="0">
                <a:solidFill>
                  <a:srgbClr val="002060"/>
                </a:solidFill>
              </a:rPr>
              <a:t> الممارسة</a:t>
            </a:r>
            <a:r>
              <a:rPr lang="ar-SA" b="1" dirty="0" smtClean="0">
                <a:solidFill>
                  <a:srgbClr val="002060"/>
                </a:solidFill>
              </a:rPr>
              <a:t> </a:t>
            </a:r>
            <a:r>
              <a:rPr lang="ar-MA" b="1" dirty="0" smtClean="0">
                <a:solidFill>
                  <a:srgbClr val="002060"/>
                </a:solidFill>
              </a:rPr>
              <a:t>و</a:t>
            </a:r>
            <a:r>
              <a:rPr lang="ar-SA" b="1" dirty="0" smtClean="0">
                <a:solidFill>
                  <a:srgbClr val="002060"/>
                </a:solidFill>
              </a:rPr>
              <a:t>التمارين </a:t>
            </a:r>
            <a:r>
              <a:rPr lang="ar-SA" b="1" dirty="0">
                <a:solidFill>
                  <a:srgbClr val="002060"/>
                </a:solidFill>
              </a:rPr>
              <a:t>كأساليب </a:t>
            </a:r>
            <a:r>
              <a:rPr lang="ar-SA" b="1" dirty="0" smtClean="0">
                <a:solidFill>
                  <a:srgbClr val="002060"/>
                </a:solidFill>
              </a:rPr>
              <a:t>تدريبية، </a:t>
            </a:r>
            <a:r>
              <a:rPr lang="ar-SA" b="1" dirty="0">
                <a:solidFill>
                  <a:srgbClr val="002060"/>
                </a:solidFill>
              </a:rPr>
              <a:t>تستعمل في إنجاز و تقويم الأنشطة </a:t>
            </a:r>
            <a:r>
              <a:rPr lang="ar-SA" b="1" dirty="0" smtClean="0">
                <a:solidFill>
                  <a:srgbClr val="002060"/>
                </a:solidFill>
              </a:rPr>
              <a:t>التفاعلية.</a:t>
            </a:r>
            <a:endParaRPr lang="fr-FR" b="1" dirty="0">
              <a:solidFill>
                <a:srgbClr val="002060"/>
              </a:solidFill>
            </a:endParaRPr>
          </a:p>
          <a:p>
            <a:pPr algn="r" rtl="1"/>
            <a:r>
              <a:rPr lang="ar-SA" b="1" dirty="0">
                <a:solidFill>
                  <a:srgbClr val="002060"/>
                </a:solidFill>
              </a:rPr>
              <a:t>ومن مزايا التمارين ، الدفع إلى  التعلم الذاتي و التحفيز على التفاعل و المشاركة ، فضلا عن إثارة </a:t>
            </a:r>
            <a:r>
              <a:rPr lang="ar-SA" b="1" dirty="0" smtClean="0">
                <a:solidFill>
                  <a:srgbClr val="002060"/>
                </a:solidFill>
              </a:rPr>
              <a:t>الاهتمام </a:t>
            </a:r>
            <a:r>
              <a:rPr lang="ar-SA" b="1" dirty="0">
                <a:solidFill>
                  <a:srgbClr val="002060"/>
                </a:solidFill>
              </a:rPr>
              <a:t>وشد </a:t>
            </a:r>
            <a:r>
              <a:rPr lang="ar-SA" b="1" dirty="0" smtClean="0">
                <a:solidFill>
                  <a:srgbClr val="002060"/>
                </a:solidFill>
              </a:rPr>
              <a:t>الانتباه </a:t>
            </a:r>
            <a:r>
              <a:rPr lang="ar-SA" b="1" dirty="0">
                <a:solidFill>
                  <a:srgbClr val="002060"/>
                </a:solidFill>
              </a:rPr>
              <a:t>. </a:t>
            </a:r>
            <a:endParaRPr lang="ar-MA" b="1" dirty="0" smtClean="0">
              <a:solidFill>
                <a:srgbClr val="002060"/>
              </a:solidFill>
            </a:endParaRPr>
          </a:p>
          <a:p>
            <a:pPr algn="r" rtl="1"/>
            <a:r>
              <a:rPr lang="ar-SA" b="1" dirty="0" smtClean="0">
                <a:solidFill>
                  <a:srgbClr val="002060"/>
                </a:solidFill>
              </a:rPr>
              <a:t>ولكي </a:t>
            </a:r>
            <a:r>
              <a:rPr lang="ar-SA" b="1" dirty="0">
                <a:solidFill>
                  <a:srgbClr val="002060"/>
                </a:solidFill>
              </a:rPr>
              <a:t>يحقق التمرين أهدافه المرجوة ، يجب ربطه بالموضوع </a:t>
            </a:r>
            <a:r>
              <a:rPr lang="ar-SA" b="1" dirty="0" smtClean="0">
                <a:solidFill>
                  <a:srgbClr val="002060"/>
                </a:solidFill>
              </a:rPr>
              <a:t>المقترح</a:t>
            </a:r>
            <a:r>
              <a:rPr lang="ar-MA" b="1" dirty="0" smtClean="0">
                <a:solidFill>
                  <a:srgbClr val="002060"/>
                </a:solidFill>
              </a:rPr>
              <a:t>،</a:t>
            </a:r>
            <a:r>
              <a:rPr lang="ar-SA" b="1" dirty="0" smtClean="0">
                <a:solidFill>
                  <a:srgbClr val="002060"/>
                </a:solidFill>
              </a:rPr>
              <a:t>وصياغته </a:t>
            </a:r>
            <a:r>
              <a:rPr lang="ar-SA" b="1" dirty="0">
                <a:solidFill>
                  <a:srgbClr val="002060"/>
                </a:solidFill>
              </a:rPr>
              <a:t>بأسلوب واضح ومركز و مشوق ، فضلا عن ضبط الوقت ، وتوفير الوسائل  والدعامات المساعدة على إنجازه .</a:t>
            </a:r>
            <a:endParaRPr lang="fr-FR" b="1" dirty="0">
              <a:solidFill>
                <a:srgbClr val="002060"/>
              </a:solidFill>
            </a:endParaRPr>
          </a:p>
          <a:p>
            <a:pPr algn="r" rtl="1"/>
            <a:endParaRPr lang="fr-FR" b="1" dirty="0">
              <a:solidFill>
                <a:srgbClr val="002060"/>
              </a:solidFill>
            </a:endParaRPr>
          </a:p>
        </p:txBody>
      </p:sp>
      <p:sp>
        <p:nvSpPr>
          <p:cNvPr id="2" name="Titre 1"/>
          <p:cNvSpPr>
            <a:spLocks noGrp="1"/>
          </p:cNvSpPr>
          <p:nvPr>
            <p:ph type="title"/>
          </p:nvPr>
        </p:nvSpPr>
        <p:spPr/>
        <p:txBody>
          <a:bodyPr/>
          <a:lstStyle/>
          <a:p>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buNone/>
            </a:pPr>
            <a:r>
              <a:rPr lang="ar-MA" b="1" dirty="0" err="1" smtClean="0">
                <a:solidFill>
                  <a:srgbClr val="002060"/>
                </a:solidFill>
              </a:rPr>
              <a:t>-</a:t>
            </a:r>
            <a:r>
              <a:rPr lang="ar-MA" b="1" dirty="0" smtClean="0">
                <a:solidFill>
                  <a:srgbClr val="002060"/>
                </a:solidFill>
              </a:rPr>
              <a:t> </a:t>
            </a:r>
            <a:r>
              <a:rPr lang="ar-SA" b="1" dirty="0" smtClean="0">
                <a:solidFill>
                  <a:srgbClr val="002060"/>
                </a:solidFill>
              </a:rPr>
              <a:t>للدعامات </a:t>
            </a:r>
            <a:r>
              <a:rPr lang="ar-SA" b="1" dirty="0" err="1" smtClean="0">
                <a:solidFill>
                  <a:srgbClr val="002060"/>
                </a:solidFill>
              </a:rPr>
              <a:t>البيداغوجية</a:t>
            </a:r>
            <a:r>
              <a:rPr lang="ar-SA" b="1" dirty="0" smtClean="0">
                <a:solidFill>
                  <a:srgbClr val="002060"/>
                </a:solidFill>
              </a:rPr>
              <a:t> حسب عبد الرحيم </a:t>
            </a:r>
            <a:r>
              <a:rPr lang="ar-SA" b="1" dirty="0" err="1" smtClean="0">
                <a:solidFill>
                  <a:srgbClr val="002060"/>
                </a:solidFill>
              </a:rPr>
              <a:t>هاروشي</a:t>
            </a:r>
            <a:r>
              <a:rPr lang="ar-SA" b="1" dirty="0" smtClean="0">
                <a:solidFill>
                  <a:srgbClr val="002060"/>
                </a:solidFill>
              </a:rPr>
              <a:t> ثلاثة أدوار:</a:t>
            </a:r>
            <a:endParaRPr lang="ar-MA" b="1" dirty="0" smtClean="0">
              <a:solidFill>
                <a:srgbClr val="002060"/>
              </a:solidFill>
            </a:endParaRPr>
          </a:p>
          <a:p>
            <a:pPr algn="r" rtl="1">
              <a:buNone/>
            </a:pPr>
            <a:r>
              <a:rPr lang="ar-SA" b="1" dirty="0" smtClean="0">
                <a:solidFill>
                  <a:srgbClr val="002060"/>
                </a:solidFill>
              </a:rPr>
              <a:t>- </a:t>
            </a:r>
            <a:r>
              <a:rPr lang="ar-SA" b="1" dirty="0">
                <a:solidFill>
                  <a:srgbClr val="002060"/>
                </a:solidFill>
              </a:rPr>
              <a:t>دور الرابط أي إثارة الاهتمام،وجلب ودعم الانتباه بواسطة مقاطع </a:t>
            </a:r>
            <a:r>
              <a:rPr lang="ar-SA" b="1" dirty="0" smtClean="0">
                <a:solidFill>
                  <a:srgbClr val="002060"/>
                </a:solidFill>
              </a:rPr>
              <a:t>إيقاعيه</a:t>
            </a:r>
            <a:r>
              <a:rPr lang="ar-MA" b="1" dirty="0" smtClean="0">
                <a:solidFill>
                  <a:srgbClr val="002060"/>
                </a:solidFill>
              </a:rPr>
              <a:t>؛</a:t>
            </a:r>
            <a:endParaRPr lang="fr-FR" b="1" dirty="0">
              <a:solidFill>
                <a:srgbClr val="002060"/>
              </a:solidFill>
            </a:endParaRPr>
          </a:p>
          <a:p>
            <a:pPr algn="r" rtl="1">
              <a:buNone/>
            </a:pPr>
            <a:r>
              <a:rPr lang="ar-SA" b="1" dirty="0">
                <a:solidFill>
                  <a:srgbClr val="002060"/>
                </a:solidFill>
              </a:rPr>
              <a:t>- دور الفهم،أي شرح </a:t>
            </a:r>
            <a:r>
              <a:rPr lang="ar-SA" b="1" dirty="0" smtClean="0">
                <a:solidFill>
                  <a:srgbClr val="002060"/>
                </a:solidFill>
              </a:rPr>
              <a:t>ما</a:t>
            </a:r>
            <a:r>
              <a:rPr lang="ar-MA" b="1" dirty="0" smtClean="0">
                <a:solidFill>
                  <a:srgbClr val="002060"/>
                </a:solidFill>
              </a:rPr>
              <a:t> </a:t>
            </a:r>
            <a:r>
              <a:rPr lang="ar-SA" b="1" dirty="0" smtClean="0">
                <a:solidFill>
                  <a:srgbClr val="002060"/>
                </a:solidFill>
              </a:rPr>
              <a:t>هو </a:t>
            </a:r>
            <a:r>
              <a:rPr lang="ar-SA" b="1" dirty="0">
                <a:solidFill>
                  <a:srgbClr val="002060"/>
                </a:solidFill>
              </a:rPr>
              <a:t>معروض.</a:t>
            </a:r>
            <a:endParaRPr lang="fr-FR" b="1" dirty="0">
              <a:solidFill>
                <a:srgbClr val="002060"/>
              </a:solidFill>
            </a:endParaRPr>
          </a:p>
          <a:p>
            <a:pPr algn="r" rtl="1">
              <a:buNone/>
            </a:pPr>
            <a:r>
              <a:rPr lang="ar-SA" b="1" dirty="0">
                <a:solidFill>
                  <a:srgbClr val="002060"/>
                </a:solidFill>
              </a:rPr>
              <a:t>- دور الاستيعاب،أي مضاعفة التخزين في الذاكرة.</a:t>
            </a:r>
            <a:endParaRPr lang="fr-FR" b="1" dirty="0">
              <a:solidFill>
                <a:srgbClr val="002060"/>
              </a:solidFill>
            </a:endParaRPr>
          </a:p>
          <a:p>
            <a:pPr algn="r" rtl="1">
              <a:buNone/>
            </a:pPr>
            <a:endParaRPr lang="fr-FR" b="1" dirty="0">
              <a:solidFill>
                <a:srgbClr val="002060"/>
              </a:solidFill>
            </a:endParaRPr>
          </a:p>
        </p:txBody>
      </p:sp>
      <p:sp>
        <p:nvSpPr>
          <p:cNvPr id="2" name="Titre 1"/>
          <p:cNvSpPr>
            <a:spLocks noGrp="1"/>
          </p:cNvSpPr>
          <p:nvPr>
            <p:ph type="title"/>
          </p:nvPr>
        </p:nvSpPr>
        <p:spPr/>
        <p:txBody>
          <a:bodyPr/>
          <a:lstStyle/>
          <a:p>
            <a:pPr algn="ctr"/>
            <a:r>
              <a:rPr lang="ar-SA" b="1" dirty="0">
                <a:solidFill>
                  <a:srgbClr val="002060"/>
                </a:solidFill>
              </a:rPr>
              <a:t>دعاماتها </a:t>
            </a:r>
            <a:r>
              <a:rPr lang="ar-SA" b="1" dirty="0" err="1">
                <a:solidFill>
                  <a:srgbClr val="002060"/>
                </a:solidFill>
              </a:rPr>
              <a:t>البيداغوجية:</a:t>
            </a:r>
            <a:endParaRPr lang="fr-FR" dirty="0">
              <a:solidFill>
                <a:srgbClr val="00206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SA" b="1" dirty="0"/>
              <a:t>يقتضي التنشيط </a:t>
            </a:r>
            <a:r>
              <a:rPr lang="ar-SA" b="1" dirty="0" err="1"/>
              <a:t>الفعال  </a:t>
            </a:r>
            <a:r>
              <a:rPr lang="ar-SA" b="1" dirty="0"/>
              <a:t>( الهادف و اللين و </a:t>
            </a:r>
            <a:r>
              <a:rPr lang="ar-SA" b="1" dirty="0" err="1"/>
              <a:t>المرح ...</a:t>
            </a:r>
            <a:r>
              <a:rPr lang="ar-SA" b="1" dirty="0"/>
              <a:t> ) اعتماد أدوات </a:t>
            </a:r>
            <a:r>
              <a:rPr lang="ar-SA" b="1" dirty="0" smtClean="0"/>
              <a:t>حديثة، </a:t>
            </a:r>
            <a:r>
              <a:rPr lang="ar-SA" b="1" dirty="0"/>
              <a:t>هذه الأدوات يتم إحضارها و تجريبها قبل استعمالها النهائي .</a:t>
            </a:r>
            <a:endParaRPr lang="fr-FR" b="1" dirty="0"/>
          </a:p>
          <a:p>
            <a:pPr algn="r" rtl="1"/>
            <a:r>
              <a:rPr lang="ar-SA" b="1" dirty="0"/>
              <a:t>نختار الوسيلة المناسبة وفق الهدف المتوخى ،  و الموضوع ، </a:t>
            </a:r>
            <a:r>
              <a:rPr lang="ar-SA" b="1" dirty="0" smtClean="0"/>
              <a:t> </a:t>
            </a:r>
            <a:r>
              <a:rPr lang="ar-MA" b="1" dirty="0"/>
              <a:t>و</a:t>
            </a:r>
            <a:r>
              <a:rPr lang="ar-SA" b="1" dirty="0" smtClean="0"/>
              <a:t>البرنامج </a:t>
            </a:r>
            <a:r>
              <a:rPr lang="ar-SA" b="1" dirty="0"/>
              <a:t>، والتوقيت ، والمدة الزمنية ، والمكان ، وعدد المشاركين ، ومستواهم العمري و الفكري ، وتبعا لاهتماماتهم ...</a:t>
            </a:r>
            <a:endParaRPr lang="fr-FR" b="1" dirty="0"/>
          </a:p>
          <a:p>
            <a:pPr algn="r" rtl="1"/>
            <a:r>
              <a:rPr lang="ar-SA" b="1" dirty="0"/>
              <a:t>من الأدوات و الوسائل الأكثر استعمالا نجد : </a:t>
            </a:r>
            <a:r>
              <a:rPr lang="ar-SA" b="1" dirty="0" err="1"/>
              <a:t>المسلاط</a:t>
            </a:r>
            <a:r>
              <a:rPr lang="ar-SA" b="1" dirty="0"/>
              <a:t> العاكس ، والحاسوب باستعمال جهاز ( </a:t>
            </a:r>
            <a:r>
              <a:rPr lang="fr-FR" b="1" dirty="0"/>
              <a:t>data-show </a:t>
            </a:r>
            <a:r>
              <a:rPr lang="ar-SA" b="1" dirty="0"/>
              <a:t> ) ، و السبورة </a:t>
            </a:r>
            <a:r>
              <a:rPr lang="ar-SA" b="1" dirty="0" smtClean="0"/>
              <a:t>الورقية</a:t>
            </a:r>
            <a:r>
              <a:rPr lang="ar-MA" b="1" dirty="0" smtClean="0"/>
              <a:t>،</a:t>
            </a:r>
            <a:r>
              <a:rPr lang="ar-SA" b="1" dirty="0" smtClean="0"/>
              <a:t> </a:t>
            </a:r>
            <a:r>
              <a:rPr lang="ar-SA" b="1" dirty="0"/>
              <a:t>و الأجهزة السمعية – البصرية (</a:t>
            </a:r>
            <a:r>
              <a:rPr lang="fr-FR" b="1" dirty="0"/>
              <a:t>les appareils audio-visuels</a:t>
            </a:r>
            <a:r>
              <a:rPr lang="ar-SA" b="1" dirty="0"/>
              <a:t> </a:t>
            </a:r>
            <a:r>
              <a:rPr lang="ar-SA" b="1" dirty="0" smtClean="0"/>
              <a:t>)</a:t>
            </a:r>
            <a:endParaRPr lang="fr-FR" b="1" dirty="0"/>
          </a:p>
          <a:p>
            <a:pPr algn="r" rtl="1"/>
            <a:endParaRPr lang="fr-FR" b="1" dirty="0"/>
          </a:p>
        </p:txBody>
      </p:sp>
      <p:sp>
        <p:nvSpPr>
          <p:cNvPr id="2" name="Titre 1"/>
          <p:cNvSpPr>
            <a:spLocks noGrp="1"/>
          </p:cNvSpPr>
          <p:nvPr>
            <p:ph type="title"/>
          </p:nvPr>
        </p:nvSpPr>
        <p:spPr/>
        <p:txBody>
          <a:bodyPr>
            <a:normAutofit fontScale="90000"/>
          </a:bodyPr>
          <a:lstStyle/>
          <a:p>
            <a:pPr algn="ctr" rtl="1"/>
            <a:r>
              <a:rPr lang="ar-SA" b="1" dirty="0">
                <a:solidFill>
                  <a:srgbClr val="002060"/>
                </a:solidFill>
                <a:effectLst/>
              </a:rPr>
              <a:t>إعداد دعامات </a:t>
            </a:r>
            <a:r>
              <a:rPr lang="ar-SA" b="1" dirty="0" smtClean="0">
                <a:solidFill>
                  <a:srgbClr val="002060"/>
                </a:solidFill>
                <a:effectLst/>
              </a:rPr>
              <a:t>التنشيط</a:t>
            </a:r>
            <a:r>
              <a:rPr lang="ar-MA" b="1" dirty="0" smtClean="0">
                <a:solidFill>
                  <a:srgbClr val="002060"/>
                </a:solidFill>
                <a:effectLst/>
              </a:rPr>
              <a:t/>
            </a:r>
            <a:br>
              <a:rPr lang="ar-MA" b="1" dirty="0" smtClean="0">
                <a:solidFill>
                  <a:srgbClr val="002060"/>
                </a:solidFill>
                <a:effectLst/>
              </a:rPr>
            </a:br>
            <a:r>
              <a:rPr lang="ar-SA" dirty="0" err="1">
                <a:solidFill>
                  <a:srgbClr val="002060"/>
                </a:solidFill>
                <a:effectLst/>
              </a:rPr>
              <a:t>   (</a:t>
            </a:r>
            <a:r>
              <a:rPr lang="ar-SA" dirty="0">
                <a:solidFill>
                  <a:srgbClr val="002060"/>
                </a:solidFill>
                <a:effectLst/>
              </a:rPr>
              <a:t> </a:t>
            </a:r>
            <a:r>
              <a:rPr lang="fr-FR" dirty="0">
                <a:solidFill>
                  <a:srgbClr val="002060"/>
                </a:solidFill>
                <a:effectLst/>
              </a:rPr>
              <a:t>Les supports d’animation</a:t>
            </a:r>
            <a:r>
              <a:rPr lang="ar-SA" dirty="0">
                <a:solidFill>
                  <a:srgbClr val="002060"/>
                </a:solidFill>
                <a:effectLst/>
              </a:rPr>
              <a:t> </a:t>
            </a:r>
            <a:r>
              <a:rPr lang="ar-SA" dirty="0" err="1">
                <a:solidFill>
                  <a:srgbClr val="002060"/>
                </a:solidFill>
                <a:effectLst/>
              </a:rPr>
              <a:t>)</a:t>
            </a:r>
            <a:endParaRPr lang="fr-FR" dirty="0">
              <a:solidFill>
                <a:srgbClr val="002060"/>
              </a:solidFill>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pPr algn="r" rtl="1"/>
            <a:r>
              <a:rPr lang="ar-SA" b="1" dirty="0" smtClean="0"/>
              <a:t>أثبتت </a:t>
            </a:r>
            <a:r>
              <a:rPr lang="ar-SA" b="1" dirty="0"/>
              <a:t>تجارب التنشيط أن المشاركين ليسوا جميعا على نمط </a:t>
            </a:r>
            <a:r>
              <a:rPr lang="ar-SA" b="1" dirty="0" smtClean="0"/>
              <a:t>واحد </a:t>
            </a:r>
            <a:r>
              <a:rPr lang="ar-SA" b="1" dirty="0"/>
              <a:t>، فمنهم المنتبهون </a:t>
            </a:r>
            <a:r>
              <a:rPr lang="ar-SA" b="1" dirty="0" smtClean="0"/>
              <a:t>المشاركون، </a:t>
            </a:r>
            <a:endParaRPr lang="ar-MA" b="1" dirty="0" smtClean="0"/>
          </a:p>
          <a:p>
            <a:pPr algn="r" rtl="1"/>
            <a:r>
              <a:rPr lang="ar-SA" b="1" dirty="0" smtClean="0"/>
              <a:t>ومنهم </a:t>
            </a:r>
            <a:r>
              <a:rPr lang="ar-SA" b="1" dirty="0"/>
              <a:t>المنتبهون و لكن لا </a:t>
            </a:r>
            <a:r>
              <a:rPr lang="ar-SA" b="1" dirty="0" smtClean="0"/>
              <a:t>يشاركون، </a:t>
            </a:r>
            <a:endParaRPr lang="ar-MA" b="1" dirty="0" smtClean="0"/>
          </a:p>
          <a:p>
            <a:pPr algn="r" rtl="1"/>
            <a:r>
              <a:rPr lang="ar-SA" b="1" dirty="0" smtClean="0"/>
              <a:t>و </a:t>
            </a:r>
            <a:r>
              <a:rPr lang="ar-SA" b="1" dirty="0"/>
              <a:t>غير المنتبهين و لكنهم </a:t>
            </a:r>
            <a:r>
              <a:rPr lang="ar-SA" b="1" dirty="0" smtClean="0"/>
              <a:t>صامتون، </a:t>
            </a:r>
            <a:endParaRPr lang="ar-MA" b="1" dirty="0" smtClean="0"/>
          </a:p>
          <a:p>
            <a:pPr algn="r" rtl="1"/>
            <a:r>
              <a:rPr lang="ar-SA" b="1" dirty="0" smtClean="0"/>
              <a:t>وأخيرا </a:t>
            </a:r>
            <a:r>
              <a:rPr lang="ar-SA" b="1" dirty="0"/>
              <a:t>المشوشون و المضايقون</a:t>
            </a:r>
            <a:r>
              <a:rPr lang="ar-SA" b="1" dirty="0" smtClean="0"/>
              <a:t>.</a:t>
            </a:r>
            <a:endParaRPr lang="ar-MA" b="1" dirty="0" smtClean="0"/>
          </a:p>
          <a:p>
            <a:pPr algn="r" rtl="1"/>
            <a:r>
              <a:rPr lang="ar-SA" b="1" dirty="0" smtClean="0"/>
              <a:t> </a:t>
            </a:r>
            <a:r>
              <a:rPr lang="ar-SA" b="1" dirty="0"/>
              <a:t>لهذا فالمشاركون يشكلون </a:t>
            </a:r>
            <a:r>
              <a:rPr lang="ar-SA" b="1" dirty="0" smtClean="0"/>
              <a:t>فئتين، </a:t>
            </a:r>
            <a:r>
              <a:rPr lang="ar-SA" b="1" dirty="0"/>
              <a:t>فئة متعاونة ، وأخرى معرقلة </a:t>
            </a:r>
            <a:r>
              <a:rPr lang="ar-SA" b="1" dirty="0" smtClean="0"/>
              <a:t>للتنشيط. </a:t>
            </a:r>
            <a:endParaRPr lang="ar-MA" b="1" dirty="0" smtClean="0"/>
          </a:p>
          <a:p>
            <a:pPr algn="r" rtl="1"/>
            <a:r>
              <a:rPr lang="ar-SA" b="1" dirty="0" smtClean="0"/>
              <a:t>لذلك </a:t>
            </a:r>
            <a:r>
              <a:rPr lang="ar-SA" b="1" dirty="0"/>
              <a:t>فالمطلوب من المنشط تحويل العلاقة </a:t>
            </a:r>
            <a:r>
              <a:rPr lang="ar-SA" b="1" dirty="0" err="1"/>
              <a:t>التنافسية (</a:t>
            </a:r>
            <a:r>
              <a:rPr lang="ar-SA" b="1" dirty="0"/>
              <a:t> </a:t>
            </a:r>
            <a:r>
              <a:rPr lang="fr-FR" b="1" dirty="0"/>
              <a:t>compétitive</a:t>
            </a:r>
            <a:r>
              <a:rPr lang="ar-SA" b="1" dirty="0"/>
              <a:t>)  إلى علاقة </a:t>
            </a:r>
            <a:r>
              <a:rPr lang="ar-SA" b="1" dirty="0" err="1"/>
              <a:t>تعاونية (</a:t>
            </a:r>
            <a:r>
              <a:rPr lang="fr-FR" b="1" dirty="0"/>
              <a:t>coopérative</a:t>
            </a:r>
            <a:r>
              <a:rPr lang="ar-SA" b="1" dirty="0"/>
              <a:t> </a:t>
            </a:r>
            <a:r>
              <a:rPr lang="ar-SA" b="1" dirty="0" smtClean="0"/>
              <a:t>)، </a:t>
            </a:r>
            <a:r>
              <a:rPr lang="ar-SA" b="1" dirty="0"/>
              <a:t>من خلال ضبط الانفعالات و تهدئة الأجواء،  مادام الهدف الذي يصبو إليه المنشط هو نجاح </a:t>
            </a:r>
            <a:r>
              <a:rPr lang="ar-SA" b="1" dirty="0" smtClean="0"/>
              <a:t>البرنامج.</a:t>
            </a:r>
            <a:endParaRPr lang="fr-FR" b="1" dirty="0"/>
          </a:p>
          <a:p>
            <a:pPr algn="r" rtl="1"/>
            <a:r>
              <a:rPr lang="ar-SA" b="1" dirty="0"/>
              <a:t>و بما أن المعرقلين  ليسوا  من صنف </a:t>
            </a:r>
            <a:r>
              <a:rPr lang="ar-SA" b="1" dirty="0" smtClean="0"/>
              <a:t>واحد، </a:t>
            </a:r>
            <a:r>
              <a:rPr lang="ar-SA" b="1" dirty="0"/>
              <a:t>فعلى المنشط أخذ فكرة عن كل صنف ،والتعامل معه وفق ما تقتضيه الضرورة </a:t>
            </a:r>
            <a:r>
              <a:rPr lang="ar-SA" b="1" dirty="0" smtClean="0"/>
              <a:t>التواصلية.</a:t>
            </a:r>
            <a:endParaRPr lang="ar-MA" b="1" dirty="0" smtClean="0"/>
          </a:p>
          <a:p>
            <a:pPr algn="r" rtl="1"/>
            <a:r>
              <a:rPr lang="ar-SA" b="1" dirty="0" smtClean="0"/>
              <a:t>حددت </a:t>
            </a:r>
            <a:r>
              <a:rPr lang="ar-SA" b="1" dirty="0"/>
              <a:t>أدبيات التواصل عدة فئات من المشاركين الذين يشكلون معيقات التنشيط، يمكن تناول عشرة أصناف متباينة </a:t>
            </a:r>
            <a:r>
              <a:rPr lang="ar-SA" b="1" dirty="0" smtClean="0"/>
              <a:t>منهم، </a:t>
            </a:r>
            <a:r>
              <a:rPr lang="ar-SA" b="1" dirty="0"/>
              <a:t>مع ذكر خصائص كل </a:t>
            </a:r>
            <a:r>
              <a:rPr lang="ar-SA" b="1" dirty="0" smtClean="0"/>
              <a:t>صنف، </a:t>
            </a:r>
            <a:r>
              <a:rPr lang="ar-SA" b="1" dirty="0"/>
              <a:t>و كيفية التعامل </a:t>
            </a:r>
            <a:r>
              <a:rPr lang="ar-SA" b="1" dirty="0" smtClean="0"/>
              <a:t>مع</a:t>
            </a:r>
            <a:r>
              <a:rPr lang="ar-MA" b="1" dirty="0" smtClean="0"/>
              <a:t>:</a:t>
            </a:r>
            <a:endParaRPr lang="fr-FR" b="1" dirty="0"/>
          </a:p>
        </p:txBody>
      </p:sp>
      <p:sp>
        <p:nvSpPr>
          <p:cNvPr id="2" name="Titre 1"/>
          <p:cNvSpPr>
            <a:spLocks noGrp="1"/>
          </p:cNvSpPr>
          <p:nvPr>
            <p:ph type="title"/>
          </p:nvPr>
        </p:nvSpPr>
        <p:spPr/>
        <p:txBody>
          <a:bodyPr/>
          <a:lstStyle/>
          <a:p>
            <a:pPr algn="ctr"/>
            <a:r>
              <a:rPr lang="ar-SA" dirty="0">
                <a:solidFill>
                  <a:srgbClr val="002060"/>
                </a:solidFill>
              </a:rPr>
              <a:t>خصائص </a:t>
            </a:r>
            <a:r>
              <a:rPr lang="ar-SA" dirty="0" smtClean="0">
                <a:solidFill>
                  <a:srgbClr val="002060"/>
                </a:solidFill>
              </a:rPr>
              <a:t>المشاركين:</a:t>
            </a:r>
            <a:endParaRPr lang="fr-FR" dirty="0">
              <a:solidFill>
                <a:srgbClr val="00206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179512" y="168412"/>
            <a:ext cx="8496944" cy="6689588"/>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107</TotalTime>
  <Words>747</Words>
  <Application>Microsoft Office PowerPoint</Application>
  <PresentationFormat>On-screen Show (4:3)</PresentationFormat>
  <Paragraphs>63</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Lucida Sans Unicode</vt:lpstr>
      <vt:lpstr>Verdana</vt:lpstr>
      <vt:lpstr>Wingdings 2</vt:lpstr>
      <vt:lpstr>Wingdings 3</vt:lpstr>
      <vt:lpstr>Rotonde</vt:lpstr>
      <vt:lpstr>PowerPoint Presentation</vt:lpstr>
      <vt:lpstr>التنشيط التربوي والبيداغوجي </vt:lpstr>
      <vt:lpstr>أهمية تقنيات التنشيط:</vt:lpstr>
      <vt:lpstr>PowerPoint Presentation</vt:lpstr>
      <vt:lpstr>PowerPoint Presentation</vt:lpstr>
      <vt:lpstr>دعاماتها البيداغوجية:</vt:lpstr>
      <vt:lpstr>إعداد دعامات التنشيط    ( Les supports d’animation )</vt:lpstr>
      <vt:lpstr>خصائص المشاركين:</vt:lpstr>
      <vt:lpstr>PowerPoint Presentation</vt:lpstr>
      <vt:lpstr>تقنيات التنشيط</vt:lpstr>
      <vt:lpstr>PowerPoint Presentation</vt:lpstr>
      <vt:lpstr>2 ـ تقنية جيكسو أو استراتيجية جيكسو  ( Jigsaw Strategy )</vt:lpstr>
      <vt:lpstr>3 ـ تقنية الرسول:</vt:lpstr>
      <vt:lpstr>4 ـ تقنية فليبس 6×6 Philips:</vt:lpstr>
      <vt:lpstr>PowerPoint Presentation</vt:lpstr>
      <vt:lpstr>5 ـ تقنية المحاكاة أو لعب الأدوار أو مواقف التمثيل:</vt:lpstr>
      <vt:lpstr>PowerPoint Presentation</vt:lpstr>
      <vt:lpstr>7 ـ تقنية الزوبعة الذهنية أو الزوبعة العقلية أو العصف الذهني أو الزوبعة الفكرية Brainstorming:</vt:lpstr>
      <vt:lpstr>PowerPoint Presentation</vt:lpstr>
      <vt:lpstr>8ـ تقنية دراسة الحالة:</vt:lpstr>
      <vt:lpstr>9 ـ تقنية حل المشكلات:</vt:lpstr>
      <vt:lpstr>خاتمة</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ماهو التنشيط ؟ وماهي تقنياته ؟ ماهي الطرق البيداغوجية المعتمدة في التنشيط ؟</dc:title>
  <dc:creator>Hassan</dc:creator>
  <cp:lastModifiedBy>حساب Microsoft</cp:lastModifiedBy>
  <cp:revision>17</cp:revision>
  <dcterms:created xsi:type="dcterms:W3CDTF">2018-09-10T13:08:46Z</dcterms:created>
  <dcterms:modified xsi:type="dcterms:W3CDTF">2025-04-03T10:51:54Z</dcterms:modified>
</cp:coreProperties>
</file>