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snapToGrid="0">
      <p:cViewPr varScale="1">
        <p:scale>
          <a:sx n="73" d="100"/>
          <a:sy n="73" d="100"/>
        </p:scale>
        <p:origin x="6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03BBFB4-1948-4E60-8DF6-838CC313F1E7}" type="datetimeFigureOut">
              <a:rPr lang="fr-FR" smtClean="0"/>
              <a:t>15/02/2021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C059E53-56B7-46FC-9C5E-D183436FFF51}" type="slidenum">
              <a:rPr lang="fr-FR" smtClean="0"/>
              <a:t>‹#›</a:t>
            </a:fld>
            <a:endParaRPr lang="fr-FR"/>
          </a:p>
        </p:txBody>
      </p:sp>
    </p:spTree>
    <p:extLst>
      <p:ext uri="{BB962C8B-B14F-4D97-AF65-F5344CB8AC3E}">
        <p14:creationId xmlns:p14="http://schemas.microsoft.com/office/powerpoint/2010/main" val="1485277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03BBFB4-1948-4E60-8DF6-838CC313F1E7}" type="datetimeFigureOut">
              <a:rPr lang="fr-FR" smtClean="0"/>
              <a:t>15/02/2021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C059E53-56B7-46FC-9C5E-D183436FFF51}" type="slidenum">
              <a:rPr lang="fr-FR" smtClean="0"/>
              <a:t>‹#›</a:t>
            </a:fld>
            <a:endParaRPr lang="fr-FR"/>
          </a:p>
        </p:txBody>
      </p:sp>
    </p:spTree>
    <p:extLst>
      <p:ext uri="{BB962C8B-B14F-4D97-AF65-F5344CB8AC3E}">
        <p14:creationId xmlns:p14="http://schemas.microsoft.com/office/powerpoint/2010/main" val="2177874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03BBFB4-1948-4E60-8DF6-838CC313F1E7}" type="datetimeFigureOut">
              <a:rPr lang="fr-FR" smtClean="0"/>
              <a:t>15/02/2021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C059E53-56B7-46FC-9C5E-D183436FFF51}" type="slidenum">
              <a:rPr lang="fr-FR" smtClean="0"/>
              <a:t>‹#›</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76164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03BBFB4-1948-4E60-8DF6-838CC313F1E7}" type="datetimeFigureOut">
              <a:rPr lang="fr-FR" smtClean="0"/>
              <a:t>15/02/2021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C059E53-56B7-46FC-9C5E-D183436FFF51}" type="slidenum">
              <a:rPr lang="fr-FR" smtClean="0"/>
              <a:t>‹#›</a:t>
            </a:fld>
            <a:endParaRPr lang="fr-FR"/>
          </a:p>
        </p:txBody>
      </p:sp>
    </p:spTree>
    <p:extLst>
      <p:ext uri="{BB962C8B-B14F-4D97-AF65-F5344CB8AC3E}">
        <p14:creationId xmlns:p14="http://schemas.microsoft.com/office/powerpoint/2010/main" val="32350542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03BBFB4-1948-4E60-8DF6-838CC313F1E7}" type="datetimeFigureOut">
              <a:rPr lang="fr-FR" smtClean="0"/>
              <a:t>15/02/2021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C059E53-56B7-46FC-9C5E-D183436FFF51}" type="slidenum">
              <a:rPr lang="fr-FR" smtClean="0"/>
              <a:t>‹#›</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551814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03BBFB4-1948-4E60-8DF6-838CC313F1E7}" type="datetimeFigureOut">
              <a:rPr lang="fr-FR" smtClean="0"/>
              <a:t>15/02/2021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C059E53-56B7-46FC-9C5E-D183436FFF51}" type="slidenum">
              <a:rPr lang="fr-FR" smtClean="0"/>
              <a:t>‹#›</a:t>
            </a:fld>
            <a:endParaRPr lang="fr-FR"/>
          </a:p>
        </p:txBody>
      </p:sp>
    </p:spTree>
    <p:extLst>
      <p:ext uri="{BB962C8B-B14F-4D97-AF65-F5344CB8AC3E}">
        <p14:creationId xmlns:p14="http://schemas.microsoft.com/office/powerpoint/2010/main" val="613832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3BBFB4-1948-4E60-8DF6-838CC313F1E7}" type="datetimeFigureOut">
              <a:rPr lang="fr-FR" smtClean="0"/>
              <a:t>15/02/2021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C059E53-56B7-46FC-9C5E-D183436FFF51}" type="slidenum">
              <a:rPr lang="fr-FR" smtClean="0"/>
              <a:t>‹#›</a:t>
            </a:fld>
            <a:endParaRPr lang="fr-FR"/>
          </a:p>
        </p:txBody>
      </p:sp>
    </p:spTree>
    <p:extLst>
      <p:ext uri="{BB962C8B-B14F-4D97-AF65-F5344CB8AC3E}">
        <p14:creationId xmlns:p14="http://schemas.microsoft.com/office/powerpoint/2010/main" val="2205794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3BBFB4-1948-4E60-8DF6-838CC313F1E7}" type="datetimeFigureOut">
              <a:rPr lang="fr-FR" smtClean="0"/>
              <a:t>15/02/2021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C059E53-56B7-46FC-9C5E-D183436FFF51}" type="slidenum">
              <a:rPr lang="fr-FR" smtClean="0"/>
              <a:t>‹#›</a:t>
            </a:fld>
            <a:endParaRPr lang="fr-FR"/>
          </a:p>
        </p:txBody>
      </p:sp>
    </p:spTree>
    <p:extLst>
      <p:ext uri="{BB962C8B-B14F-4D97-AF65-F5344CB8AC3E}">
        <p14:creationId xmlns:p14="http://schemas.microsoft.com/office/powerpoint/2010/main" val="756986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3BBFB4-1948-4E60-8DF6-838CC313F1E7}" type="datetimeFigureOut">
              <a:rPr lang="fr-FR" smtClean="0"/>
              <a:t>15/02/2021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C059E53-56B7-46FC-9C5E-D183436FFF51}" type="slidenum">
              <a:rPr lang="fr-FR" smtClean="0"/>
              <a:t>‹#›</a:t>
            </a:fld>
            <a:endParaRPr lang="fr-FR"/>
          </a:p>
        </p:txBody>
      </p:sp>
    </p:spTree>
    <p:extLst>
      <p:ext uri="{BB962C8B-B14F-4D97-AF65-F5344CB8AC3E}">
        <p14:creationId xmlns:p14="http://schemas.microsoft.com/office/powerpoint/2010/main" val="128600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03BBFB4-1948-4E60-8DF6-838CC313F1E7}" type="datetimeFigureOut">
              <a:rPr lang="fr-FR" smtClean="0"/>
              <a:t>15/02/2021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C059E53-56B7-46FC-9C5E-D183436FFF51}" type="slidenum">
              <a:rPr lang="fr-FR" smtClean="0"/>
              <a:t>‹#›</a:t>
            </a:fld>
            <a:endParaRPr lang="fr-FR"/>
          </a:p>
        </p:txBody>
      </p:sp>
    </p:spTree>
    <p:extLst>
      <p:ext uri="{BB962C8B-B14F-4D97-AF65-F5344CB8AC3E}">
        <p14:creationId xmlns:p14="http://schemas.microsoft.com/office/powerpoint/2010/main" val="2009490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3BBFB4-1948-4E60-8DF6-838CC313F1E7}" type="datetimeFigureOut">
              <a:rPr lang="fr-FR" smtClean="0"/>
              <a:t>15/02/2021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C059E53-56B7-46FC-9C5E-D183436FFF51}" type="slidenum">
              <a:rPr lang="fr-FR" smtClean="0"/>
              <a:t>‹#›</a:t>
            </a:fld>
            <a:endParaRPr lang="fr-FR"/>
          </a:p>
        </p:txBody>
      </p:sp>
    </p:spTree>
    <p:extLst>
      <p:ext uri="{BB962C8B-B14F-4D97-AF65-F5344CB8AC3E}">
        <p14:creationId xmlns:p14="http://schemas.microsoft.com/office/powerpoint/2010/main" val="2261599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03BBFB4-1948-4E60-8DF6-838CC313F1E7}" type="datetimeFigureOut">
              <a:rPr lang="fr-FR" smtClean="0"/>
              <a:t>15/02/2021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C059E53-56B7-46FC-9C5E-D183436FFF51}" type="slidenum">
              <a:rPr lang="fr-FR" smtClean="0"/>
              <a:t>‹#›</a:t>
            </a:fld>
            <a:endParaRPr lang="fr-FR"/>
          </a:p>
        </p:txBody>
      </p:sp>
    </p:spTree>
    <p:extLst>
      <p:ext uri="{BB962C8B-B14F-4D97-AF65-F5344CB8AC3E}">
        <p14:creationId xmlns:p14="http://schemas.microsoft.com/office/powerpoint/2010/main" val="4179534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03BBFB4-1948-4E60-8DF6-838CC313F1E7}" type="datetimeFigureOut">
              <a:rPr lang="fr-FR" smtClean="0"/>
              <a:t>15/02/2021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C059E53-56B7-46FC-9C5E-D183436FFF51}" type="slidenum">
              <a:rPr lang="fr-FR" smtClean="0"/>
              <a:t>‹#›</a:t>
            </a:fld>
            <a:endParaRPr lang="fr-FR"/>
          </a:p>
        </p:txBody>
      </p:sp>
    </p:spTree>
    <p:extLst>
      <p:ext uri="{BB962C8B-B14F-4D97-AF65-F5344CB8AC3E}">
        <p14:creationId xmlns:p14="http://schemas.microsoft.com/office/powerpoint/2010/main" val="2937557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3BBFB4-1948-4E60-8DF6-838CC313F1E7}" type="datetimeFigureOut">
              <a:rPr lang="fr-FR" smtClean="0"/>
              <a:t>15/02/2021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C059E53-56B7-46FC-9C5E-D183436FFF51}" type="slidenum">
              <a:rPr lang="fr-FR" smtClean="0"/>
              <a:t>‹#›</a:t>
            </a:fld>
            <a:endParaRPr lang="fr-FR"/>
          </a:p>
        </p:txBody>
      </p:sp>
    </p:spTree>
    <p:extLst>
      <p:ext uri="{BB962C8B-B14F-4D97-AF65-F5344CB8AC3E}">
        <p14:creationId xmlns:p14="http://schemas.microsoft.com/office/powerpoint/2010/main" val="1958389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3BBFB4-1948-4E60-8DF6-838CC313F1E7}" type="datetimeFigureOut">
              <a:rPr lang="fr-FR" smtClean="0"/>
              <a:t>15/02/2021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C059E53-56B7-46FC-9C5E-D183436FFF51}" type="slidenum">
              <a:rPr lang="fr-FR" smtClean="0"/>
              <a:t>‹#›</a:t>
            </a:fld>
            <a:endParaRPr lang="fr-FR"/>
          </a:p>
        </p:txBody>
      </p:sp>
    </p:spTree>
    <p:extLst>
      <p:ext uri="{BB962C8B-B14F-4D97-AF65-F5344CB8AC3E}">
        <p14:creationId xmlns:p14="http://schemas.microsoft.com/office/powerpoint/2010/main" val="2773295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03BBFB4-1948-4E60-8DF6-838CC313F1E7}" type="datetimeFigureOut">
              <a:rPr lang="fr-FR" smtClean="0"/>
              <a:t>15/02/2021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C059E53-56B7-46FC-9C5E-D183436FFF51}" type="slidenum">
              <a:rPr lang="fr-FR" smtClean="0"/>
              <a:t>‹#›</a:t>
            </a:fld>
            <a:endParaRPr lang="fr-FR"/>
          </a:p>
        </p:txBody>
      </p:sp>
    </p:spTree>
    <p:extLst>
      <p:ext uri="{BB962C8B-B14F-4D97-AF65-F5344CB8AC3E}">
        <p14:creationId xmlns:p14="http://schemas.microsoft.com/office/powerpoint/2010/main" val="221950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03BBFB4-1948-4E60-8DF6-838CC313F1E7}" type="datetimeFigureOut">
              <a:rPr lang="fr-FR" smtClean="0"/>
              <a:t>15/02/2021</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C059E53-56B7-46FC-9C5E-D183436FFF51}" type="slidenum">
              <a:rPr lang="fr-FR" smtClean="0"/>
              <a:t>‹#›</a:t>
            </a:fld>
            <a:endParaRPr lang="fr-FR"/>
          </a:p>
        </p:txBody>
      </p:sp>
    </p:spTree>
    <p:extLst>
      <p:ext uri="{BB962C8B-B14F-4D97-AF65-F5344CB8AC3E}">
        <p14:creationId xmlns:p14="http://schemas.microsoft.com/office/powerpoint/2010/main" val="386201443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DZ" sz="7200" dirty="0" smtClean="0">
                <a:solidFill>
                  <a:srgbClr val="7030A0"/>
                </a:solidFill>
              </a:rPr>
              <a:t>جماعة أبولو</a:t>
            </a:r>
            <a:endParaRPr lang="fr-FR" sz="7200" dirty="0">
              <a:solidFill>
                <a:srgbClr val="7030A0"/>
              </a:solidFill>
            </a:endParaRPr>
          </a:p>
        </p:txBody>
      </p:sp>
      <p:sp>
        <p:nvSpPr>
          <p:cNvPr id="3" name="Subtitle 2"/>
          <p:cNvSpPr>
            <a:spLocks noGrp="1"/>
          </p:cNvSpPr>
          <p:nvPr>
            <p:ph type="subTitle" idx="1"/>
          </p:nvPr>
        </p:nvSpPr>
        <p:spPr/>
        <p:txBody>
          <a:bodyPr>
            <a:normAutofit/>
          </a:bodyPr>
          <a:lstStyle/>
          <a:p>
            <a:pPr algn="ctr"/>
            <a:r>
              <a:rPr lang="ar-DZ" sz="3200" dirty="0" smtClean="0">
                <a:solidFill>
                  <a:srgbClr val="0070C0"/>
                </a:solidFill>
              </a:rPr>
              <a:t>الدكتور منير مهادي</a:t>
            </a:r>
            <a:endParaRPr lang="fr-FR" sz="3200" dirty="0">
              <a:solidFill>
                <a:srgbClr val="0070C0"/>
              </a:solidFill>
            </a:endParaRPr>
          </a:p>
        </p:txBody>
      </p:sp>
    </p:spTree>
    <p:extLst>
      <p:ext uri="{BB962C8B-B14F-4D97-AF65-F5344CB8AC3E}">
        <p14:creationId xmlns:p14="http://schemas.microsoft.com/office/powerpoint/2010/main" val="3896328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264" y="875211"/>
            <a:ext cx="9196250" cy="5301752"/>
          </a:xfrm>
        </p:spPr>
        <p:txBody>
          <a:bodyPr>
            <a:noAutofit/>
          </a:bodyPr>
          <a:lstStyle/>
          <a:p>
            <a:pPr algn="just" rtl="1">
              <a:lnSpc>
                <a:spcPct val="150000"/>
              </a:lnSpc>
            </a:pPr>
            <a:r>
              <a:rPr lang="ar-DZ" sz="2400" dirty="0" smtClean="0">
                <a:latin typeface="Simplified Arabic" panose="02020603050405020304" pitchFamily="18" charset="-78"/>
                <a:cs typeface="Simplified Arabic" panose="02020603050405020304" pitchFamily="18" charset="-78"/>
              </a:rPr>
              <a:t>جاءت جماعة أبولو بعد عشر سنوات أو أكثر من تأسيس مدرسة الديوان، وقد أسّسها الأديب أحمد زكي أبو شادي ( 1892، 1955م)، وكان ذلك الميلاد في القاهرة سنة 1932م،</a:t>
            </a:r>
            <a:r>
              <a:rPr lang="fr-FR" sz="2400" dirty="0" smtClean="0">
                <a:latin typeface="Simplified Arabic" panose="02020603050405020304" pitchFamily="18" charset="-78"/>
                <a:cs typeface="Simplified Arabic" panose="02020603050405020304" pitchFamily="18" charset="-78"/>
              </a:rPr>
              <a:t> </a:t>
            </a:r>
            <a:r>
              <a:rPr lang="ar-DZ" sz="2400" dirty="0" smtClean="0">
                <a:latin typeface="Simplified Arabic" panose="02020603050405020304" pitchFamily="18" charset="-78"/>
                <a:cs typeface="Simplified Arabic" panose="02020603050405020304" pitchFamily="18" charset="-78"/>
              </a:rPr>
              <a:t> حيث استطاعت هذه الجماعة أن تقدّم أدبا راقيا ومنافسا للأدب المكتوب قبلها، وأدّت مجلة "أبولو" دورا بالغ الأهمية في نشر رؤيتها الأدبية، وفي افتتاحية العدد الأول من أعدادها كتب أبو شادي يقول: "نظراً للمنزلة الخاصة التي يحتلها الشعر بين فنون الأدب، ولما أصابه، وأصاب رجاله من سوء الحال، بينما الشعر من أجل مظاهر الفن لم نتردد في أن نخصه بهذه المجلة، التي هي الأولى من نوعها في العالم العربي، كما لم نتوان في تأسيس هيئة مستقلة لخدمته، هي جمعية أبولو، حبا في إحلاله مكانته السابقة الرفيعة، وتحقيقا للتآخي والتعاون المنشود بين الشعراء، وقد خلصت هذه المجلة من الحزبية، وتفتحت أبوابها لكل نصير لمبادئها التعاونية الإصلاحية...".</a:t>
            </a:r>
            <a:endParaRPr lang="fr-FR"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550600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264" y="875211"/>
            <a:ext cx="9196250" cy="5301752"/>
          </a:xfrm>
        </p:spPr>
        <p:txBody>
          <a:bodyPr>
            <a:noAutofit/>
          </a:bodyPr>
          <a:lstStyle/>
          <a:p>
            <a:pPr algn="just" rtl="1"/>
            <a:r>
              <a:rPr lang="ar-DZ" sz="2400" dirty="0">
                <a:latin typeface="Simplified Arabic" panose="02020603050405020304" pitchFamily="18" charset="-78"/>
                <a:cs typeface="Simplified Arabic" panose="02020603050405020304" pitchFamily="18" charset="-78"/>
              </a:rPr>
              <a:t>وتضمن العدد </a:t>
            </a:r>
            <a:r>
              <a:rPr lang="ar-DZ" sz="2400" dirty="0" smtClean="0">
                <a:latin typeface="Simplified Arabic" panose="02020603050405020304" pitchFamily="18" charset="-78"/>
                <a:cs typeface="Simplified Arabic" panose="02020603050405020304" pitchFamily="18" charset="-78"/>
              </a:rPr>
              <a:t>الأول من المجلة </a:t>
            </a:r>
            <a:r>
              <a:rPr lang="ar-DZ" sz="2400" dirty="0">
                <a:latin typeface="Simplified Arabic" panose="02020603050405020304" pitchFamily="18" charset="-78"/>
                <a:cs typeface="Simplified Arabic" panose="02020603050405020304" pitchFamily="18" charset="-78"/>
              </a:rPr>
              <a:t>الأغراض </a:t>
            </a:r>
            <a:r>
              <a:rPr lang="ar-DZ" sz="2400" dirty="0" smtClean="0">
                <a:latin typeface="Simplified Arabic" panose="02020603050405020304" pitchFamily="18" charset="-78"/>
                <a:cs typeface="Simplified Arabic" panose="02020603050405020304" pitchFamily="18" charset="-78"/>
              </a:rPr>
              <a:t>الثلاثة الآتية:</a:t>
            </a:r>
            <a:endParaRPr lang="ar-DZ" sz="2400" dirty="0">
              <a:latin typeface="Simplified Arabic" panose="02020603050405020304" pitchFamily="18" charset="-78"/>
              <a:cs typeface="Simplified Arabic" panose="02020603050405020304" pitchFamily="18" charset="-78"/>
            </a:endParaRPr>
          </a:p>
          <a:p>
            <a:pPr algn="just" rtl="1"/>
            <a:r>
              <a:rPr lang="ar-DZ" sz="2400" dirty="0">
                <a:latin typeface="Simplified Arabic" panose="02020603050405020304" pitchFamily="18" charset="-78"/>
                <a:cs typeface="Simplified Arabic" panose="02020603050405020304" pitchFamily="18" charset="-78"/>
              </a:rPr>
              <a:t>ـ السمو بالشعر العربي وتوجيه جهود الشعراء توجيها شريفاً.</a:t>
            </a:r>
          </a:p>
          <a:p>
            <a:pPr algn="just" rtl="1"/>
            <a:r>
              <a:rPr lang="ar-DZ" sz="2400" dirty="0">
                <a:latin typeface="Simplified Arabic" panose="02020603050405020304" pitchFamily="18" charset="-78"/>
                <a:cs typeface="Simplified Arabic" panose="02020603050405020304" pitchFamily="18" charset="-78"/>
              </a:rPr>
              <a:t>ـ ترقية مستوى الشعراء أدبياً واجتماعياً ومادياً، والدفاع عن صوالحهم (مصالحهم) وكرامتهم.</a:t>
            </a:r>
          </a:p>
          <a:p>
            <a:pPr algn="just" rtl="1"/>
            <a:r>
              <a:rPr lang="ar-DZ" sz="2400" dirty="0">
                <a:latin typeface="Simplified Arabic" panose="02020603050405020304" pitchFamily="18" charset="-78"/>
                <a:cs typeface="Simplified Arabic" panose="02020603050405020304" pitchFamily="18" charset="-78"/>
              </a:rPr>
              <a:t>ـ مناصرة النهضات الفنية في عالم الشعر.</a:t>
            </a:r>
          </a:p>
          <a:p>
            <a:pPr algn="just" rtl="1"/>
            <a:r>
              <a:rPr lang="ar-DZ" sz="2400" dirty="0">
                <a:latin typeface="Simplified Arabic" panose="02020603050405020304" pitchFamily="18" charset="-78"/>
                <a:cs typeface="Simplified Arabic" panose="02020603050405020304" pitchFamily="18" charset="-78"/>
              </a:rPr>
              <a:t>وحيا شوقي الجمعية والمجلة بقوله</a:t>
            </a:r>
            <a:r>
              <a:rPr lang="ar-DZ" sz="2400" dirty="0" smtClean="0">
                <a:latin typeface="Simplified Arabic" panose="02020603050405020304" pitchFamily="18" charset="-78"/>
                <a:cs typeface="Simplified Arabic" panose="02020603050405020304" pitchFamily="18" charset="-78"/>
              </a:rPr>
              <a:t>:</a:t>
            </a:r>
            <a:endParaRPr lang="ar-DZ" sz="2400" dirty="0">
              <a:latin typeface="Simplified Arabic" panose="02020603050405020304" pitchFamily="18" charset="-78"/>
              <a:cs typeface="Simplified Arabic" panose="02020603050405020304" pitchFamily="18" charset="-78"/>
            </a:endParaRPr>
          </a:p>
          <a:p>
            <a:pPr algn="just" rtl="1"/>
            <a:r>
              <a:rPr lang="ar-DZ" sz="2400" dirty="0" smtClean="0">
                <a:latin typeface="Simplified Arabic" panose="02020603050405020304" pitchFamily="18" charset="-78"/>
                <a:cs typeface="Simplified Arabic" panose="02020603050405020304" pitchFamily="18" charset="-78"/>
              </a:rPr>
              <a:t>أبولُّلو</a:t>
            </a:r>
            <a:r>
              <a:rPr lang="ar-DZ" sz="2400" dirty="0">
                <a:latin typeface="Simplified Arabic" panose="02020603050405020304" pitchFamily="18" charset="-78"/>
                <a:cs typeface="Simplified Arabic" panose="02020603050405020304" pitchFamily="18" charset="-78"/>
              </a:rPr>
              <a:t>، مَرْحباً بِكِ يا أبولو	    	فإنكِ من عُكاظِ الشِّعرِ ظِلُّ</a:t>
            </a:r>
          </a:p>
          <a:p>
            <a:pPr algn="just" rtl="1"/>
            <a:r>
              <a:rPr lang="ar-DZ" sz="2400" dirty="0">
                <a:latin typeface="Simplified Arabic" panose="02020603050405020304" pitchFamily="18" charset="-78"/>
                <a:cs typeface="Simplified Arabic" panose="02020603050405020304" pitchFamily="18" charset="-78"/>
              </a:rPr>
              <a:t>عُكاظُ، وأنتِ للبلغاءِ سُوقٌ	على جنباتِها رحلوا وحَلُّوا</a:t>
            </a:r>
          </a:p>
          <a:p>
            <a:pPr algn="just" rtl="1"/>
            <a:r>
              <a:rPr lang="ar-DZ" sz="2400" dirty="0">
                <a:latin typeface="Simplified Arabic" panose="02020603050405020304" pitchFamily="18" charset="-78"/>
                <a:cs typeface="Simplified Arabic" panose="02020603050405020304" pitchFamily="18" charset="-78"/>
              </a:rPr>
              <a:t>عَسى تأتينَنَا بمعلقاتٍ	نروحُ على القديمِ بها نُدِلُّ</a:t>
            </a:r>
          </a:p>
          <a:p>
            <a:pPr algn="just" rtl="1">
              <a:lnSpc>
                <a:spcPct val="150000"/>
              </a:lnSpc>
            </a:pPr>
            <a:r>
              <a:rPr lang="ar-DZ" sz="2400" dirty="0">
                <a:latin typeface="Simplified Arabic" panose="02020603050405020304" pitchFamily="18" charset="-78"/>
                <a:cs typeface="Simplified Arabic" panose="02020603050405020304" pitchFamily="18" charset="-78"/>
              </a:rPr>
              <a:t>لعلّ مواهباً خِفيتْ وضاعَتْ	تُذاعُ على يَدَيْكِ وتُسْتغَلُّ</a:t>
            </a:r>
            <a:endParaRPr lang="fr-FR"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139968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264" y="875211"/>
            <a:ext cx="9196250" cy="5301752"/>
          </a:xfrm>
        </p:spPr>
        <p:txBody>
          <a:bodyPr>
            <a:noAutofit/>
          </a:bodyPr>
          <a:lstStyle/>
          <a:p>
            <a:pPr algn="just" rtl="1">
              <a:lnSpc>
                <a:spcPct val="150000"/>
              </a:lnSpc>
            </a:pPr>
            <a:r>
              <a:rPr lang="ar-DZ" sz="2400" dirty="0">
                <a:latin typeface="Simplified Arabic" panose="02020603050405020304" pitchFamily="18" charset="-78"/>
                <a:cs typeface="Simplified Arabic" panose="02020603050405020304" pitchFamily="18" charset="-78"/>
              </a:rPr>
              <a:t>وأسندت الجمعية رياستها إلى أحمد شوقي اعترافاً بأستاذيته وريادته في دنيا الشعر، وعقدت أول اجتماع لها في منزله ( كرمة ابن هانئ ) يوم الاثنين 10/10/1932، قبل وفاته بأربعة أيام فقط، وأخذت صورة تذكارية للمجتمعين بدا فيها شوقي يتوسط الحضور.</a:t>
            </a:r>
          </a:p>
          <a:p>
            <a:pPr algn="just" rtl="1">
              <a:lnSpc>
                <a:spcPct val="150000"/>
              </a:lnSpc>
            </a:pPr>
            <a:r>
              <a:rPr lang="ar-DZ" sz="2400" dirty="0" smtClean="0">
                <a:latin typeface="Simplified Arabic" panose="02020603050405020304" pitchFamily="18" charset="-78"/>
                <a:cs typeface="Simplified Arabic" panose="02020603050405020304" pitchFamily="18" charset="-78"/>
              </a:rPr>
              <a:t>وتولى </a:t>
            </a:r>
            <a:r>
              <a:rPr lang="ar-DZ" sz="2400" dirty="0">
                <a:latin typeface="Simplified Arabic" panose="02020603050405020304" pitchFamily="18" charset="-78"/>
                <a:cs typeface="Simplified Arabic" panose="02020603050405020304" pitchFamily="18" charset="-78"/>
              </a:rPr>
              <a:t>رياستها بعد شوقي خليل مطران (1871 ـ 1949م) الذي لقب بشاعر القطرين، ثم بشاعر الأقطار العربية واستقطبت الجمعية عدداً كبيراً من الأدباء والشعراء في مصر وغيرها، نذكر منهم مصطفى صادق الرافعي، وأحمد محرم، وإبراهيم ناجي، وعلي محمود طه (شاعر الجندول) وكامل كيلاني، وأحمد ضيف، وأحمد الشايب، ومحمود أبو الوفاء، وحسن كامل الصيرفي، وصالح جودت. وكانت جلساتها حافلة بالمناقشات الأدبية والنقدية الرامية إلى البحث في أنجع السبل لتطوير الأدب، ولاسيما الشعر، باعتباره أداة فنية تعبر عن روح الفرد والجماعة.</a:t>
            </a:r>
            <a:endParaRPr lang="fr-FR"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730994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264" y="875211"/>
            <a:ext cx="9196250" cy="5301752"/>
          </a:xfrm>
        </p:spPr>
        <p:txBody>
          <a:bodyPr>
            <a:noAutofit/>
          </a:bodyPr>
          <a:lstStyle/>
          <a:p>
            <a:pPr algn="just" rtl="1">
              <a:lnSpc>
                <a:spcPct val="150000"/>
              </a:lnSpc>
            </a:pPr>
            <a:r>
              <a:rPr lang="ar-DZ" sz="2400" dirty="0">
                <a:latin typeface="Simplified Arabic" panose="02020603050405020304" pitchFamily="18" charset="-78"/>
                <a:cs typeface="Simplified Arabic" panose="02020603050405020304" pitchFamily="18" charset="-78"/>
              </a:rPr>
              <a:t>وأصبحت مجلتها ملتقى لإنتاج كثير من الشعراء والكتاب والنقاد في مصر وخارجها، فنشرت لشوقي، ومطران، ومحرم، والعقاد، والرافعي وزكي مبارك، ومحمد الأسمر، وإبراهيم ناجي، وعبد الحميد الديب، وسيد قطب، ومحمد عبد المعطي الهمشري، ومحمود غنيم، وأبي القاسم الشابي، ومحمد مهدي الجواهري، والتيجاني يوسف بشير، وإيليا أبي ماضي، وإلياس أبي شبكة، وآل المعلوف. واستمرت المجلة في الصدور حتى شهر ديسمبر عام 1934</a:t>
            </a:r>
            <a:r>
              <a:rPr lang="ar-DZ" sz="2400" dirty="0" smtClean="0">
                <a:latin typeface="Simplified Arabic" panose="02020603050405020304" pitchFamily="18" charset="-78"/>
                <a:cs typeface="Simplified Arabic" panose="02020603050405020304" pitchFamily="18" charset="-78"/>
              </a:rPr>
              <a:t>.</a:t>
            </a:r>
            <a:endParaRPr lang="ar-DZ" sz="2400" dirty="0">
              <a:latin typeface="Simplified Arabic" panose="02020603050405020304" pitchFamily="18" charset="-78"/>
              <a:cs typeface="Simplified Arabic" panose="02020603050405020304" pitchFamily="18" charset="-78"/>
            </a:endParaRPr>
          </a:p>
          <a:p>
            <a:pPr algn="just" rtl="1">
              <a:lnSpc>
                <a:spcPct val="150000"/>
              </a:lnSpc>
            </a:pPr>
            <a:r>
              <a:rPr lang="ar-DZ" sz="2400" dirty="0">
                <a:latin typeface="Simplified Arabic" panose="02020603050405020304" pitchFamily="18" charset="-78"/>
                <a:cs typeface="Simplified Arabic" panose="02020603050405020304" pitchFamily="18" charset="-78"/>
              </a:rPr>
              <a:t>وعلى الرغم من أن عمرها لم يتجاوز سنتين وبضعة أشهر فإنها أثرت في الأدب العربي الحديث تأثيراً كبيراً، تمثل في القصائد والدراسات الأدبية والنقدية التي تولت نشرها، ذكر أنها نشرت أكثر من سبعمائة قصيدة، وأربعمائة دراسة تحليلية ونقدية، بالإضافة إلى تخصيص عددين لإحياء ذكرى شوقي وحافظ.</a:t>
            </a:r>
          </a:p>
          <a:p>
            <a:pPr algn="just" rtl="1">
              <a:lnSpc>
                <a:spcPct val="150000"/>
              </a:lnSpc>
            </a:pPr>
            <a:endParaRPr lang="ar-DZ"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006310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264" y="875211"/>
            <a:ext cx="9196250" cy="5301752"/>
          </a:xfrm>
        </p:spPr>
        <p:txBody>
          <a:bodyPr>
            <a:noAutofit/>
          </a:bodyPr>
          <a:lstStyle/>
          <a:p>
            <a:pPr algn="just" rtl="1">
              <a:lnSpc>
                <a:spcPct val="150000"/>
              </a:lnSpc>
            </a:pPr>
            <a:r>
              <a:rPr lang="ar-DZ" sz="2400" dirty="0">
                <a:latin typeface="Simplified Arabic" panose="02020603050405020304" pitchFamily="18" charset="-78"/>
                <a:cs typeface="Simplified Arabic" panose="02020603050405020304" pitchFamily="18" charset="-78"/>
              </a:rPr>
              <a:t>ويتضح من أعضاء الجمعية ومن كتاب المجلة وشعرائها أنّ الجمعية لا تفرق في قبول عضويتها والانتساب إليها بين المقلد والمحافظ والمجدد، ومن يقف وسطاً بين التقليد والتجديد. ولذلك أنكر بعض الدارسين أن يطلق عليها مدرسة; لأنها تضم أدباء وشعراء لا يخضعون لتيار أدبي واحد، وأصروا على تسميتها بالجماعة أو الجمعية، كما نلاحظ عند الدكتور عبد العزيز الدسوقي في كتابه (جماعة أبولو وأثرها في الشعر الحديث). وأرى أن إطلاق المدرسة عليها جائز إذا نظرنا إلى أثرها في تطوير القصيدة الشعرية والتجديد في بنائها الفني والداخلي، واحتضانها لمواهب الشعراء الشباب وتنميتها، والاتجاه إلى تشجيعهم بنشر إنتاجهم، ووضع أهداف محددة سارت على نهجها</a:t>
            </a:r>
            <a:r>
              <a:rPr lang="ar-DZ" sz="2400" dirty="0" smtClean="0">
                <a:latin typeface="Simplified Arabic" panose="02020603050405020304" pitchFamily="18" charset="-78"/>
                <a:cs typeface="Simplified Arabic" panose="02020603050405020304" pitchFamily="18" charset="-78"/>
              </a:rPr>
              <a:t>.</a:t>
            </a:r>
            <a:endParaRPr lang="ar-DZ" sz="2400" dirty="0">
              <a:latin typeface="Simplified Arabic" panose="02020603050405020304" pitchFamily="18" charset="-78"/>
              <a:cs typeface="Simplified Arabic" panose="02020603050405020304" pitchFamily="18" charset="-78"/>
            </a:endParaRPr>
          </a:p>
          <a:p>
            <a:pPr algn="just" rtl="1">
              <a:lnSpc>
                <a:spcPct val="150000"/>
              </a:lnSpc>
            </a:pPr>
            <a:r>
              <a:rPr lang="ar-DZ" sz="2400" dirty="0">
                <a:latin typeface="Simplified Arabic" panose="02020603050405020304" pitchFamily="18" charset="-78"/>
                <a:cs typeface="Simplified Arabic" panose="02020603050405020304" pitchFamily="18" charset="-78"/>
              </a:rPr>
              <a:t>ومما ينبغي أن يشار إليه أن العقاد لم يكن على وفاق مع مدرسة أبولو، وحينما كتب ما كتب في عدد المجلة الأول لم يكن مشيدا ولا مادحاً، بل كان مفنداً ناقداً.</a:t>
            </a:r>
          </a:p>
          <a:p>
            <a:pPr algn="just" rtl="1">
              <a:lnSpc>
                <a:spcPct val="150000"/>
              </a:lnSpc>
            </a:pPr>
            <a:endParaRPr lang="ar-DZ"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470854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257" y="444137"/>
            <a:ext cx="10136777" cy="5732826"/>
          </a:xfrm>
        </p:spPr>
        <p:txBody>
          <a:bodyPr>
            <a:noAutofit/>
          </a:bodyPr>
          <a:lstStyle/>
          <a:p>
            <a:pPr algn="just" rtl="1">
              <a:lnSpc>
                <a:spcPct val="115000"/>
              </a:lnSpc>
            </a:pPr>
            <a:r>
              <a:rPr lang="ar-DZ" sz="2400" b="1" dirty="0" smtClean="0">
                <a:solidFill>
                  <a:srgbClr val="120E28"/>
                </a:solidFill>
                <a:latin typeface="Calibri" panose="020F0502020204030204" pitchFamily="34" charset="0"/>
                <a:ea typeface="Times New Roman" panose="02020603050405020304" pitchFamily="18" charset="0"/>
                <a:cs typeface="Arial" panose="020B0604020202020204" pitchFamily="34" charset="0"/>
              </a:rPr>
              <a:t>ال</a:t>
            </a:r>
            <a:r>
              <a:rPr lang="ar-SA" sz="2400" b="1" dirty="0" smtClean="0">
                <a:solidFill>
                  <a:srgbClr val="120E28"/>
                </a:solidFill>
                <a:latin typeface="Calibri" panose="020F0502020204030204" pitchFamily="34" charset="0"/>
                <a:ea typeface="Times New Roman" panose="02020603050405020304" pitchFamily="18" charset="0"/>
                <a:cs typeface="Arial" panose="020B0604020202020204" pitchFamily="34" charset="0"/>
              </a:rPr>
              <a:t>خصائص </a:t>
            </a:r>
            <a:r>
              <a:rPr lang="ar-SA" sz="2400" b="1" dirty="0">
                <a:solidFill>
                  <a:srgbClr val="120E28"/>
                </a:solidFill>
                <a:latin typeface="Calibri" panose="020F0502020204030204" pitchFamily="34" charset="0"/>
                <a:ea typeface="Times New Roman" panose="02020603050405020304" pitchFamily="18" charset="0"/>
                <a:cs typeface="Arial" panose="020B0604020202020204" pitchFamily="34" charset="0"/>
              </a:rPr>
              <a:t>الفنية لمدرسة أبوللو من حيث </a:t>
            </a:r>
            <a:r>
              <a:rPr lang="ar-SA" sz="2400" b="1" dirty="0" smtClean="0">
                <a:solidFill>
                  <a:srgbClr val="120E28"/>
                </a:solidFill>
                <a:latin typeface="Calibri" panose="020F0502020204030204" pitchFamily="34" charset="0"/>
                <a:ea typeface="Times New Roman" panose="02020603050405020304" pitchFamily="18" charset="0"/>
                <a:cs typeface="Arial" panose="020B0604020202020204" pitchFamily="34" charset="0"/>
              </a:rPr>
              <a:t>الشكل</a:t>
            </a:r>
            <a:r>
              <a:rPr lang="ar-DZ" sz="2400" b="1" dirty="0" smtClean="0">
                <a:solidFill>
                  <a:srgbClr val="120E28"/>
                </a:solidFill>
                <a:latin typeface="Calibri" panose="020F0502020204030204" pitchFamily="34" charset="0"/>
                <a:ea typeface="Times New Roman" panose="02020603050405020304" pitchFamily="18" charset="0"/>
                <a:cs typeface="Arial" panose="020B0604020202020204" pitchFamily="34" charset="0"/>
              </a:rPr>
              <a:t>:</a:t>
            </a:r>
            <a:endParaRPr lang="fr-FR"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pPr>
            <a:r>
              <a:rPr lang="ar-SA" sz="2400" dirty="0" smtClean="0">
                <a:solidFill>
                  <a:srgbClr val="120E28"/>
                </a:solidFill>
                <a:latin typeface="Calibri" panose="020F0502020204030204" pitchFamily="34" charset="0"/>
                <a:ea typeface="Times New Roman" panose="02020603050405020304" pitchFamily="18" charset="0"/>
                <a:cs typeface="Arial" panose="020B0604020202020204" pitchFamily="34" charset="0"/>
              </a:rPr>
              <a:t>1 </a:t>
            </a:r>
            <a:r>
              <a:rPr lang="ar-SA" sz="2400" dirty="0">
                <a:solidFill>
                  <a:srgbClr val="120E28"/>
                </a:solidFill>
                <a:latin typeface="Calibri" panose="020F0502020204030204" pitchFamily="34" charset="0"/>
                <a:ea typeface="Times New Roman" panose="02020603050405020304" pitchFamily="18" charset="0"/>
                <a:cs typeface="Arial" panose="020B0604020202020204" pitchFamily="34" charset="0"/>
              </a:rPr>
              <a:t>- الميل إلى تحرير القصيدة من وحدة القافية، عن طريق تعدد القوافي في القصيدة الواحدة متأثرين في ذلك بشعراء الموشحات الأندلسيين .</a:t>
            </a:r>
            <a:endParaRPr lang="fr-FR"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pPr>
            <a:r>
              <a:rPr lang="ar-SA" sz="2400" dirty="0">
                <a:solidFill>
                  <a:srgbClr val="120E28"/>
                </a:solidFill>
                <a:latin typeface="Calibri" panose="020F0502020204030204" pitchFamily="34" charset="0"/>
                <a:ea typeface="Times New Roman" panose="02020603050405020304" pitchFamily="18" charset="0"/>
                <a:cs typeface="Arial" panose="020B0604020202020204" pitchFamily="34" charset="0"/>
              </a:rPr>
              <a:t>2 - الوحدة العضوية واختيار عنوان للقصيدة .</a:t>
            </a:r>
            <a:endParaRPr lang="fr-FR"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pPr>
            <a:r>
              <a:rPr lang="ar-SA" sz="2400" dirty="0">
                <a:solidFill>
                  <a:srgbClr val="120E28"/>
                </a:solidFill>
                <a:latin typeface="Calibri" panose="020F0502020204030204" pitchFamily="34" charset="0"/>
                <a:ea typeface="Times New Roman" panose="02020603050405020304" pitchFamily="18" charset="0"/>
                <a:cs typeface="Arial" panose="020B0604020202020204" pitchFamily="34" charset="0"/>
              </a:rPr>
              <a:t>3 - الميل إلى الموسيقى الهادئة ، والإكثار من البحور القصيرة والمجزوءة .</a:t>
            </a:r>
            <a:endParaRPr lang="fr-FR"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pPr>
            <a:r>
              <a:rPr lang="ar-SA" sz="2400" dirty="0">
                <a:solidFill>
                  <a:srgbClr val="120E28"/>
                </a:solidFill>
                <a:latin typeface="Calibri" panose="020F0502020204030204" pitchFamily="34" charset="0"/>
                <a:ea typeface="Times New Roman" panose="02020603050405020304" pitchFamily="18" charset="0"/>
                <a:cs typeface="Arial" panose="020B0604020202020204" pitchFamily="34" charset="0"/>
              </a:rPr>
              <a:t>4 - استخدامهم الشعر المرسل الذي لا يلتزم قافية ويستعمل أكثر من بحر .</a:t>
            </a:r>
            <a:endParaRPr lang="fr-FR"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pPr>
            <a:endParaRPr lang="ar-DZ"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518450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572" y="666205"/>
            <a:ext cx="9640389" cy="5576072"/>
          </a:xfrm>
        </p:spPr>
        <p:txBody>
          <a:bodyPr>
            <a:noAutofit/>
          </a:bodyPr>
          <a:lstStyle/>
          <a:p>
            <a:pPr algn="just" rtl="1">
              <a:lnSpc>
                <a:spcPct val="115000"/>
              </a:lnSpc>
            </a:pPr>
            <a:r>
              <a:rPr lang="ar-SA" sz="2000" b="1" dirty="0" smtClean="0">
                <a:solidFill>
                  <a:srgbClr val="120E28"/>
                </a:solidFill>
                <a:latin typeface="Calibri" panose="020F0502020204030204" pitchFamily="34" charset="0"/>
                <a:ea typeface="Times New Roman" panose="02020603050405020304" pitchFamily="18" charset="0"/>
                <a:cs typeface="Arial" panose="020B0604020202020204" pitchFamily="34" charset="0"/>
              </a:rPr>
              <a:t>أهم </a:t>
            </a:r>
            <a:r>
              <a:rPr lang="ar-SA" sz="2000" b="1" dirty="0">
                <a:solidFill>
                  <a:srgbClr val="120E28"/>
                </a:solidFill>
                <a:latin typeface="Calibri" panose="020F0502020204030204" pitchFamily="34" charset="0"/>
                <a:ea typeface="Times New Roman" panose="02020603050405020304" pitchFamily="18" charset="0"/>
                <a:cs typeface="Arial" panose="020B0604020202020204" pitchFamily="34" charset="0"/>
              </a:rPr>
              <a:t>الخصائص الفنية لمدرسة أبوللو من حيث </a:t>
            </a:r>
            <a:r>
              <a:rPr lang="ar-SA" sz="2000" b="1" dirty="0" smtClean="0">
                <a:solidFill>
                  <a:srgbClr val="120E28"/>
                </a:solidFill>
                <a:latin typeface="Calibri" panose="020F0502020204030204" pitchFamily="34" charset="0"/>
                <a:ea typeface="Times New Roman" panose="02020603050405020304" pitchFamily="18" charset="0"/>
                <a:cs typeface="Arial" panose="020B0604020202020204" pitchFamily="34" charset="0"/>
              </a:rPr>
              <a:t>المضمون</a:t>
            </a:r>
            <a:r>
              <a:rPr lang="ar-DZ" sz="2000" b="1" dirty="0" smtClean="0">
                <a:solidFill>
                  <a:srgbClr val="120E28"/>
                </a:solidFill>
                <a:latin typeface="Calibri" panose="020F0502020204030204" pitchFamily="34" charset="0"/>
                <a:ea typeface="Times New Roman" panose="02020603050405020304" pitchFamily="18" charset="0"/>
                <a:cs typeface="Arial" panose="020B0604020202020204" pitchFamily="34" charset="0"/>
              </a:rPr>
              <a:t>:</a:t>
            </a:r>
            <a:endParaRPr lang="fr-FR"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pPr>
            <a:r>
              <a:rPr lang="ar-SA" sz="2000" dirty="0" smtClean="0">
                <a:solidFill>
                  <a:srgbClr val="120E28"/>
                </a:solidFill>
                <a:latin typeface="Calibri" panose="020F0502020204030204" pitchFamily="34" charset="0"/>
                <a:ea typeface="Times New Roman" panose="02020603050405020304" pitchFamily="18" charset="0"/>
                <a:cs typeface="Arial" panose="020B0604020202020204" pitchFamily="34" charset="0"/>
              </a:rPr>
              <a:t>1 </a:t>
            </a:r>
            <a:r>
              <a:rPr lang="ar-SA" sz="2000" dirty="0">
                <a:solidFill>
                  <a:srgbClr val="120E28"/>
                </a:solidFill>
                <a:latin typeface="Calibri" panose="020F0502020204030204" pitchFamily="34" charset="0"/>
                <a:ea typeface="Times New Roman" panose="02020603050405020304" pitchFamily="18" charset="0"/>
                <a:cs typeface="Arial" panose="020B0604020202020204" pitchFamily="34" charset="0"/>
              </a:rPr>
              <a:t>- الحنين إلى مواطن الذكريات </a:t>
            </a:r>
            <a:r>
              <a:rPr lang="ar-DZ" sz="2000" dirty="0" smtClean="0">
                <a:solidFill>
                  <a:srgbClr val="120E28"/>
                </a:solidFill>
                <a:latin typeface="Calibri" panose="020F0502020204030204" pitchFamily="34" charset="0"/>
                <a:ea typeface="Times New Roman" panose="02020603050405020304" pitchFamily="18" charset="0"/>
                <a:cs typeface="Arial" panose="020B0604020202020204" pitchFamily="34" charset="0"/>
              </a:rPr>
              <a:t>.</a:t>
            </a:r>
            <a:endParaRPr lang="fr-FR"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pPr>
            <a:r>
              <a:rPr lang="ar-SA" sz="2000" dirty="0" smtClean="0">
                <a:solidFill>
                  <a:srgbClr val="120E28"/>
                </a:solidFill>
                <a:latin typeface="Calibri" panose="020F0502020204030204" pitchFamily="34" charset="0"/>
                <a:ea typeface="Times New Roman" panose="02020603050405020304" pitchFamily="18" charset="0"/>
                <a:cs typeface="Arial" panose="020B0604020202020204" pitchFamily="34" charset="0"/>
              </a:rPr>
              <a:t>2 </a:t>
            </a:r>
            <a:r>
              <a:rPr lang="ar-SA" sz="2000" dirty="0">
                <a:solidFill>
                  <a:srgbClr val="120E28"/>
                </a:solidFill>
                <a:latin typeface="Calibri" panose="020F0502020204030204" pitchFamily="34" charset="0"/>
                <a:ea typeface="Times New Roman" panose="02020603050405020304" pitchFamily="18" charset="0"/>
                <a:cs typeface="Arial" panose="020B0604020202020204" pitchFamily="34" charset="0"/>
              </a:rPr>
              <a:t>- الاعتماد على التجربة الذاتية والحوار </a:t>
            </a:r>
            <a:r>
              <a:rPr lang="ar-SA" sz="2000" dirty="0" smtClean="0">
                <a:solidFill>
                  <a:srgbClr val="120E28"/>
                </a:solidFill>
                <a:latin typeface="Calibri" panose="020F0502020204030204" pitchFamily="34" charset="0"/>
                <a:ea typeface="Times New Roman" panose="02020603050405020304" pitchFamily="18" charset="0"/>
                <a:cs typeface="Arial" panose="020B0604020202020204" pitchFamily="34" charset="0"/>
              </a:rPr>
              <a:t>الداخل</a:t>
            </a:r>
            <a:r>
              <a:rPr lang="ar-DZ" sz="2000" dirty="0">
                <a:solidFill>
                  <a:srgbClr val="120E28"/>
                </a:solidFill>
                <a:latin typeface="Calibri" panose="020F0502020204030204" pitchFamily="34" charset="0"/>
                <a:ea typeface="Times New Roman" panose="02020603050405020304" pitchFamily="18" charset="0"/>
                <a:cs typeface="Arial" panose="020B0604020202020204" pitchFamily="34" charset="0"/>
              </a:rPr>
              <a:t>.</a:t>
            </a:r>
            <a:endParaRPr lang="fr-FR"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pPr>
            <a:r>
              <a:rPr lang="ar-SA" sz="2000" dirty="0">
                <a:solidFill>
                  <a:srgbClr val="120E28"/>
                </a:solidFill>
                <a:latin typeface="Calibri" panose="020F0502020204030204" pitchFamily="34" charset="0"/>
                <a:ea typeface="Times New Roman" panose="02020603050405020304" pitchFamily="18" charset="0"/>
                <a:cs typeface="Arial" panose="020B0604020202020204" pitchFamily="34" charset="0"/>
              </a:rPr>
              <a:t>3 - استعمال اللغة استعمالاً جديدًا بما تدل عليه من إيحاء </a:t>
            </a:r>
            <a:r>
              <a:rPr lang="ar-SA" sz="2000" dirty="0" smtClean="0">
                <a:solidFill>
                  <a:srgbClr val="120E28"/>
                </a:solidFill>
                <a:latin typeface="Calibri" panose="020F0502020204030204" pitchFamily="34" charset="0"/>
                <a:ea typeface="Times New Roman" panose="02020603050405020304" pitchFamily="18" charset="0"/>
                <a:cs typeface="Arial" panose="020B0604020202020204" pitchFamily="34" charset="0"/>
              </a:rPr>
              <a:t>(</a:t>
            </a:r>
            <a:r>
              <a:rPr lang="ar-SA" sz="2000" dirty="0">
                <a:solidFill>
                  <a:srgbClr val="120E28"/>
                </a:solidFill>
                <a:latin typeface="Calibri" panose="020F0502020204030204" pitchFamily="34" charset="0"/>
                <a:ea typeface="Times New Roman" panose="02020603050405020304" pitchFamily="18" charset="0"/>
                <a:cs typeface="Arial" panose="020B0604020202020204" pitchFamily="34" charset="0"/>
              </a:rPr>
              <a:t>كالعطر القمري - والخيال المجنح - والجلسة الخضراء - ووراء الغمام) . </a:t>
            </a:r>
            <a:endParaRPr lang="fr-FR"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pPr>
            <a:r>
              <a:rPr lang="ar-SA" sz="2000" dirty="0">
                <a:solidFill>
                  <a:srgbClr val="120E28"/>
                </a:solidFill>
                <a:latin typeface="Calibri" panose="020F0502020204030204" pitchFamily="34" charset="0"/>
                <a:ea typeface="Times New Roman" panose="02020603050405020304" pitchFamily="18" charset="0"/>
                <a:cs typeface="Arial" panose="020B0604020202020204" pitchFamily="34" charset="0"/>
              </a:rPr>
              <a:t>4 - استعمال الكلمات الأجنبية والأسطورية مثل </a:t>
            </a:r>
            <a:r>
              <a:rPr lang="ar-SA" sz="2000" dirty="0" smtClean="0">
                <a:solidFill>
                  <a:srgbClr val="120E28"/>
                </a:solidFill>
                <a:latin typeface="Calibri" panose="020F0502020204030204" pitchFamily="34" charset="0"/>
                <a:ea typeface="Times New Roman" panose="02020603050405020304" pitchFamily="18" charset="0"/>
                <a:cs typeface="Arial" panose="020B0604020202020204" pitchFamily="34" charset="0"/>
              </a:rPr>
              <a:t> </a:t>
            </a:r>
            <a:r>
              <a:rPr lang="ar-SA" sz="2000" dirty="0">
                <a:solidFill>
                  <a:srgbClr val="120E28"/>
                </a:solidFill>
                <a:latin typeface="Calibri" panose="020F0502020204030204" pitchFamily="34" charset="0"/>
                <a:ea typeface="Times New Roman" panose="02020603050405020304" pitchFamily="18" charset="0"/>
                <a:cs typeface="Arial" panose="020B0604020202020204" pitchFamily="34" charset="0"/>
              </a:rPr>
              <a:t>(الكرنفال - الجندول - أوزوريس - إخناتون) .</a:t>
            </a:r>
            <a:endParaRPr lang="fr-FR"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pPr>
            <a:r>
              <a:rPr lang="ar-SA" sz="2000" dirty="0">
                <a:solidFill>
                  <a:srgbClr val="120E28"/>
                </a:solidFill>
                <a:latin typeface="Calibri" panose="020F0502020204030204" pitchFamily="34" charset="0"/>
                <a:ea typeface="Times New Roman" panose="02020603050405020304" pitchFamily="18" charset="0"/>
                <a:cs typeface="Arial" panose="020B0604020202020204" pitchFamily="34" charset="0"/>
              </a:rPr>
              <a:t>5 - حب الطبيعة ، والتعلق بجمالها ، والافتتان بها ، وتشخيصها </a:t>
            </a:r>
            <a:r>
              <a:rPr lang="ar-SA" sz="2000" dirty="0" smtClean="0">
                <a:solidFill>
                  <a:srgbClr val="120E28"/>
                </a:solidFill>
                <a:latin typeface="Calibri" panose="020F0502020204030204" pitchFamily="34" charset="0"/>
                <a:ea typeface="Times New Roman" panose="02020603050405020304" pitchFamily="18" charset="0"/>
                <a:cs typeface="Arial" panose="020B0604020202020204" pitchFamily="34" charset="0"/>
              </a:rPr>
              <a:t>ومناجاتها</a:t>
            </a:r>
            <a:r>
              <a:rPr lang="ar-DZ" sz="2000">
                <a:solidFill>
                  <a:srgbClr val="120E28"/>
                </a:solidFill>
                <a:latin typeface="Calibri" panose="020F0502020204030204" pitchFamily="34" charset="0"/>
                <a:ea typeface="Times New Roman" panose="02020603050405020304" pitchFamily="18" charset="0"/>
                <a:cs typeface="Arial" panose="020B0604020202020204" pitchFamily="34" charset="0"/>
              </a:rPr>
              <a:t> </a:t>
            </a:r>
            <a:r>
              <a:rPr lang="ar-SA" sz="2000" smtClean="0">
                <a:solidFill>
                  <a:srgbClr val="120E28"/>
                </a:solidFill>
                <a:latin typeface="Calibri" panose="020F0502020204030204" pitchFamily="34" charset="0"/>
                <a:ea typeface="Times New Roman" panose="02020603050405020304" pitchFamily="18" charset="0"/>
                <a:cs typeface="Arial" panose="020B0604020202020204" pitchFamily="34" charset="0"/>
              </a:rPr>
              <a:t>وتسمية </a:t>
            </a:r>
            <a:r>
              <a:rPr lang="ar-SA" sz="2000" dirty="0">
                <a:solidFill>
                  <a:srgbClr val="120E28"/>
                </a:solidFill>
                <a:latin typeface="Calibri" panose="020F0502020204030204" pitchFamily="34" charset="0"/>
                <a:ea typeface="Times New Roman" panose="02020603050405020304" pitchFamily="18" charset="0"/>
                <a:cs typeface="Arial" panose="020B0604020202020204" pitchFamily="34" charset="0"/>
              </a:rPr>
              <a:t>داوينهم وقصائدهم بما يدل عليها مثل (أطياف الربيع - وأشعة وظلال - والينبوع) لأحمد زكي أبي شادي ، وأغنيات على النيل لصالح </a:t>
            </a:r>
            <a:r>
              <a:rPr lang="ar-SA" sz="2000" dirty="0" smtClean="0">
                <a:solidFill>
                  <a:srgbClr val="120E28"/>
                </a:solidFill>
                <a:latin typeface="Calibri" panose="020F0502020204030204" pitchFamily="34" charset="0"/>
                <a:ea typeface="Times New Roman" panose="02020603050405020304" pitchFamily="18" charset="0"/>
                <a:cs typeface="Arial" panose="020B0604020202020204" pitchFamily="34" charset="0"/>
              </a:rPr>
              <a:t>جودت </a:t>
            </a:r>
            <a:r>
              <a:rPr lang="ar-SA" sz="2000" dirty="0">
                <a:solidFill>
                  <a:srgbClr val="120E28"/>
                </a:solidFill>
                <a:latin typeface="Calibri" panose="020F0502020204030204" pitchFamily="34" charset="0"/>
                <a:ea typeface="Times New Roman" panose="02020603050405020304" pitchFamily="18" charset="0"/>
                <a:cs typeface="Arial" panose="020B0604020202020204" pitchFamily="34" charset="0"/>
              </a:rPr>
              <a:t>. </a:t>
            </a:r>
            <a:endParaRPr lang="fr-FR"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pPr>
            <a:r>
              <a:rPr lang="ar-SA" sz="2000" dirty="0">
                <a:solidFill>
                  <a:srgbClr val="120E28"/>
                </a:solidFill>
                <a:latin typeface="Calibri" panose="020F0502020204030204" pitchFamily="34" charset="0"/>
                <a:ea typeface="Times New Roman" panose="02020603050405020304" pitchFamily="18" charset="0"/>
                <a:cs typeface="Arial" panose="020B0604020202020204" pitchFamily="34" charset="0"/>
              </a:rPr>
              <a:t>6 - التشاؤم والاستسلام للأحزان والآلام </a:t>
            </a:r>
            <a:r>
              <a:rPr lang="ar-SA" sz="2000" dirty="0" smtClean="0">
                <a:solidFill>
                  <a:srgbClr val="120E28"/>
                </a:solidFill>
                <a:latin typeface="Calibri" panose="020F0502020204030204" pitchFamily="34" charset="0"/>
                <a:ea typeface="Times New Roman" panose="02020603050405020304" pitchFamily="18" charset="0"/>
                <a:cs typeface="Arial" panose="020B0604020202020204" pitchFamily="34" charset="0"/>
              </a:rPr>
              <a:t>واليأس.</a:t>
            </a:r>
            <a:endParaRPr lang="fr-FR"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pPr>
            <a:r>
              <a:rPr lang="ar-SA" sz="2000" dirty="0">
                <a:solidFill>
                  <a:srgbClr val="120E28"/>
                </a:solidFill>
                <a:latin typeface="Calibri" panose="020F0502020204030204" pitchFamily="34" charset="0"/>
                <a:ea typeface="Times New Roman" panose="02020603050405020304" pitchFamily="18" charset="0"/>
                <a:cs typeface="Arial" panose="020B0604020202020204" pitchFamily="34" charset="0"/>
              </a:rPr>
              <a:t>7 - الشعور بالغربة حتى مع الإقامة في الوطن بين الأهل والأصحاب ؛ لاختلاف النظرة إلى الأمور بين </a:t>
            </a:r>
            <a:r>
              <a:rPr lang="ar-SA" sz="2000" dirty="0" smtClean="0">
                <a:solidFill>
                  <a:srgbClr val="120E28"/>
                </a:solidFill>
                <a:latin typeface="Calibri" panose="020F0502020204030204" pitchFamily="34" charset="0"/>
                <a:ea typeface="Times New Roman" panose="02020603050405020304" pitchFamily="18" charset="0"/>
                <a:cs typeface="Arial" panose="020B0604020202020204" pitchFamily="34" charset="0"/>
              </a:rPr>
              <a:t>الجانبين</a:t>
            </a:r>
            <a:r>
              <a:rPr lang="ar-DZ" sz="2000" dirty="0">
                <a:solidFill>
                  <a:srgbClr val="120E28"/>
                </a:solidFill>
                <a:latin typeface="Calibri" panose="020F0502020204030204" pitchFamily="34" charset="0"/>
                <a:ea typeface="Times New Roman" panose="02020603050405020304" pitchFamily="18" charset="0"/>
                <a:cs typeface="Arial" panose="020B0604020202020204" pitchFamily="34" charset="0"/>
              </a:rPr>
              <a:t>.</a:t>
            </a:r>
            <a:endParaRPr lang="fr-FR"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15000"/>
              </a:lnSpc>
            </a:pPr>
            <a:r>
              <a:rPr lang="ar-SA" sz="2000" dirty="0">
                <a:solidFill>
                  <a:srgbClr val="120E28"/>
                </a:solidFill>
                <a:latin typeface="Calibri" panose="020F0502020204030204" pitchFamily="34" charset="0"/>
                <a:ea typeface="Times New Roman" panose="02020603050405020304" pitchFamily="18" charset="0"/>
                <a:cs typeface="Arial" panose="020B0604020202020204" pitchFamily="34" charset="0"/>
              </a:rPr>
              <a:t>8 - تنوع موضوعاتهم بين الطبيعة والمرأة والأمل والحنين والذكريات ، والابتعاد عن شعر المجاملات والشعر السياسي إلا </a:t>
            </a:r>
            <a:r>
              <a:rPr lang="ar-SA" sz="2000" dirty="0" smtClean="0">
                <a:solidFill>
                  <a:srgbClr val="120E28"/>
                </a:solidFill>
                <a:latin typeface="Calibri" panose="020F0502020204030204" pitchFamily="34" charset="0"/>
                <a:ea typeface="Times New Roman" panose="02020603050405020304" pitchFamily="18" charset="0"/>
                <a:cs typeface="Arial" panose="020B0604020202020204" pitchFamily="34" charset="0"/>
              </a:rPr>
              <a:t>قليلاً</a:t>
            </a:r>
            <a:r>
              <a:rPr lang="ar-DZ" sz="2000" dirty="0">
                <a:solidFill>
                  <a:srgbClr val="120E28"/>
                </a:solidFill>
                <a:latin typeface="Calibri" panose="020F0502020204030204" pitchFamily="34" charset="0"/>
                <a:ea typeface="Times New Roman" panose="02020603050405020304" pitchFamily="18" charset="0"/>
                <a:cs typeface="Arial" panose="020B0604020202020204" pitchFamily="34" charset="0"/>
              </a:rPr>
              <a:t>.</a:t>
            </a:r>
            <a:endParaRPr lang="fr-FR" sz="16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98467314"/>
      </p:ext>
    </p:extLst>
  </p:cSld>
  <p:clrMapOvr>
    <a:masterClrMapping/>
  </p:clrMapOvr>
</p:sld>
</file>

<file path=ppt/theme/theme1.xml><?xml version="1.0" encoding="utf-8"?>
<a:theme xmlns:a="http://schemas.openxmlformats.org/drawingml/2006/main" name="Facet">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2779</TotalTime>
  <Words>736</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Simplified Arabic</vt:lpstr>
      <vt:lpstr>Tahoma</vt:lpstr>
      <vt:lpstr>Times New Roman</vt:lpstr>
      <vt:lpstr>Trebuchet MS</vt:lpstr>
      <vt:lpstr>Wingdings 3</vt:lpstr>
      <vt:lpstr>Facet</vt:lpstr>
      <vt:lpstr>جماعة أبولو</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جماعة أبولو</dc:title>
  <dc:creator>Mahad</dc:creator>
  <cp:lastModifiedBy>Mahad</cp:lastModifiedBy>
  <cp:revision>19</cp:revision>
  <dcterms:created xsi:type="dcterms:W3CDTF">2021-02-06T09:20:07Z</dcterms:created>
  <dcterms:modified xsi:type="dcterms:W3CDTF">2021-02-16T16:01:59Z</dcterms:modified>
</cp:coreProperties>
</file>