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28" r:id="rId1"/>
  </p:sldMasterIdLst>
  <p:notesMasterIdLst>
    <p:notesMasterId r:id="rId10"/>
  </p:notesMasterIdLst>
  <p:sldIdLst>
    <p:sldId id="256" r:id="rId2"/>
    <p:sldId id="262" r:id="rId3"/>
    <p:sldId id="261" r:id="rId4"/>
    <p:sldId id="260" r:id="rId5"/>
    <p:sldId id="257" r:id="rId6"/>
    <p:sldId id="258" r:id="rId7"/>
    <p:sldId id="259" r:id="rId8"/>
    <p:sldId id="263" r:id="rId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49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21AE9D1-6CC7-4C68-BE4B-BF49AC5A6D48}" type="datetimeFigureOut">
              <a:rPr lang="ar-IQ" smtClean="0"/>
              <a:t>3/22/1444</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75732B7-590A-48B7-8FB6-662276D6DF25}" type="slidenum">
              <a:rPr lang="ar-IQ" smtClean="0"/>
              <a:t>‹#›</a:t>
            </a:fld>
            <a:endParaRPr lang="ar-IQ"/>
          </a:p>
        </p:txBody>
      </p:sp>
    </p:spTree>
    <p:extLst>
      <p:ext uri="{BB962C8B-B14F-4D97-AF65-F5344CB8AC3E}">
        <p14:creationId xmlns:p14="http://schemas.microsoft.com/office/powerpoint/2010/main" val="327287807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775732B7-590A-48B7-8FB6-662276D6DF25}" type="slidenum">
              <a:rPr lang="ar-IQ" smtClean="0"/>
              <a:t>1</a:t>
            </a:fld>
            <a:endParaRPr lang="ar-IQ"/>
          </a:p>
        </p:txBody>
      </p:sp>
    </p:spTree>
    <p:extLst>
      <p:ext uri="{BB962C8B-B14F-4D97-AF65-F5344CB8AC3E}">
        <p14:creationId xmlns:p14="http://schemas.microsoft.com/office/powerpoint/2010/main" val="2042686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8" name="عنوان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ar-SA" smtClean="0"/>
              <a:t>انقر لتحرير نمط العنوان الرئيسي</a:t>
            </a:r>
            <a:endParaRPr kumimoji="0" lang="en-US"/>
          </a:p>
        </p:txBody>
      </p:sp>
      <p:sp>
        <p:nvSpPr>
          <p:cNvPr id="28" name="عنصر نائب للتاريخ 27"/>
          <p:cNvSpPr>
            <a:spLocks noGrp="1"/>
          </p:cNvSpPr>
          <p:nvPr>
            <p:ph type="dt" sz="half" idx="10"/>
          </p:nvPr>
        </p:nvSpPr>
        <p:spPr/>
        <p:txBody>
          <a:bodyPr/>
          <a:lstStyle/>
          <a:p>
            <a:fld id="{1B8ABB09-4A1D-463E-8065-109CC2B7EFAA}" type="datetimeFigureOut">
              <a:rPr lang="ar-SA" smtClean="0"/>
              <a:t>22/03/1444</a:t>
            </a:fld>
            <a:endParaRPr lang="ar-SA"/>
          </a:p>
        </p:txBody>
      </p:sp>
      <p:sp>
        <p:nvSpPr>
          <p:cNvPr id="17" name="عنصر نائب للتذييل 16"/>
          <p:cNvSpPr>
            <a:spLocks noGrp="1"/>
          </p:cNvSpPr>
          <p:nvPr>
            <p:ph type="ftr" sz="quarter" idx="11"/>
          </p:nvPr>
        </p:nvSpPr>
        <p:spPr/>
        <p:txBody>
          <a:bodyPr/>
          <a:lstStyle/>
          <a:p>
            <a:endParaRPr lang="ar-SA"/>
          </a:p>
        </p:txBody>
      </p:sp>
      <p:sp>
        <p:nvSpPr>
          <p:cNvPr id="29" name="عنصر نائب لرقم الشريحة 28"/>
          <p:cNvSpPr>
            <a:spLocks noGrp="1"/>
          </p:cNvSpPr>
          <p:nvPr>
            <p:ph type="sldNum" sz="quarter" idx="12"/>
          </p:nvPr>
        </p:nvSpPr>
        <p:spPr/>
        <p:txBody>
          <a:bodyPr/>
          <a:lstStyle/>
          <a:p>
            <a:fld id="{0B34F065-1154-456A-91E3-76DE8E75E17B}" type="slidenum">
              <a:rPr lang="ar-SA" smtClean="0"/>
              <a:t>‹#›</a:t>
            </a:fld>
            <a:endParaRPr lang="ar-SA"/>
          </a:p>
        </p:txBody>
      </p:sp>
      <p:sp>
        <p:nvSpPr>
          <p:cNvPr id="9" name="عنوان فرعي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22/03/1444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22/03/1444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22/03/1444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3">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22/03/1444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a:xfrm>
            <a:off x="7924800" y="6416675"/>
            <a:ext cx="762000" cy="365125"/>
          </a:xfrm>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22/03/1444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t>22/03/1444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22/03/1444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22/03/1444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22/03/1444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ar-SA" smtClean="0">
                <a:solidFill>
                  <a:schemeClr val="lt1"/>
                </a:solidFill>
                <a:latin typeface="+mn-lt"/>
                <a:ea typeface="+mn-ea"/>
                <a:cs typeface="+mn-cs"/>
              </a:rPr>
              <a:t>انقر فوق الأيقونة لإضافة صورة</a:t>
            </a:r>
            <a:endParaRPr kumimoji="0" lang="en-US" dirty="0">
              <a:solidFill>
                <a:schemeClr val="lt1"/>
              </a:solidFill>
              <a:latin typeface="+mn-lt"/>
              <a:ea typeface="+mn-ea"/>
              <a:cs typeface="+mn-cs"/>
            </a:endParaRPr>
          </a:p>
        </p:txBody>
      </p:sp>
      <p:sp>
        <p:nvSpPr>
          <p:cNvPr id="4" name="عنصر نائب للنص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22/03/1444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B8ABB09-4A1D-463E-8065-109CC2B7EFAA}" type="datetimeFigureOut">
              <a:rPr lang="ar-SA" smtClean="0"/>
              <a:t>22/03/1444</a:t>
            </a:fld>
            <a:endParaRPr lang="ar-SA"/>
          </a:p>
        </p:txBody>
      </p:sp>
      <p:sp>
        <p:nvSpPr>
          <p:cNvPr id="3" name="عنصر نائب للتذييل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SA"/>
          </a:p>
        </p:txBody>
      </p:sp>
      <p:sp>
        <p:nvSpPr>
          <p:cNvPr id="23" name="عنصر نائب لرقم الشريحة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11560" y="476672"/>
            <a:ext cx="7920880" cy="561662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481657768"/>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78098"/>
          </a:xfrm>
        </p:spPr>
        <p:txBody>
          <a:bodyPr/>
          <a:lstStyle/>
          <a:p>
            <a:r>
              <a:rPr lang="ar-IQ" dirty="0" smtClean="0">
                <a:latin typeface="Andalus" pitchFamily="18" charset="-78"/>
                <a:cs typeface="Andalus" pitchFamily="18" charset="-78"/>
              </a:rPr>
              <a:t>علم الاجتماع </a:t>
            </a:r>
            <a:endParaRPr lang="ar-IQ" dirty="0">
              <a:latin typeface="Andalus" pitchFamily="18" charset="-78"/>
              <a:cs typeface="Andalus" pitchFamily="18" charset="-78"/>
            </a:endParaRPr>
          </a:p>
        </p:txBody>
      </p:sp>
      <p:sp>
        <p:nvSpPr>
          <p:cNvPr id="3" name="عنصر نائب للمحتوى 2"/>
          <p:cNvSpPr>
            <a:spLocks noGrp="1"/>
          </p:cNvSpPr>
          <p:nvPr>
            <p:ph idx="1"/>
          </p:nvPr>
        </p:nvSpPr>
        <p:spPr>
          <a:xfrm>
            <a:off x="457200" y="1412776"/>
            <a:ext cx="8229600" cy="5184576"/>
          </a:xfrm>
        </p:spPr>
        <p:txBody>
          <a:bodyPr>
            <a:normAutofit fontScale="92500" lnSpcReduction="20000"/>
          </a:bodyPr>
          <a:lstStyle/>
          <a:p>
            <a:r>
              <a:rPr lang="ar-IQ" dirty="0"/>
              <a:t>ما هو علم الاجتماع ؟ : وهو بدوره لا يمكن لنا تحديد تعريفه بسهولة وليس الغرض عرض كل التعريفات بل غن الهدف هو توضيح مجاله المعرفي لذلك إذا كان علم النفس يدرس الفرد من خلال سلوكه المعبر عن رغباته ودوافعه وحاجاته البيولوجية والنفسية فإن علم الاجتماع يدرس الجماعة من حيث العلاقات التي تربط بين الأفراد وعلى هذا الأساس فإن علم النفس يدرس الفرد وعلم الاجتماع يدرس الجماعة .</a:t>
            </a:r>
          </a:p>
          <a:p>
            <a:r>
              <a:rPr lang="ar-IQ" dirty="0"/>
              <a:t>إن علم النفس الاجتماعي حقل من حقول علم النفس العام يدرس السلوك الاجتماعي للفرد داخل الجماعة ويهتم أساسا ببحث التفاعل بينهما فالفرد والجماعة يتبادلان علاقة التأثير والتأثر. </a:t>
            </a:r>
          </a:p>
          <a:p>
            <a:r>
              <a:rPr lang="ar-IQ" dirty="0"/>
              <a:t>- استنتاج عام : يدرس علم النفس الاجتماعي سلوك الكائن البشري بطريقة علمية ويعتبره كائنا اجتماعيا يعيش في مجتمع يتفاعل فيه أفراده فيؤثرون ويتأثرون بنسق من القيم والمعايير الاجتماعية والثقافية . إن الفرد في تفاعله المستمر مع الجماعة هو المجال أو الحقل العلمي الذي يهتم به علم النفس الاجتماعي.</a:t>
            </a:r>
          </a:p>
          <a:p>
            <a:endParaRPr lang="ar-IQ" dirty="0"/>
          </a:p>
        </p:txBody>
      </p:sp>
    </p:spTree>
    <p:extLst>
      <p:ext uri="{BB962C8B-B14F-4D97-AF65-F5344CB8AC3E}">
        <p14:creationId xmlns:p14="http://schemas.microsoft.com/office/powerpoint/2010/main" val="40130415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p:cNvSpPr>
            <a:spLocks noGrp="1"/>
          </p:cNvSpPr>
          <p:nvPr>
            <p:ph idx="1"/>
          </p:nvPr>
        </p:nvSpPr>
        <p:spPr>
          <a:xfrm>
            <a:off x="457200" y="260648"/>
            <a:ext cx="8363272" cy="6336704"/>
          </a:xfrm>
        </p:spPr>
        <p:txBody>
          <a:bodyPr/>
          <a:lstStyle/>
          <a:p>
            <a:r>
              <a:rPr lang="ar-IQ" b="1" dirty="0">
                <a:latin typeface="Andalus" pitchFamily="18" charset="-78"/>
                <a:cs typeface="Andalus" pitchFamily="18" charset="-78"/>
              </a:rPr>
              <a:t>موضوعات علم النفس الاجتماعي:</a:t>
            </a:r>
          </a:p>
          <a:p>
            <a:r>
              <a:rPr lang="ar-IQ" dirty="0"/>
              <a:t>يهتم هذا العلم أو التخصص المعرفي بدراسة كل الموضوعات المرتبطة بالعلاقة التفاعلية بين الفرد والجماعة وهي كثيرة ومتعددة قديمة وحديثة نذكر من بينها:</a:t>
            </a:r>
          </a:p>
          <a:p>
            <a:r>
              <a:rPr lang="ar-IQ" dirty="0"/>
              <a:t>- التفاعل الاجتماعي </a:t>
            </a:r>
          </a:p>
          <a:p>
            <a:r>
              <a:rPr lang="ar-IQ" dirty="0"/>
              <a:t>- التنشئة الاجتماعية </a:t>
            </a:r>
          </a:p>
          <a:p>
            <a:r>
              <a:rPr lang="ar-IQ" dirty="0"/>
              <a:t>- الجماعات الاجتماعية </a:t>
            </a:r>
          </a:p>
          <a:p>
            <a:r>
              <a:rPr lang="ar-IQ" dirty="0"/>
              <a:t>- اتجاهات الرأي العام .</a:t>
            </a:r>
          </a:p>
          <a:p>
            <a:r>
              <a:rPr lang="ar-IQ" dirty="0"/>
              <a:t>- الدعاية والإشاعة .</a:t>
            </a:r>
          </a:p>
          <a:p>
            <a:r>
              <a:rPr lang="ar-IQ" dirty="0"/>
              <a:t>- الإيديولوجية والنفسية الاجتماعية.</a:t>
            </a:r>
          </a:p>
          <a:p>
            <a:r>
              <a:rPr lang="ar-IQ" dirty="0"/>
              <a:t>- الحرب النفسية .</a:t>
            </a:r>
          </a:p>
          <a:p>
            <a:endParaRPr lang="ar-IQ" dirty="0"/>
          </a:p>
        </p:txBody>
      </p:sp>
    </p:spTree>
    <p:extLst>
      <p:ext uri="{BB962C8B-B14F-4D97-AF65-F5344CB8AC3E}">
        <p14:creationId xmlns:p14="http://schemas.microsoft.com/office/powerpoint/2010/main" val="55392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06090"/>
          </a:xfrm>
        </p:spPr>
        <p:txBody>
          <a:bodyPr>
            <a:noAutofit/>
          </a:bodyPr>
          <a:lstStyle/>
          <a:p>
            <a:r>
              <a:rPr lang="ar-IQ" sz="3200" dirty="0" smtClean="0"/>
              <a:t/>
            </a:r>
            <a:br>
              <a:rPr lang="ar-IQ" sz="3200" dirty="0" smtClean="0"/>
            </a:br>
            <a:r>
              <a:rPr lang="ar-IQ" sz="3200" dirty="0" smtClean="0">
                <a:latin typeface="Andalus" pitchFamily="18" charset="-78"/>
                <a:cs typeface="Andalus" pitchFamily="18" charset="-78"/>
              </a:rPr>
              <a:t>علم </a:t>
            </a:r>
            <a:r>
              <a:rPr lang="ar-IQ" sz="3200" dirty="0">
                <a:latin typeface="Andalus" pitchFamily="18" charset="-78"/>
                <a:cs typeface="Andalus" pitchFamily="18" charset="-78"/>
              </a:rPr>
              <a:t>النفس الاجتماعي اهميته واهدافه</a:t>
            </a:r>
            <a:r>
              <a:rPr lang="ar-IQ" sz="3200" dirty="0"/>
              <a:t> </a:t>
            </a:r>
            <a:br>
              <a:rPr lang="ar-IQ" sz="3200" dirty="0"/>
            </a:br>
            <a:endParaRPr lang="ar-IQ" sz="3200" dirty="0"/>
          </a:p>
        </p:txBody>
      </p:sp>
      <p:sp>
        <p:nvSpPr>
          <p:cNvPr id="3" name="عنصر نائب للمحتوى 2"/>
          <p:cNvSpPr>
            <a:spLocks noGrp="1"/>
          </p:cNvSpPr>
          <p:nvPr>
            <p:ph idx="1"/>
          </p:nvPr>
        </p:nvSpPr>
        <p:spPr/>
        <p:txBody>
          <a:bodyPr>
            <a:normAutofit fontScale="77500" lnSpcReduction="20000"/>
          </a:bodyPr>
          <a:lstStyle/>
          <a:p>
            <a:r>
              <a:rPr lang="ar-IQ" dirty="0"/>
              <a:t>ان علم النفس الاجتماعي فرع من فروع علم النفس وهو عبارة عن الدراسة العملية لسلوك الكائن الحي ككائن اجتماعي يعيش في مجتمع مع اقرانه, يتفاعل معهم فيتأثر بهم ويؤثر فيهم, اي يتأثر بسلوكهم ويؤثر في سلوكهم . </a:t>
            </a:r>
          </a:p>
          <a:p>
            <a:r>
              <a:rPr lang="ar-IQ" dirty="0"/>
              <a:t>وعلم النفس الاجتماعي كفرع من فروع علم النفس يهتم بدراسة الفرد في اطار المجتمع, فسلوك الافراد يتأثر على الدوام بالجو الاجتماعي الذي يحيط بهم, والانسان بحكم طبيعة تكوينه هو في  الاصل فرد اجتماعي اذ انه يولد معتمدا في معيشته, وتدبير شؤونه على الاخرين, ويمضي حياته كلها هو في اتصال او احتكاك مع هذا الفرد او ذاك .  </a:t>
            </a:r>
          </a:p>
          <a:p>
            <a:r>
              <a:rPr lang="ar-IQ" dirty="0"/>
              <a:t>إن الاشخاص المحيطين بالفرد يكونون بمثابة مثيرات لاستجاباته, وهو كذلك هدف الاستجابات ومحورها, إذ ان طريقة تعامله معهم تقرر نوعية الكثير من سلوكه وما يقوم به من اعمال وتحدد كذلك طبيعة مشاعره ونوعيتها . ان لعلم النفس الاجتماعي اهمية كبيرة في كثير من مجالات الحياة حيثما يوجد افراد وجماعات بينها تفاعل اجتماعي, سواء كان عملهم يرتبط بالخدمات العامة او التنشئة الاجتماعية في الاسرة او في المدرسة, وفي جميع المجالات التربوية والتعليمية, وفي ميادين العلاقات العامة والخدمات الاجتماعية, وفي مجال العمل,والصناعة,والقوات المسلحة وفي مجالات الاعلام, والدعاية, والتوجيه والارشاد, وفي مجال قيادة الجماعات وغيرها.</a:t>
            </a:r>
          </a:p>
          <a:p>
            <a:endParaRPr lang="ar-IQ" dirty="0"/>
          </a:p>
        </p:txBody>
      </p:sp>
    </p:spTree>
    <p:extLst>
      <p:ext uri="{BB962C8B-B14F-4D97-AF65-F5344CB8AC3E}">
        <p14:creationId xmlns:p14="http://schemas.microsoft.com/office/powerpoint/2010/main" val="3157040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332656"/>
            <a:ext cx="8640960" cy="6264696"/>
          </a:xfrm>
        </p:spPr>
        <p:txBody>
          <a:bodyPr>
            <a:normAutofit/>
          </a:bodyPr>
          <a:lstStyle/>
          <a:p>
            <a:pPr marL="411480" lvl="0" indent="0">
              <a:lnSpc>
                <a:spcPct val="115000"/>
              </a:lnSpc>
              <a:buClr>
                <a:srgbClr val="31B6FD"/>
              </a:buClr>
              <a:buSzPct val="100000"/>
              <a:buNone/>
            </a:pPr>
            <a:endParaRPr lang="ar-IQ" sz="2800" b="1" dirty="0" smtClean="0">
              <a:solidFill>
                <a:srgbClr val="073E87"/>
              </a:solidFill>
              <a:ea typeface="Calibri"/>
            </a:endParaRPr>
          </a:p>
          <a:p>
            <a:pPr marL="411480" lvl="0" indent="0">
              <a:lnSpc>
                <a:spcPct val="115000"/>
              </a:lnSpc>
              <a:buClr>
                <a:srgbClr val="31B6FD"/>
              </a:buClr>
              <a:buSzPct val="100000"/>
              <a:buNone/>
            </a:pPr>
            <a:endParaRPr lang="ar-IQ" sz="2800" b="1" dirty="0">
              <a:solidFill>
                <a:srgbClr val="073E87"/>
              </a:solidFill>
              <a:ea typeface="Calibri"/>
            </a:endParaRPr>
          </a:p>
          <a:p>
            <a:pPr marL="411480" lvl="0" indent="0">
              <a:lnSpc>
                <a:spcPct val="115000"/>
              </a:lnSpc>
              <a:buClr>
                <a:srgbClr val="31B6FD"/>
              </a:buClr>
              <a:buSzPct val="100000"/>
              <a:buNone/>
            </a:pPr>
            <a:r>
              <a:rPr lang="ar-IQ" sz="2800" b="1" dirty="0" smtClean="0">
                <a:solidFill>
                  <a:srgbClr val="073E87"/>
                </a:solidFill>
                <a:latin typeface="Andalus" pitchFamily="18" charset="-78"/>
                <a:ea typeface="Calibri"/>
                <a:cs typeface="Andalus" pitchFamily="18" charset="-78"/>
              </a:rPr>
              <a:t>اهداف </a:t>
            </a:r>
            <a:r>
              <a:rPr lang="ar-IQ" sz="2800" b="1" dirty="0">
                <a:solidFill>
                  <a:srgbClr val="073E87"/>
                </a:solidFill>
                <a:latin typeface="Andalus" pitchFamily="18" charset="-78"/>
                <a:ea typeface="Calibri"/>
                <a:cs typeface="Andalus" pitchFamily="18" charset="-78"/>
              </a:rPr>
              <a:t>علم النفس الاجتماعي  </a:t>
            </a:r>
            <a:endParaRPr lang="en-US" sz="2000" dirty="0">
              <a:solidFill>
                <a:srgbClr val="073E87"/>
              </a:solidFill>
              <a:latin typeface="Andalus" pitchFamily="18" charset="-78"/>
              <a:ea typeface="Calibri"/>
              <a:cs typeface="Andalus" pitchFamily="18" charset="-78"/>
            </a:endParaRPr>
          </a:p>
          <a:p>
            <a:pPr lvl="0">
              <a:lnSpc>
                <a:spcPct val="115000"/>
              </a:lnSpc>
              <a:buClr>
                <a:srgbClr val="31B6FD"/>
              </a:buClr>
              <a:buSzPct val="100000"/>
              <a:buFont typeface="+mj-lt"/>
              <a:buAutoNum type="arabicPeriod"/>
            </a:pPr>
            <a:r>
              <a:rPr lang="ar-IQ" sz="2400" dirty="0">
                <a:ea typeface="Calibri"/>
              </a:rPr>
              <a:t>فهم السلوك الاجتماعي وتفسيره ومعرفة اسباب حدوثه والعوامل التي تؤثر فيه. </a:t>
            </a:r>
            <a:endParaRPr lang="en-US" sz="2000" dirty="0">
              <a:ea typeface="Calibri"/>
              <a:cs typeface="Arial"/>
            </a:endParaRPr>
          </a:p>
          <a:p>
            <a:pPr lvl="0">
              <a:lnSpc>
                <a:spcPct val="115000"/>
              </a:lnSpc>
              <a:buClr>
                <a:srgbClr val="31B6FD"/>
              </a:buClr>
              <a:buSzPct val="100000"/>
              <a:buFont typeface="+mj-lt"/>
              <a:buAutoNum type="arabicPeriod"/>
            </a:pPr>
            <a:r>
              <a:rPr lang="ar-IQ" sz="2400" dirty="0">
                <a:ea typeface="Calibri"/>
              </a:rPr>
              <a:t>التنبؤ بما سيكون عليه السلوك الاجتماعي وذلك استنادا الى معرفة العلاقات الموجودة بين الظواهر الاجتماعية ذات العلاقة بهذا المجال . </a:t>
            </a:r>
            <a:endParaRPr lang="en-US" sz="2000" dirty="0">
              <a:ea typeface="Calibri"/>
              <a:cs typeface="Arial"/>
            </a:endParaRPr>
          </a:p>
          <a:p>
            <a:pPr lvl="0">
              <a:lnSpc>
                <a:spcPct val="115000"/>
              </a:lnSpc>
              <a:buClr>
                <a:srgbClr val="31B6FD"/>
              </a:buClr>
              <a:buSzPct val="100000"/>
              <a:buFont typeface="+mj-lt"/>
              <a:buAutoNum type="arabicPeriod"/>
            </a:pPr>
            <a:r>
              <a:rPr lang="ar-IQ" sz="2400" dirty="0">
                <a:ea typeface="Calibri"/>
              </a:rPr>
              <a:t>ضبط السلوك الاجتماعي والتحكم فيه بتعديله وتحسينه الى ما هو مرغوب فيه, وغالبا ما تكون الآراء حول كيفية ضبط وتوجيه الحياة مثل: معرفة افضل الطرق لتنشئة الاطفال واكتساب الاصدقاء, والتأثير على الاخرين, وضبط الغضب . </a:t>
            </a:r>
            <a:r>
              <a:rPr lang="ar-IQ" sz="2400" dirty="0" smtClean="0">
                <a:ea typeface="Calibri"/>
              </a:rPr>
              <a:t> </a:t>
            </a:r>
          </a:p>
          <a:p>
            <a:pPr marL="0" lvl="0" indent="0">
              <a:buClr>
                <a:srgbClr val="31B6FD"/>
              </a:buClr>
              <a:buSzPct val="100000"/>
              <a:buNone/>
            </a:pPr>
            <a:endParaRPr lang="ar-IQ" sz="2200" dirty="0">
              <a:solidFill>
                <a:srgbClr val="073E87"/>
              </a:solidFill>
              <a:latin typeface="Candara"/>
            </a:endParaRPr>
          </a:p>
          <a:p>
            <a:pPr marL="0" lvl="0" indent="0">
              <a:lnSpc>
                <a:spcPct val="115000"/>
              </a:lnSpc>
              <a:buClr>
                <a:srgbClr val="31B6FD"/>
              </a:buClr>
              <a:buSzPct val="100000"/>
              <a:buNone/>
            </a:pPr>
            <a:endParaRPr lang="en-US" sz="2000" dirty="0">
              <a:ea typeface="Calibri"/>
              <a:cs typeface="Arial"/>
            </a:endParaRPr>
          </a:p>
          <a:p>
            <a:pPr marL="0" indent="0">
              <a:buNone/>
            </a:pPr>
            <a:endParaRPr lang="ar-IQ" sz="2800" dirty="0"/>
          </a:p>
        </p:txBody>
      </p:sp>
    </p:spTree>
    <p:extLst>
      <p:ext uri="{BB962C8B-B14F-4D97-AF65-F5344CB8AC3E}">
        <p14:creationId xmlns:p14="http://schemas.microsoft.com/office/powerpoint/2010/main" val="1846461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88640"/>
            <a:ext cx="8640960" cy="6408712"/>
          </a:xfrm>
        </p:spPr>
        <p:txBody>
          <a:bodyPr>
            <a:normAutofit/>
          </a:bodyPr>
          <a:lstStyle/>
          <a:p>
            <a:pPr marL="640080" lvl="0" indent="0">
              <a:lnSpc>
                <a:spcPct val="115000"/>
              </a:lnSpc>
              <a:buClr>
                <a:srgbClr val="31B6FD"/>
              </a:buClr>
              <a:buSzPct val="100000"/>
              <a:buNone/>
            </a:pPr>
            <a:r>
              <a:rPr lang="ar-IQ" sz="2600" b="1" dirty="0">
                <a:latin typeface="Andalus" pitchFamily="18" charset="-78"/>
                <a:ea typeface="Calibri"/>
                <a:cs typeface="Andalus" pitchFamily="18" charset="-78"/>
              </a:rPr>
              <a:t>اهمية علم النفس الاجتماعي</a:t>
            </a:r>
            <a:endParaRPr lang="en-US" sz="1900" dirty="0">
              <a:latin typeface="Andalus" pitchFamily="18" charset="-78"/>
              <a:ea typeface="Calibri"/>
              <a:cs typeface="Andalus" pitchFamily="18" charset="-78"/>
            </a:endParaRPr>
          </a:p>
          <a:p>
            <a:pPr marL="640080" lvl="0" indent="0">
              <a:lnSpc>
                <a:spcPct val="115000"/>
              </a:lnSpc>
              <a:buClr>
                <a:srgbClr val="31B6FD"/>
              </a:buClr>
              <a:buSzPct val="100000"/>
              <a:buNone/>
            </a:pPr>
            <a:r>
              <a:rPr lang="ar-IQ" sz="2200" b="1" dirty="0">
                <a:ea typeface="Calibri"/>
              </a:rPr>
              <a:t>لعلم النفس الاجتماعي اهمية علمية وعملية في كثير من مجالات الحياة, حيثما وجد افراد وجماعات بينها تفاعل اجتماعي, وفيما يلي اهم المجالات  التي يقدم لها علم النفس الاجتماعي خدماته المختلفة </a:t>
            </a:r>
            <a:endParaRPr lang="en-US" sz="1900" b="1" dirty="0">
              <a:ea typeface="Calibri"/>
              <a:cs typeface="Arial"/>
            </a:endParaRPr>
          </a:p>
          <a:p>
            <a:pPr marL="640080" lvl="0" indent="0">
              <a:lnSpc>
                <a:spcPct val="115000"/>
              </a:lnSpc>
              <a:buClr>
                <a:srgbClr val="31B6FD"/>
              </a:buClr>
              <a:buSzPct val="100000"/>
              <a:buNone/>
            </a:pPr>
            <a:r>
              <a:rPr lang="ar-IQ" sz="2200" b="1" dirty="0">
                <a:ea typeface="Calibri"/>
              </a:rPr>
              <a:t> </a:t>
            </a:r>
            <a:endParaRPr lang="en-US" sz="1900" b="1" dirty="0">
              <a:ea typeface="Calibri"/>
              <a:cs typeface="Arial"/>
            </a:endParaRPr>
          </a:p>
          <a:p>
            <a:pPr marL="982980" lvl="0">
              <a:lnSpc>
                <a:spcPct val="115000"/>
              </a:lnSpc>
              <a:spcAft>
                <a:spcPts val="1000"/>
              </a:spcAft>
              <a:buClr>
                <a:srgbClr val="31B6FD"/>
              </a:buClr>
              <a:buSzPct val="100000"/>
              <a:buFontTx/>
              <a:buChar char="-"/>
            </a:pPr>
            <a:r>
              <a:rPr lang="ar-IQ" sz="2200" b="1" dirty="0" smtClean="0">
                <a:ea typeface="Calibri"/>
              </a:rPr>
              <a:t>في </a:t>
            </a:r>
            <a:r>
              <a:rPr lang="ar-IQ" sz="2200" b="1" dirty="0">
                <a:ea typeface="Calibri"/>
              </a:rPr>
              <a:t>التربية والتعليم : ان التلاميذ في المدرسة يتعلمون في جماعات, وكل جماعة لها مدرس او مشرف او قائد يجب ان يكون ملما ومدربا على القيادة الديمقراطية والعلاقات الانسانية. ويسهم علم النفس الاجتماعي في امداد المدرس بالمعلومات والخدمات التي تدعم فهمه لأسس النمو النفسي الاجتماعي . </a:t>
            </a:r>
            <a:endParaRPr lang="ar-IQ" sz="2200" b="1" dirty="0" smtClean="0">
              <a:ea typeface="Calibri"/>
            </a:endParaRPr>
          </a:p>
          <a:p>
            <a:pPr marL="914400" lvl="0" indent="-274320">
              <a:lnSpc>
                <a:spcPct val="115000"/>
              </a:lnSpc>
              <a:buClr>
                <a:srgbClr val="31B6FD"/>
              </a:buClr>
              <a:buSzPct val="100000"/>
              <a:buFont typeface="Symbol" pitchFamily="18" charset="2"/>
              <a:buChar char=""/>
            </a:pPr>
            <a:r>
              <a:rPr lang="ar-IQ" sz="2200" b="1" dirty="0">
                <a:ea typeface="Calibri"/>
              </a:rPr>
              <a:t>في الصحة النفسية  والعلاج النفسي</a:t>
            </a:r>
            <a:r>
              <a:rPr lang="ar-IQ" sz="2200" dirty="0">
                <a:ea typeface="Calibri"/>
              </a:rPr>
              <a:t> : يأخذ علم النفس علم الصحة النفسية والعلاج النفسي من علم النفس الاجتماعي ويعطيه الكثير فدراسة اسباب </a:t>
            </a:r>
            <a:r>
              <a:rPr lang="ar-IQ" sz="2200" dirty="0" err="1">
                <a:ea typeface="Calibri"/>
              </a:rPr>
              <a:t>اسباب</a:t>
            </a:r>
            <a:r>
              <a:rPr lang="ar-IQ" sz="2200" dirty="0">
                <a:ea typeface="Calibri"/>
              </a:rPr>
              <a:t> الامراض النفسية توضح الدور الذي تلعبه الاسباب الاجتماعية ودراسة اعراض الامراض النفسية تظهر خطورة الاعراض الاجتماعية ويعتمد التشخيص على دراسة الجوانب الاجتماعية والسلوك الاجتماعي للمريض . </a:t>
            </a:r>
            <a:endParaRPr lang="en-US" sz="1900" dirty="0">
              <a:ea typeface="Calibri"/>
              <a:cs typeface="Arial"/>
            </a:endParaRPr>
          </a:p>
          <a:p>
            <a:pPr marL="982980" lvl="0">
              <a:lnSpc>
                <a:spcPct val="115000"/>
              </a:lnSpc>
              <a:spcAft>
                <a:spcPts val="1000"/>
              </a:spcAft>
              <a:buClr>
                <a:srgbClr val="31B6FD"/>
              </a:buClr>
              <a:buSzPct val="100000"/>
              <a:buFontTx/>
              <a:buChar char="-"/>
            </a:pPr>
            <a:endParaRPr lang="en-US" sz="1900" b="1" dirty="0">
              <a:ea typeface="Calibri"/>
              <a:cs typeface="Arial"/>
            </a:endParaRPr>
          </a:p>
          <a:p>
            <a:pPr marL="274320" lvl="0" indent="-274320">
              <a:buClr>
                <a:srgbClr val="31B6FD"/>
              </a:buClr>
              <a:buSzPct val="100000"/>
              <a:buFont typeface="Symbol" pitchFamily="18" charset="2"/>
              <a:buChar char=""/>
            </a:pPr>
            <a:endParaRPr lang="ar-IQ" sz="2200" dirty="0">
              <a:latin typeface="Candara"/>
            </a:endParaRPr>
          </a:p>
          <a:p>
            <a:pPr marL="0" indent="0">
              <a:buNone/>
            </a:pPr>
            <a:endParaRPr lang="ar-IQ" sz="2800" dirty="0"/>
          </a:p>
        </p:txBody>
      </p:sp>
    </p:spTree>
    <p:extLst>
      <p:ext uri="{BB962C8B-B14F-4D97-AF65-F5344CB8AC3E}">
        <p14:creationId xmlns:p14="http://schemas.microsoft.com/office/powerpoint/2010/main" val="7991800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188640"/>
            <a:ext cx="8640960" cy="6480720"/>
          </a:xfrm>
        </p:spPr>
        <p:txBody>
          <a:bodyPr>
            <a:normAutofit/>
          </a:bodyPr>
          <a:lstStyle/>
          <a:p>
            <a:pPr marL="0" indent="0">
              <a:buNone/>
            </a:pPr>
            <a:r>
              <a:rPr lang="ar-IQ" sz="2200" b="1" dirty="0">
                <a:ea typeface="Calibri"/>
              </a:rPr>
              <a:t>في الخدمة الاجتماعية</a:t>
            </a:r>
            <a:r>
              <a:rPr lang="ar-IQ" sz="2200" dirty="0">
                <a:ea typeface="Calibri"/>
              </a:rPr>
              <a:t> : الخدمة الاجتماعية طريقة علمية لخدمة الانسان ونظام اجتماعي يقوم بحل مشكلاته وتنمية قدراته ومساعدة النظم الاجتماعية الموجودة في المجتمع للقيام </a:t>
            </a:r>
            <a:r>
              <a:rPr lang="ar-IQ" sz="2200" dirty="0" smtClean="0">
                <a:ea typeface="Calibri"/>
              </a:rPr>
              <a:t>بدورها . </a:t>
            </a:r>
          </a:p>
          <a:p>
            <a:pPr marL="640080" lvl="0" indent="0">
              <a:lnSpc>
                <a:spcPct val="115000"/>
              </a:lnSpc>
              <a:buClr>
                <a:srgbClr val="31B6FD"/>
              </a:buClr>
              <a:buSzPct val="100000"/>
              <a:buNone/>
            </a:pPr>
            <a:r>
              <a:rPr lang="ar-IQ" sz="1800" b="1" dirty="0" smtClean="0">
                <a:ea typeface="Calibri"/>
              </a:rPr>
              <a:t>- في </a:t>
            </a:r>
            <a:r>
              <a:rPr lang="ar-IQ" sz="1800" b="1" dirty="0">
                <a:ea typeface="Calibri"/>
              </a:rPr>
              <a:t>الانتاج</a:t>
            </a:r>
            <a:r>
              <a:rPr lang="ar-IQ" sz="1700" dirty="0">
                <a:ea typeface="Calibri"/>
              </a:rPr>
              <a:t> : </a:t>
            </a:r>
            <a:r>
              <a:rPr lang="ar-IQ" sz="1800" b="1" dirty="0">
                <a:ea typeface="Calibri"/>
              </a:rPr>
              <a:t>الجهود القومية بشكل واسع وقوي ونحو التصنيع ورفع الكفاية الانتاجية والعمل, وهذا يتطلب الى جانب النواحي التكنولوجية الاهتمام بالجوانب الانسانية في الصناعة والعمل . </a:t>
            </a:r>
            <a:endParaRPr lang="en-US" sz="1600" b="1" dirty="0">
              <a:ea typeface="Calibri"/>
              <a:cs typeface="Arial"/>
            </a:endParaRPr>
          </a:p>
          <a:p>
            <a:pPr marL="640080" lvl="0" indent="0">
              <a:lnSpc>
                <a:spcPct val="115000"/>
              </a:lnSpc>
              <a:buClr>
                <a:srgbClr val="31B6FD"/>
              </a:buClr>
              <a:buSzPct val="100000"/>
              <a:buNone/>
            </a:pPr>
            <a:r>
              <a:rPr lang="ar-IQ" sz="1800" b="1" dirty="0">
                <a:ea typeface="Calibri"/>
              </a:rPr>
              <a:t> </a:t>
            </a:r>
            <a:endParaRPr lang="en-US" sz="1600" b="1" dirty="0">
              <a:ea typeface="Calibri"/>
              <a:cs typeface="Arial"/>
            </a:endParaRPr>
          </a:p>
          <a:p>
            <a:pPr marL="640080" lvl="0" indent="0">
              <a:lnSpc>
                <a:spcPct val="115000"/>
              </a:lnSpc>
              <a:buClr>
                <a:srgbClr val="31B6FD"/>
              </a:buClr>
              <a:buSzPct val="100000"/>
              <a:buNone/>
            </a:pPr>
            <a:r>
              <a:rPr lang="ar-IQ" sz="1700" b="1" dirty="0" smtClean="0">
                <a:ea typeface="Calibri"/>
              </a:rPr>
              <a:t>- في </a:t>
            </a:r>
            <a:r>
              <a:rPr lang="ar-IQ" sz="1700" b="1" dirty="0">
                <a:ea typeface="Calibri"/>
              </a:rPr>
              <a:t>القوات المسلحة</a:t>
            </a:r>
            <a:r>
              <a:rPr lang="ar-IQ" sz="1700" dirty="0">
                <a:ea typeface="Calibri"/>
              </a:rPr>
              <a:t>: </a:t>
            </a:r>
            <a:r>
              <a:rPr lang="ar-IQ" sz="1700" b="1" dirty="0">
                <a:ea typeface="Calibri"/>
              </a:rPr>
              <a:t>تلعب القوات المسلحة دورا هاما في المجتمع فعليها يقع عبء حماية البلاد وحماية بناء المجتمع, ولعلم النفس الاجتماعي اهمية بالغة في المجال العسكري في دراسة اسس السلوك والتفاعل الاجتماعي بين الافراد والجماعات والوحدات العسكرية في وقت السلم ووقت الحرب, وفي عمليات التعليم في المواقف التدريبية . </a:t>
            </a:r>
            <a:endParaRPr lang="en-US" sz="1400" b="1" dirty="0">
              <a:ea typeface="Calibri"/>
              <a:cs typeface="Arial"/>
            </a:endParaRPr>
          </a:p>
          <a:p>
            <a:pPr marL="640080" lvl="0" indent="0">
              <a:lnSpc>
                <a:spcPct val="115000"/>
              </a:lnSpc>
              <a:buClr>
                <a:srgbClr val="31B6FD"/>
              </a:buClr>
              <a:buSzPct val="100000"/>
              <a:buNone/>
            </a:pPr>
            <a:r>
              <a:rPr lang="ar-IQ" sz="1700" dirty="0">
                <a:ea typeface="Calibri"/>
              </a:rPr>
              <a:t> </a:t>
            </a:r>
            <a:endParaRPr lang="en-US" sz="1400" dirty="0">
              <a:ea typeface="Calibri"/>
              <a:cs typeface="Arial"/>
            </a:endParaRPr>
          </a:p>
          <a:p>
            <a:pPr marL="640080" lvl="0" indent="0">
              <a:lnSpc>
                <a:spcPct val="115000"/>
              </a:lnSpc>
              <a:spcAft>
                <a:spcPts val="1000"/>
              </a:spcAft>
              <a:buClr>
                <a:srgbClr val="31B6FD"/>
              </a:buClr>
              <a:buSzPct val="100000"/>
              <a:buNone/>
            </a:pPr>
            <a:r>
              <a:rPr lang="ar-IQ" sz="1700" b="1" dirty="0" smtClean="0">
                <a:ea typeface="Calibri"/>
              </a:rPr>
              <a:t>- في </a:t>
            </a:r>
            <a:r>
              <a:rPr lang="ar-IQ" sz="1700" b="1" dirty="0">
                <a:ea typeface="Calibri"/>
              </a:rPr>
              <a:t>الاعلام والعلاقات العامة</a:t>
            </a:r>
            <a:r>
              <a:rPr lang="ar-IQ" sz="1700" dirty="0">
                <a:ea typeface="Calibri"/>
              </a:rPr>
              <a:t>: </a:t>
            </a:r>
            <a:r>
              <a:rPr lang="ar-IQ" sz="1700" b="1" dirty="0">
                <a:ea typeface="Calibri"/>
              </a:rPr>
              <a:t>يلعب الاعلام والعلاقات العامة والدعاية ودراسة الراي العام دورا كبيرا في التأثير في سلوك الفرد والجماعة, ويمكن ان تكون اذا احسن استخدامها – عاملا هاما من عوامل التقدم الانساني, وهناك حاجة الى توعية الجماهير حتى تصل فلسفة العمل الوطني الى جميع العاملين في الوطن في كافة المجالات بطريقة علمية, وعلى ذلك يجب ان يهتم الاعلاميون بوضوح الفكر القائم على الاساس العلمي . ويمكن ان تستفيد وسائل الاعلام الى اقصى حد من علم النفس الاجتماعي في تدعيم وعي المواطنين بمسؤولياتهم الاجتماعية, وربط الانسان الفرد في نضاله اليومي بحركة المجتمع كلها, وتكوين اتجاهات سليمة وتعديل ما يحتاج الى تعديل من الاتجاهات القائمة مستخدمين انسب الطرق العلمية من : دعاية, ومناقشات, وقرارات جماعية .  </a:t>
            </a:r>
            <a:endParaRPr lang="en-US" sz="1400" b="1" dirty="0">
              <a:ea typeface="Calibri"/>
              <a:cs typeface="Arial"/>
            </a:endParaRPr>
          </a:p>
          <a:p>
            <a:pPr marL="0" indent="0">
              <a:buNone/>
            </a:pPr>
            <a:endParaRPr lang="ar-IQ" sz="2800" dirty="0"/>
          </a:p>
        </p:txBody>
      </p:sp>
    </p:spTree>
    <p:extLst>
      <p:ext uri="{BB962C8B-B14F-4D97-AF65-F5344CB8AC3E}">
        <p14:creationId xmlns:p14="http://schemas.microsoft.com/office/powerpoint/2010/main" val="514715982"/>
      </p:ext>
    </p:extLst>
  </p:cSld>
  <p:clrMapOvr>
    <a:masterClrMapping/>
  </p:clrMapOvr>
  <mc:AlternateContent xmlns:mc="http://schemas.openxmlformats.org/markup-compatibility/2006">
    <mc:Choice xmlns:p14="http://schemas.microsoft.com/office/powerpoint/2010/main" Requires="p14">
      <p:transition spd="slow" p14:dur="3900">
        <p14:glitter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9512" y="476672"/>
            <a:ext cx="8712968" cy="6048672"/>
          </a:xfrm>
        </p:spPr>
        <p:txBody>
          <a:bodyPr/>
          <a:lstStyle/>
          <a:p>
            <a:r>
              <a:rPr lang="ar-IQ" b="1" dirty="0"/>
              <a:t>علاقته بعلوم الإعلام والاتصال: </a:t>
            </a:r>
            <a:endParaRPr lang="ar-IQ" b="1" dirty="0" smtClean="0"/>
          </a:p>
          <a:p>
            <a:r>
              <a:rPr lang="ar-IQ" dirty="0" smtClean="0"/>
              <a:t>يحاول </a:t>
            </a:r>
            <a:r>
              <a:rPr lang="ar-IQ" dirty="0"/>
              <a:t>علم النفس الاجتماعي فهم دور وسائل الإعلام والاتصال في تشكيل اتجاهات الرأي العام والتأثير عليها وقياسها تجاه مختلف الأحداث المحلية والإقليمية والدولية المرتبطة بالحروب والثورات والانتفاضات والأزمات السياسية والاجتماعية والثقافية</a:t>
            </a:r>
            <a:r>
              <a:rPr lang="ar-IQ" dirty="0" smtClean="0"/>
              <a:t>.. </a:t>
            </a:r>
            <a:endParaRPr lang="ar-IQ" dirty="0"/>
          </a:p>
        </p:txBody>
      </p:sp>
    </p:spTree>
    <p:extLst>
      <p:ext uri="{BB962C8B-B14F-4D97-AF65-F5344CB8AC3E}">
        <p14:creationId xmlns:p14="http://schemas.microsoft.com/office/powerpoint/2010/main" val="24889748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ذروة">
  <a:themeElements>
    <a:clrScheme name="ذروة">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ذروة">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ذروة">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47</TotalTime>
  <Words>610</Words>
  <Application>Microsoft Office PowerPoint</Application>
  <PresentationFormat>عرض على الشاشة (3:4)‏</PresentationFormat>
  <Paragraphs>39</Paragraphs>
  <Slides>8</Slides>
  <Notes>1</Notes>
  <HiddenSlides>0</HiddenSlides>
  <MMClips>0</MMClip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ذروة</vt:lpstr>
      <vt:lpstr>عرض تقديمي في PowerPoint</vt:lpstr>
      <vt:lpstr>علم الاجتماع </vt:lpstr>
      <vt:lpstr>عرض تقديمي في PowerPoint</vt:lpstr>
      <vt:lpstr> علم النفس الاجتماعي اهميته واهدافه  </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النفس الاجتماعي اهميته واهدافه  </dc:title>
  <dc:creator>alnaseem</dc:creator>
  <cp:lastModifiedBy>Maher</cp:lastModifiedBy>
  <cp:revision>9</cp:revision>
  <dcterms:created xsi:type="dcterms:W3CDTF">2020-12-14T20:57:05Z</dcterms:created>
  <dcterms:modified xsi:type="dcterms:W3CDTF">2022-10-17T06:28:08Z</dcterms:modified>
</cp:coreProperties>
</file>