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117228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215203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C263EE-997A-4693-8DC7-1DC391A9664B}"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609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C09B2C2-77DC-4EE4-AC96-EC1EC0805D0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171868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C09B2C2-77DC-4EE4-AC96-EC1EC0805D0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263EE-997A-4693-8DC7-1DC391A9664B}"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105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C09B2C2-77DC-4EE4-AC96-EC1EC0805D0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2081335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612614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380084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348025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C09B2C2-77DC-4EE4-AC96-EC1EC0805D0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411431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C09B2C2-77DC-4EE4-AC96-EC1EC0805D0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6382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C09B2C2-77DC-4EE4-AC96-EC1EC0805D0E}" type="datetimeFigureOut">
              <a:rPr lang="fr-FR" smtClean="0"/>
              <a:t>12/05/2024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173280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C09B2C2-77DC-4EE4-AC96-EC1EC0805D0E}" type="datetimeFigureOut">
              <a:rPr lang="fr-FR" smtClean="0"/>
              <a:t>12/05/2024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7455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B2C2-77DC-4EE4-AC96-EC1EC0805D0E}" type="datetimeFigureOut">
              <a:rPr lang="fr-FR" smtClean="0"/>
              <a:t>12/05/2024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30082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09B2C2-77DC-4EE4-AC96-EC1EC0805D0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388150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09B2C2-77DC-4EE4-AC96-EC1EC0805D0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263EE-997A-4693-8DC7-1DC391A9664B}" type="slidenum">
              <a:rPr lang="fr-FR" smtClean="0"/>
              <a:t>‹N°›</a:t>
            </a:fld>
            <a:endParaRPr lang="fr-FR"/>
          </a:p>
        </p:txBody>
      </p:sp>
    </p:spTree>
    <p:extLst>
      <p:ext uri="{BB962C8B-B14F-4D97-AF65-F5344CB8AC3E}">
        <p14:creationId xmlns:p14="http://schemas.microsoft.com/office/powerpoint/2010/main" val="83966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C09B2C2-77DC-4EE4-AC96-EC1EC0805D0E}" type="datetimeFigureOut">
              <a:rPr lang="fr-FR" smtClean="0"/>
              <a:t>12/05/2024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6C263EE-997A-4693-8DC7-1DC391A9664B}" type="slidenum">
              <a:rPr lang="fr-FR" smtClean="0"/>
              <a:t>‹N°›</a:t>
            </a:fld>
            <a:endParaRPr lang="fr-FR"/>
          </a:p>
        </p:txBody>
      </p:sp>
    </p:spTree>
    <p:extLst>
      <p:ext uri="{BB962C8B-B14F-4D97-AF65-F5344CB8AC3E}">
        <p14:creationId xmlns:p14="http://schemas.microsoft.com/office/powerpoint/2010/main" val="365235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92FEE-D79C-6C63-50EF-C209A89D123C}"/>
              </a:ext>
            </a:extLst>
          </p:cNvPr>
          <p:cNvSpPr>
            <a:spLocks noGrp="1"/>
          </p:cNvSpPr>
          <p:nvPr>
            <p:ph type="ctrTitle"/>
          </p:nvPr>
        </p:nvSpPr>
        <p:spPr>
          <a:xfrm>
            <a:off x="299803" y="954338"/>
            <a:ext cx="11892197" cy="2208587"/>
          </a:xfrm>
        </p:spPr>
        <p:txBody>
          <a:bodyPr/>
          <a:lstStyle/>
          <a:p>
            <a:pPr algn="ctr"/>
            <a:r>
              <a:rPr lang="fr-FR" sz="3600" b="1" kern="0" dirty="0">
                <a:effectLst/>
                <a:latin typeface="Times New Roman" panose="02020603050405020304" pitchFamily="18" charset="0"/>
                <a:ea typeface="Calibri" panose="020F0502020204030204" pitchFamily="34" charset="0"/>
                <a:cs typeface="Arial" panose="020B0604020202020204" pitchFamily="34" charset="0"/>
              </a:rPr>
              <a:t>Définition de quelques concepts clés de la sociolinguistique</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Sous-titre 2">
            <a:extLst>
              <a:ext uri="{FF2B5EF4-FFF2-40B4-BE49-F238E27FC236}">
                <a16:creationId xmlns:a16="http://schemas.microsoft.com/office/drawing/2014/main" id="{E0230557-34D9-3096-29DC-2DAC90727F72}"/>
              </a:ext>
            </a:extLst>
          </p:cNvPr>
          <p:cNvSpPr>
            <a:spLocks noGrp="1"/>
          </p:cNvSpPr>
          <p:nvPr>
            <p:ph type="subTitle" idx="1"/>
          </p:nvPr>
        </p:nvSpPr>
        <p:spPr>
          <a:xfrm>
            <a:off x="299803" y="3695077"/>
            <a:ext cx="11767279" cy="2795664"/>
          </a:xfrm>
        </p:spPr>
        <p:txBody>
          <a:bodyPr>
            <a:normAutofit/>
          </a:bodyPr>
          <a:lstStyle/>
          <a:p>
            <a:pPr algn="ctr"/>
            <a:r>
              <a:rPr lang="fr-FR" sz="3200" kern="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Ce cours traite la définition des concepts clés qui sont au cœur de la sociolinguistique.</a:t>
            </a:r>
            <a:endParaRPr lang="fr-FR" sz="32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3200" dirty="0">
              <a:solidFill>
                <a:schemeClr val="tx1"/>
              </a:solidFill>
            </a:endParaRPr>
          </a:p>
        </p:txBody>
      </p:sp>
      <p:pic>
        <p:nvPicPr>
          <p:cNvPr id="4" name="Son enregistré">
            <a:hlinkClick r:id="" action="ppaction://media"/>
            <a:extLst>
              <a:ext uri="{FF2B5EF4-FFF2-40B4-BE49-F238E27FC236}">
                <a16:creationId xmlns:a16="http://schemas.microsoft.com/office/drawing/2014/main" id="{15AC7801-9380-D9F2-ACC8-AF30D43D6C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310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5558DD-DD37-93F2-94EE-B8F5A2F2E034}"/>
              </a:ext>
            </a:extLst>
          </p:cNvPr>
          <p:cNvSpPr>
            <a:spLocks noGrp="1"/>
          </p:cNvSpPr>
          <p:nvPr>
            <p:ph idx="1"/>
          </p:nvPr>
        </p:nvSpPr>
        <p:spPr>
          <a:xfrm>
            <a:off x="119921" y="0"/>
            <a:ext cx="12072079" cy="6858000"/>
          </a:xfrm>
        </p:spPr>
        <p:txBody>
          <a:bodyPr>
            <a:normAutofit/>
          </a:bodyPr>
          <a:lstStyle/>
          <a:p>
            <a:pPr algn="ctr">
              <a:lnSpc>
                <a:spcPct val="150000"/>
              </a:lnSpc>
              <a:spcAft>
                <a:spcPts val="800"/>
              </a:spcAft>
            </a:pPr>
            <a:r>
              <a:rPr lang="fr-FR" sz="2800" b="1" kern="0" dirty="0">
                <a:effectLst/>
                <a:latin typeface="Times New Roman" panose="02020603050405020304" pitchFamily="18" charset="0"/>
                <a:ea typeface="Calibri" panose="020F0502020204030204" pitchFamily="34" charset="0"/>
                <a:cs typeface="Arial" panose="020B0604020202020204" pitchFamily="34" charset="0"/>
              </a:rPr>
              <a:t>Introduction </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0" dirty="0">
                <a:effectLst/>
                <a:latin typeface="Times New Roman" panose="02020603050405020304" pitchFamily="18" charset="0"/>
                <a:ea typeface="Calibri" panose="020F0502020204030204" pitchFamily="34" charset="0"/>
                <a:cs typeface="Arial" panose="020B0604020202020204" pitchFamily="34" charset="0"/>
              </a:rPr>
              <a:t>La communication entre les hommes par la parole, donne lieu à deux formes d’expérience :</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0" dirty="0">
                <a:effectLst/>
                <a:latin typeface="Times New Roman" panose="02020603050405020304" pitchFamily="18" charset="0"/>
                <a:ea typeface="Calibri" panose="020F0502020204030204" pitchFamily="34" charset="0"/>
                <a:cs typeface="Arial" panose="020B0604020202020204" pitchFamily="34" charset="0"/>
              </a:rPr>
              <a:t> L’expérience de la diversité des langues, lorsqu’on voyage dans le monde on se rend compte que les hommes communiquent entre eux grâce à de nombreux parlers.</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0" dirty="0">
                <a:effectLst/>
                <a:latin typeface="Times New Roman" panose="02020603050405020304" pitchFamily="18" charset="0"/>
                <a:ea typeface="Calibri" panose="020F0502020204030204" pitchFamily="34" charset="0"/>
                <a:cs typeface="Arial" panose="020B0604020202020204" pitchFamily="34" charset="0"/>
              </a:rPr>
              <a:t> L’expérience de diversité à l’intérieur de ce qu’on considère comme une même langue par exemple en Algérie l’arabe dialectal est différent selon les régions : Oran, Constantine, Alger.</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2800" dirty="0"/>
          </a:p>
        </p:txBody>
      </p:sp>
      <p:pic>
        <p:nvPicPr>
          <p:cNvPr id="2" name="Son enregistré">
            <a:hlinkClick r:id="" action="ppaction://media"/>
            <a:extLst>
              <a:ext uri="{FF2B5EF4-FFF2-40B4-BE49-F238E27FC236}">
                <a16:creationId xmlns:a16="http://schemas.microsoft.com/office/drawing/2014/main" id="{CD41BA92-26BE-C9D8-F73C-96518F4454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057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FCCCBC-1B93-45A4-228E-AAAA1B95671E}"/>
              </a:ext>
            </a:extLst>
          </p:cNvPr>
          <p:cNvSpPr>
            <a:spLocks noGrp="1"/>
          </p:cNvSpPr>
          <p:nvPr>
            <p:ph idx="1"/>
          </p:nvPr>
        </p:nvSpPr>
        <p:spPr>
          <a:xfrm>
            <a:off x="179882" y="0"/>
            <a:ext cx="12012118" cy="6858000"/>
          </a:xfrm>
        </p:spPr>
        <p:txBody>
          <a:bodyPr>
            <a:noAutofit/>
          </a:bodyPr>
          <a:lstStyle/>
          <a:p>
            <a:pPr algn="justLow">
              <a:lnSpc>
                <a:spcPct val="150000"/>
              </a:lnSpc>
              <a:spcAft>
                <a:spcPts val="800"/>
              </a:spcAft>
            </a:pPr>
            <a:r>
              <a:rPr lang="fr-FR" sz="3200" b="1" kern="0" dirty="0">
                <a:effectLst/>
                <a:latin typeface="Times New Roman" panose="02020603050405020304" pitchFamily="18" charset="0"/>
                <a:ea typeface="Calibri" panose="020F0502020204030204" pitchFamily="34" charset="0"/>
                <a:cs typeface="Arial" panose="020B0604020202020204" pitchFamily="34" charset="0"/>
              </a:rPr>
              <a:t>1. Le dialecte</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3200" kern="0" dirty="0">
                <a:effectLst/>
                <a:latin typeface="Times New Roman" panose="02020603050405020304" pitchFamily="18" charset="0"/>
                <a:ea typeface="Calibri" panose="020F0502020204030204" pitchFamily="34" charset="0"/>
                <a:cs typeface="Arial" panose="020B0604020202020204" pitchFamily="34" charset="0"/>
              </a:rPr>
              <a:t>Le mot grec </a:t>
            </a:r>
            <a:r>
              <a:rPr lang="fr-FR" sz="3200" kern="0" dirty="0" err="1">
                <a:effectLst/>
                <a:latin typeface="Times New Roman" panose="02020603050405020304" pitchFamily="18" charset="0"/>
                <a:ea typeface="Calibri" panose="020F0502020204030204" pitchFamily="34" charset="0"/>
                <a:cs typeface="Arial" panose="020B0604020202020204" pitchFamily="34" charset="0"/>
              </a:rPr>
              <a:t>dialektos</a:t>
            </a:r>
            <a:r>
              <a:rPr lang="fr-FR" sz="3200" kern="0" dirty="0">
                <a:effectLst/>
                <a:latin typeface="Times New Roman" panose="02020603050405020304" pitchFamily="18" charset="0"/>
                <a:ea typeface="Calibri" panose="020F0502020204030204" pitchFamily="34" charset="0"/>
                <a:cs typeface="Arial" panose="020B0604020202020204" pitchFamily="34" charset="0"/>
              </a:rPr>
              <a:t> était un substantif abstrait qui signifiait « conversation », puis langage dans lequel on converse. C’est un parler qui a son propre système lexical, syntaxique, et phonétique mais qui n’a pas atteint le statut politique de langue ; c’est un système de signes et de règles combinatoires de même origine qu’un autre système considéré comme langue mais n’ayant pas acquis le statut culturel et social de cette langue indépendamment de laquelle il s’est développé.</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3200" dirty="0"/>
          </a:p>
        </p:txBody>
      </p:sp>
      <p:pic>
        <p:nvPicPr>
          <p:cNvPr id="2" name="Son enregistré">
            <a:hlinkClick r:id="" action="ppaction://media"/>
            <a:extLst>
              <a:ext uri="{FF2B5EF4-FFF2-40B4-BE49-F238E27FC236}">
                <a16:creationId xmlns:a16="http://schemas.microsoft.com/office/drawing/2014/main" id="{FAAAB2C5-167E-C48D-4C46-02CBB066B4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5208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D2C5B6-79D5-2143-5E0C-8AE409DF5EE2}"/>
              </a:ext>
            </a:extLst>
          </p:cNvPr>
          <p:cNvSpPr>
            <a:spLocks noGrp="1"/>
          </p:cNvSpPr>
          <p:nvPr>
            <p:ph idx="1"/>
          </p:nvPr>
        </p:nvSpPr>
        <p:spPr>
          <a:xfrm>
            <a:off x="224852" y="0"/>
            <a:ext cx="11967148" cy="6857999"/>
          </a:xfrm>
        </p:spPr>
        <p:txBody>
          <a:bodyPr>
            <a:noAutofit/>
          </a:bodyPr>
          <a:lstStyle/>
          <a:p>
            <a:pPr algn="justLow">
              <a:lnSpc>
                <a:spcPct val="150000"/>
              </a:lnSpc>
              <a:spcAft>
                <a:spcPts val="800"/>
              </a:spcAft>
            </a:pPr>
            <a:r>
              <a:rPr lang="fr-FR" sz="2400" b="1" kern="0" dirty="0">
                <a:effectLst/>
                <a:latin typeface="Times New Roman" panose="02020603050405020304" pitchFamily="18" charset="0"/>
                <a:ea typeface="Calibri" panose="020F0502020204030204" pitchFamily="34" charset="0"/>
                <a:cs typeface="Arial" panose="020B0604020202020204" pitchFamily="34" charset="0"/>
              </a:rPr>
              <a:t>2. Le patois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400" kern="0" dirty="0">
                <a:effectLst/>
                <a:latin typeface="Times New Roman" panose="02020603050405020304" pitchFamily="18" charset="0"/>
                <a:ea typeface="Calibri" panose="020F0502020204030204" pitchFamily="34" charset="0"/>
                <a:cs typeface="Arial" panose="020B0604020202020204" pitchFamily="34" charset="0"/>
              </a:rPr>
              <a:t>On appelle patois ou parler patois un dialecte social réduit à certain signes (faits phonétiques ou règles de combinaison) utilisé seulement sur une aire réduite et dans une communauté déterminée, rurale généralement. Les patois dérivent d’un dialecte régional ou de changements subis par la langue officielle. Ils sont contaminés par les langues officielles au point de ne conserver que des systèmes partiels qu’on emploie dans un contexte socioculturel déterminé (paysans parlant à des paysans de la vie rurale). En France, le terme « patois » est dévalorisant : le terme résulte d'une lente aliénation culturelle par laquelle les autorités voulurent faire croire aux Français parlant une langue autre que le français que leur langue n'en était pas une, qu'elle n'était qu'une déformation locale de la langue française. WALTER Henriette (1988) a écrit « </a:t>
            </a:r>
            <a:r>
              <a:rPr lang="fr-FR" sz="2400" i="1" kern="0" dirty="0">
                <a:effectLst/>
                <a:latin typeface="Times New Roman" panose="02020603050405020304" pitchFamily="18" charset="0"/>
                <a:ea typeface="Calibri" panose="020F0502020204030204" pitchFamily="34" charset="0"/>
                <a:cs typeface="Arial" panose="020B0604020202020204" pitchFamily="34" charset="0"/>
              </a:rPr>
              <a:t>Il faut donc bien comprendre que non seulement les patois ne sont pas du français déformé, mais que le français n'est qu'un patois qui a réussi. </a:t>
            </a:r>
            <a:r>
              <a:rPr lang="fr-FR" sz="2400" kern="0" dirty="0">
                <a:effectLst/>
                <a:latin typeface="Times New Roman" panose="02020603050405020304" pitchFamily="18" charset="0"/>
                <a:ea typeface="Calibri" panose="020F0502020204030204" pitchFamily="34" charset="0"/>
                <a:cs typeface="Arial" panose="020B0604020202020204" pitchFamily="34" charset="0"/>
              </a:rPr>
              <a:t>». </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2400" dirty="0"/>
          </a:p>
        </p:txBody>
      </p:sp>
      <p:pic>
        <p:nvPicPr>
          <p:cNvPr id="2" name="Son enregistré">
            <a:hlinkClick r:id="" action="ppaction://media"/>
            <a:extLst>
              <a:ext uri="{FF2B5EF4-FFF2-40B4-BE49-F238E27FC236}">
                <a16:creationId xmlns:a16="http://schemas.microsoft.com/office/drawing/2014/main" id="{85445DA9-450A-678F-1694-43C10C31C3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7835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51E0D8-8CD2-2EDD-D48B-574ED0D700E4}"/>
              </a:ext>
            </a:extLst>
          </p:cNvPr>
          <p:cNvSpPr>
            <a:spLocks noGrp="1"/>
          </p:cNvSpPr>
          <p:nvPr>
            <p:ph idx="1"/>
          </p:nvPr>
        </p:nvSpPr>
        <p:spPr>
          <a:xfrm>
            <a:off x="269823" y="254833"/>
            <a:ext cx="11722308" cy="6490741"/>
          </a:xfrm>
        </p:spPr>
        <p:txBody>
          <a:bodyPr>
            <a:normAutofit/>
          </a:bodyPr>
          <a:lstStyle/>
          <a:p>
            <a:pPr algn="justLow">
              <a:lnSpc>
                <a:spcPct val="150000"/>
              </a:lnSpc>
              <a:spcAft>
                <a:spcPts val="800"/>
              </a:spcAft>
            </a:pPr>
            <a:r>
              <a:rPr lang="fr-FR" sz="2800" b="1" kern="0" dirty="0">
                <a:effectLst/>
                <a:latin typeface="Times New Roman" panose="02020603050405020304" pitchFamily="18" charset="0"/>
                <a:ea typeface="Calibri" panose="020F0502020204030204" pitchFamily="34" charset="0"/>
                <a:cs typeface="Arial" panose="020B0604020202020204" pitchFamily="34" charset="0"/>
              </a:rPr>
              <a:t>3. Les sabirs</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0" dirty="0">
                <a:effectLst/>
                <a:latin typeface="Times New Roman" panose="02020603050405020304" pitchFamily="18" charset="0"/>
                <a:ea typeface="Calibri" panose="020F0502020204030204" pitchFamily="34" charset="0"/>
                <a:cs typeface="Arial" panose="020B0604020202020204" pitchFamily="34" charset="0"/>
              </a:rPr>
              <a:t>Les sabirs sont des systèmes linguistiques réduits à quelques règles de combinaison et au vocabulaire d’un champ lexical déterminé, ce sont des langues composites (formées  d’éléments très différents) nées de contact de deux ou plusieurs communautés linguistiques différentes qui n’ont aucun autre moyen de se comprendre dans les transactions commerciales. Les sabirs sont des langues ayant une structure grammaticale mal caractérisée et un lexique pauvre limité aux besoins qui les ont fait naître et qui assure leur survie.</a:t>
            </a:r>
            <a:endParaRPr lang="fr-FR" sz="2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2800" dirty="0"/>
          </a:p>
        </p:txBody>
      </p:sp>
      <p:pic>
        <p:nvPicPr>
          <p:cNvPr id="4" name="Son enregistré">
            <a:hlinkClick r:id="" action="ppaction://media"/>
            <a:extLst>
              <a:ext uri="{FF2B5EF4-FFF2-40B4-BE49-F238E27FC236}">
                <a16:creationId xmlns:a16="http://schemas.microsoft.com/office/drawing/2014/main" id="{31AA2640-EDE3-FB97-EF22-C8702621AE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557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9882F9-F8B8-B50E-700B-DEF27D1E7C8A}"/>
              </a:ext>
            </a:extLst>
          </p:cNvPr>
          <p:cNvSpPr>
            <a:spLocks noGrp="1"/>
          </p:cNvSpPr>
          <p:nvPr>
            <p:ph idx="1"/>
          </p:nvPr>
        </p:nvSpPr>
        <p:spPr>
          <a:xfrm>
            <a:off x="194873" y="179882"/>
            <a:ext cx="11782268" cy="6565692"/>
          </a:xfrm>
        </p:spPr>
        <p:txBody>
          <a:bodyPr>
            <a:normAutofit/>
          </a:bodyPr>
          <a:lstStyle/>
          <a:p>
            <a:pPr algn="justLow">
              <a:lnSpc>
                <a:spcPct val="150000"/>
              </a:lnSpc>
              <a:spcAft>
                <a:spcPts val="800"/>
              </a:spcAft>
            </a:pPr>
            <a:r>
              <a:rPr lang="fr-FR" sz="2400" b="1" kern="0" dirty="0">
                <a:effectLst/>
                <a:latin typeface="Times New Roman" panose="02020603050405020304" pitchFamily="18" charset="0"/>
                <a:ea typeface="Calibri" panose="020F0502020204030204" pitchFamily="34" charset="0"/>
                <a:cs typeface="Arial" panose="020B0604020202020204" pitchFamily="34" charset="0"/>
              </a:rPr>
              <a:t>4. Les langues créoles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400" kern="0" dirty="0">
                <a:effectLst/>
                <a:latin typeface="Times New Roman" panose="02020603050405020304" pitchFamily="18" charset="0"/>
                <a:ea typeface="Calibri" panose="020F0502020204030204" pitchFamily="34" charset="0"/>
                <a:cs typeface="Arial" panose="020B0604020202020204" pitchFamily="34" charset="0"/>
              </a:rPr>
              <a:t>On appelle traditionnellement "créoles" des langues nées au cours des XVIIe-XVIIIe siècles des colonisations européennes, lors des contacts entre maîtres et esclaves, amenés à communiquer alors qu'au départ ils n'avaient aucune langue commune. Dans les pays où l'on pratique des langues créoles, elles sont surtout utilisées à l'oral, et fonctionnent en alternance, parfois même selon une distribution à peu près complémentaire avec des variétés contemporaines des langues européennes qui se sont maintenues, voire qui ont été survalorisées aux dépends des créoles, langues quotidiennes, langues des relations personnelles, langues de l'affectivité, alors que les langues européennes en usage sont plus souvent langues de l'administration, langues de l'école, langues de la littérature écrite. On parle de langues créoles historiques, à base française, portugaise, anglaise, néerlandaise, etc.</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2400" dirty="0"/>
          </a:p>
        </p:txBody>
      </p:sp>
      <p:pic>
        <p:nvPicPr>
          <p:cNvPr id="2" name="Son enregistré">
            <a:hlinkClick r:id="" action="ppaction://media"/>
            <a:extLst>
              <a:ext uri="{FF2B5EF4-FFF2-40B4-BE49-F238E27FC236}">
                <a16:creationId xmlns:a16="http://schemas.microsoft.com/office/drawing/2014/main" id="{BCE03DB9-4C4E-F10A-FBDE-8996D3510D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480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80D081-DC50-775E-5B72-3DED0A9AF21E}"/>
              </a:ext>
            </a:extLst>
          </p:cNvPr>
          <p:cNvSpPr>
            <a:spLocks noGrp="1"/>
          </p:cNvSpPr>
          <p:nvPr>
            <p:ph idx="1"/>
          </p:nvPr>
        </p:nvSpPr>
        <p:spPr>
          <a:xfrm>
            <a:off x="299803" y="239843"/>
            <a:ext cx="11892197" cy="6618157"/>
          </a:xfrm>
        </p:spPr>
        <p:txBody>
          <a:bodyPr>
            <a:normAutofit/>
          </a:bodyPr>
          <a:lstStyle/>
          <a:p>
            <a:pPr algn="justLow">
              <a:lnSpc>
                <a:spcPct val="150000"/>
              </a:lnSpc>
              <a:spcAft>
                <a:spcPts val="800"/>
              </a:spcAft>
            </a:pPr>
            <a:r>
              <a:rPr lang="fr-FR" sz="2400" b="1" kern="0" dirty="0">
                <a:effectLst/>
                <a:latin typeface="Times New Roman" panose="02020603050405020304" pitchFamily="18" charset="0"/>
                <a:ea typeface="Calibri" panose="020F0502020204030204" pitchFamily="34" charset="0"/>
                <a:cs typeface="Arial" panose="020B0604020202020204" pitchFamily="34" charset="0"/>
              </a:rPr>
              <a:t>5. La variété</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400" kern="0" dirty="0">
                <a:effectLst/>
                <a:latin typeface="Times New Roman" panose="02020603050405020304" pitchFamily="18" charset="0"/>
                <a:ea typeface="Calibri" panose="020F0502020204030204" pitchFamily="34" charset="0"/>
                <a:cs typeface="Arial" panose="020B0604020202020204" pitchFamily="34" charset="0"/>
              </a:rPr>
              <a:t>Selon FISHMAN (1971), la sociolinguistique recourt au terme de variété au lieu de langue sans en donner une définition concise. Le mot langue possède une signification supérieure et surtout parce que ce mot comporte de nombreux jugements de valeur, il manifeste une opinion, il suscite une émotion (langue maternelle) et révèle une prise de position, il a un aspect officiel et un statut politique. Alors que la variation est plus ou moins neutre. Cependant quand, comment et par qui, une variété est-elle considérée comme une autre langue. Exemple, le berbère qui devient langue nationale. Le terme de variété contrairement au dialecte ne désigne pas seulement une position linguistique particulière mais désigne aussi des différences par rapport à d’autres variétés.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2400" dirty="0"/>
          </a:p>
        </p:txBody>
      </p:sp>
      <p:pic>
        <p:nvPicPr>
          <p:cNvPr id="2" name="Son enregistré">
            <a:hlinkClick r:id="" action="ppaction://media"/>
            <a:extLst>
              <a:ext uri="{FF2B5EF4-FFF2-40B4-BE49-F238E27FC236}">
                <a16:creationId xmlns:a16="http://schemas.microsoft.com/office/drawing/2014/main" id="{3478209F-F609-14AA-BBD4-B45A4AEA04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448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3D876C-3183-AB0E-7BEC-915B14130D5F}"/>
              </a:ext>
            </a:extLst>
          </p:cNvPr>
          <p:cNvSpPr>
            <a:spLocks noGrp="1"/>
          </p:cNvSpPr>
          <p:nvPr>
            <p:ph idx="1"/>
          </p:nvPr>
        </p:nvSpPr>
        <p:spPr>
          <a:xfrm>
            <a:off x="269823" y="438462"/>
            <a:ext cx="12067081" cy="6370820"/>
          </a:xfrm>
        </p:spPr>
        <p:txBody>
          <a:bodyPr>
            <a:normAutofit/>
          </a:bodyPr>
          <a:lstStyle/>
          <a:p>
            <a:pPr algn="ctr">
              <a:lnSpc>
                <a:spcPct val="150000"/>
              </a:lnSpc>
              <a:spcAft>
                <a:spcPts val="800"/>
              </a:spcAft>
            </a:pPr>
            <a:r>
              <a:rPr lang="fr-FR" sz="3200" b="1" kern="0" dirty="0">
                <a:effectLst/>
                <a:latin typeface="Times New Roman" panose="02020603050405020304" pitchFamily="18" charset="0"/>
                <a:ea typeface="Calibri" panose="020F0502020204030204" pitchFamily="34" charset="0"/>
                <a:cs typeface="Arial" panose="020B0604020202020204" pitchFamily="34" charset="0"/>
              </a:rPr>
              <a:t>Conclusion</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32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 peut donc conclure que la sociolinguistique se base sur, entre autres, sur l’étude des variétés de la langue qui est influencée par la société qui la pratique. Son objet d’études porte aussi sur les dialectes, les patois et les langues composites.</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3200" dirty="0"/>
          </a:p>
        </p:txBody>
      </p:sp>
      <p:pic>
        <p:nvPicPr>
          <p:cNvPr id="2" name="Son enregistré">
            <a:hlinkClick r:id="" action="ppaction://media"/>
            <a:extLst>
              <a:ext uri="{FF2B5EF4-FFF2-40B4-BE49-F238E27FC236}">
                <a16:creationId xmlns:a16="http://schemas.microsoft.com/office/drawing/2014/main" id="{0949F968-D134-E50D-FC68-9EE02B4A2B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3075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B29AED-896E-116F-CABA-5F9DFB605D60}"/>
              </a:ext>
            </a:extLst>
          </p:cNvPr>
          <p:cNvSpPr>
            <a:spLocks noGrp="1"/>
          </p:cNvSpPr>
          <p:nvPr>
            <p:ph idx="1"/>
          </p:nvPr>
        </p:nvSpPr>
        <p:spPr>
          <a:xfrm>
            <a:off x="299803" y="194872"/>
            <a:ext cx="11752289" cy="6663128"/>
          </a:xfrm>
        </p:spPr>
        <p:txBody>
          <a:bodyPr>
            <a:normAutofit/>
          </a:bodyPr>
          <a:lstStyle/>
          <a:p>
            <a:pPr algn="ctr">
              <a:lnSpc>
                <a:spcPct val="150000"/>
              </a:lnSpc>
              <a:spcAft>
                <a:spcPts val="800"/>
              </a:spcAft>
            </a:pPr>
            <a:r>
              <a:rPr lang="fr-FR" sz="3600" b="1" kern="0" dirty="0">
                <a:effectLst/>
                <a:latin typeface="Times New Roman" panose="02020603050405020304" pitchFamily="18" charset="0"/>
                <a:ea typeface="Calibri" panose="020F0502020204030204" pitchFamily="34" charset="0"/>
                <a:cs typeface="Arial" panose="020B0604020202020204" pitchFamily="34" charset="0"/>
              </a:rPr>
              <a:t>Bibliographie </a:t>
            </a:r>
            <a:endParaRPr lang="fr-FR" sz="36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3600" kern="0" dirty="0">
                <a:effectLst/>
                <a:latin typeface="Times New Roman" panose="02020603050405020304" pitchFamily="18" charset="0"/>
                <a:ea typeface="Calibri" panose="020F0502020204030204" pitchFamily="34" charset="0"/>
                <a:cs typeface="Arial" panose="020B0604020202020204" pitchFamily="34" charset="0"/>
              </a:rPr>
              <a:t>F1SHMAN J., </a:t>
            </a:r>
            <a:r>
              <a:rPr lang="fr-FR" sz="3600" i="1" kern="0" dirty="0">
                <a:effectLst/>
                <a:latin typeface="Times New Roman" panose="02020603050405020304" pitchFamily="18" charset="0"/>
                <a:ea typeface="Calibri" panose="020F0502020204030204" pitchFamily="34" charset="0"/>
                <a:cs typeface="Arial" panose="020B0604020202020204" pitchFamily="34" charset="0"/>
              </a:rPr>
              <a:t>Sociolinguistique, </a:t>
            </a:r>
            <a:r>
              <a:rPr lang="fr-FR" sz="3600" kern="0" dirty="0">
                <a:effectLst/>
                <a:latin typeface="Times New Roman" panose="02020603050405020304" pitchFamily="18" charset="0"/>
                <a:ea typeface="Calibri" panose="020F0502020204030204" pitchFamily="34" charset="0"/>
                <a:cs typeface="Arial" panose="020B0604020202020204" pitchFamily="34" charset="0"/>
              </a:rPr>
              <a:t>Nathan, Paris, 1971.</a:t>
            </a:r>
            <a:endParaRPr lang="fr-FR" sz="3600" kern="100" dirty="0">
              <a:effectLst/>
              <a:latin typeface="Calibri" panose="020F0502020204030204" pitchFamily="34" charset="0"/>
              <a:ea typeface="Calibri" panose="020F0502020204030204" pitchFamily="34" charset="0"/>
              <a:cs typeface="Arial" panose="020B0604020202020204" pitchFamily="34" charset="0"/>
            </a:endParaRPr>
          </a:p>
          <a:p>
            <a:pPr marL="457200" algn="justLow">
              <a:lnSpc>
                <a:spcPct val="150000"/>
              </a:lnSpc>
              <a:spcAft>
                <a:spcPts val="800"/>
              </a:spcAft>
            </a:pPr>
            <a:r>
              <a:rPr lang="fr-FR" sz="3600" kern="100" dirty="0">
                <a:effectLst/>
                <a:latin typeface="Times New Roman" panose="02020603050405020304" pitchFamily="18" charset="0"/>
                <a:ea typeface="Calibri" panose="020F0502020204030204" pitchFamily="34" charset="0"/>
                <a:cs typeface="Arial" panose="020B0604020202020204" pitchFamily="34" charset="0"/>
              </a:rPr>
              <a:t>WALTER, Henriette (1988), Le français dans tous les sens, Paris : Robert Laffont.</a:t>
            </a:r>
            <a:endParaRPr lang="fr-FR" sz="36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3600" dirty="0"/>
          </a:p>
        </p:txBody>
      </p:sp>
    </p:spTree>
    <p:extLst>
      <p:ext uri="{BB962C8B-B14F-4D97-AF65-F5344CB8AC3E}">
        <p14:creationId xmlns:p14="http://schemas.microsoft.com/office/powerpoint/2010/main" val="280609213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138</TotalTime>
  <Words>822</Words>
  <Application>Microsoft Office PowerPoint</Application>
  <PresentationFormat>Grand écran</PresentationFormat>
  <Paragraphs>21</Paragraphs>
  <Slides>9</Slides>
  <Notes>0</Notes>
  <HiddenSlides>0</HiddenSlides>
  <MMClips>8</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Century Gothic</vt:lpstr>
      <vt:lpstr>Times New Roman</vt:lpstr>
      <vt:lpstr>Wingdings 3</vt:lpstr>
      <vt:lpstr>Brin</vt:lpstr>
      <vt:lpstr>Définition de quelques concepts clés de la sociolinguistique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4</cp:revision>
  <dcterms:created xsi:type="dcterms:W3CDTF">2024-04-25T07:39:46Z</dcterms:created>
  <dcterms:modified xsi:type="dcterms:W3CDTF">2024-05-12T20:05:56Z</dcterms:modified>
</cp:coreProperties>
</file>