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87" r:id="rId2"/>
    <p:sldId id="288" r:id="rId3"/>
    <p:sldId id="308" r:id="rId4"/>
    <p:sldId id="304" r:id="rId5"/>
    <p:sldId id="305" r:id="rId6"/>
    <p:sldId id="306" r:id="rId7"/>
    <p:sldId id="309" r:id="rId8"/>
    <p:sldId id="30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2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FA0879-EB9B-4944-A73B-EAB834506870}" type="doc">
      <dgm:prSet loTypeId="urn:microsoft.com/office/officeart/2005/8/layout/arrow6" loCatId="process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E4D9EA7B-FFA4-41B2-8FC5-44A32987DC62}">
      <dgm:prSet phldrT="[Texte]"/>
      <dgm:spPr/>
      <dgm:t>
        <a:bodyPr/>
        <a:lstStyle/>
        <a:p>
          <a:pPr rtl="1"/>
          <a:r>
            <a:rPr lang="ar-DZ" b="1" dirty="0" smtClean="0">
              <a:latin typeface="Sakkal Majalla" pitchFamily="2" charset="-78"/>
              <a:cs typeface="Sakkal Majalla" pitchFamily="2" charset="-78"/>
            </a:rPr>
            <a:t>المظهر الوظيفي</a:t>
          </a:r>
        </a:p>
        <a:p>
          <a:pPr rtl="1"/>
          <a:r>
            <a:rPr lang="ar-DZ" dirty="0" smtClean="0">
              <a:latin typeface="Sakkal Majalla" pitchFamily="2" charset="-78"/>
              <a:cs typeface="Sakkal Majalla" pitchFamily="2" charset="-78"/>
            </a:rPr>
            <a:t>تخطيط إداري يتبنى تنفيذ التعليمات</a:t>
          </a:r>
          <a:endParaRPr lang="en-US" dirty="0">
            <a:latin typeface="Sakkal Majalla" pitchFamily="2" charset="-78"/>
            <a:cs typeface="Sakkal Majalla" pitchFamily="2" charset="-78"/>
          </a:endParaRPr>
        </a:p>
      </dgm:t>
    </dgm:pt>
    <dgm:pt modelId="{B3840F25-B23E-4871-B6BF-07C0AA3D7EAB}" type="parTrans" cxnId="{5D78B6E6-707E-4C72-902F-01F774B2ACA0}">
      <dgm:prSet/>
      <dgm:spPr/>
      <dgm:t>
        <a:bodyPr/>
        <a:lstStyle/>
        <a:p>
          <a:endParaRPr lang="en-US"/>
        </a:p>
      </dgm:t>
    </dgm:pt>
    <dgm:pt modelId="{2B2F954F-1EA8-4AE1-994C-C463B7F7555F}" type="sibTrans" cxnId="{5D78B6E6-707E-4C72-902F-01F774B2ACA0}">
      <dgm:prSet/>
      <dgm:spPr/>
      <dgm:t>
        <a:bodyPr/>
        <a:lstStyle/>
        <a:p>
          <a:endParaRPr lang="en-US"/>
        </a:p>
      </dgm:t>
    </dgm:pt>
    <dgm:pt modelId="{B7DB4290-78D0-42FF-9334-1E07C457D1E0}">
      <dgm:prSet phldrT="[Texte]"/>
      <dgm:spPr/>
      <dgm:t>
        <a:bodyPr/>
        <a:lstStyle/>
        <a:p>
          <a:pPr rtl="1"/>
          <a:r>
            <a:rPr lang="ar-DZ" b="1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rPr>
            <a:t>المظهر البنائي</a:t>
          </a:r>
        </a:p>
        <a:p>
          <a:pPr rtl="1"/>
          <a:r>
            <a:rPr lang="ar-DZ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rPr>
            <a:t>بنية إدارية هرمية</a:t>
          </a:r>
        </a:p>
        <a:p>
          <a:r>
            <a:rPr lang="ar-DZ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rPr>
            <a:t>القرارات من أعلى إلى أسفل</a:t>
          </a:r>
          <a:endParaRPr lang="en-US" dirty="0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C15BF88A-986D-460D-A7F5-8AAC4739E7AD}" type="parTrans" cxnId="{F3889F70-16A7-44A6-9A0F-B826D5A1A307}">
      <dgm:prSet/>
      <dgm:spPr/>
      <dgm:t>
        <a:bodyPr/>
        <a:lstStyle/>
        <a:p>
          <a:endParaRPr lang="en-US"/>
        </a:p>
      </dgm:t>
    </dgm:pt>
    <dgm:pt modelId="{16D3C672-1FA7-47C7-A481-1911A511700B}" type="sibTrans" cxnId="{F3889F70-16A7-44A6-9A0F-B826D5A1A307}">
      <dgm:prSet/>
      <dgm:spPr/>
      <dgm:t>
        <a:bodyPr/>
        <a:lstStyle/>
        <a:p>
          <a:endParaRPr lang="en-US"/>
        </a:p>
      </dgm:t>
    </dgm:pt>
    <dgm:pt modelId="{AC6E0872-CD99-4D46-961A-F9E70DA499F3}" type="pres">
      <dgm:prSet presAssocID="{5BFA0879-EB9B-4944-A73B-EAB834506870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C56A413-352A-486A-B483-38826C967011}" type="pres">
      <dgm:prSet presAssocID="{5BFA0879-EB9B-4944-A73B-EAB834506870}" presName="ribbon" presStyleLbl="node1" presStyleIdx="0" presStyleCnt="1"/>
      <dgm:spPr/>
    </dgm:pt>
    <dgm:pt modelId="{16474615-06A3-4A4E-AACE-C534CD7DE00A}" type="pres">
      <dgm:prSet presAssocID="{5BFA0879-EB9B-4944-A73B-EAB834506870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922961-5AC1-4578-AE0D-5ADA7AEF22A1}" type="pres">
      <dgm:prSet presAssocID="{5BFA0879-EB9B-4944-A73B-EAB834506870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793A510-9CF5-4D2B-870F-486E6BFA00BF}" type="presOf" srcId="{5BFA0879-EB9B-4944-A73B-EAB834506870}" destId="{AC6E0872-CD99-4D46-961A-F9E70DA499F3}" srcOrd="0" destOrd="0" presId="urn:microsoft.com/office/officeart/2005/8/layout/arrow6"/>
    <dgm:cxn modelId="{5D78B6E6-707E-4C72-902F-01F774B2ACA0}" srcId="{5BFA0879-EB9B-4944-A73B-EAB834506870}" destId="{E4D9EA7B-FFA4-41B2-8FC5-44A32987DC62}" srcOrd="0" destOrd="0" parTransId="{B3840F25-B23E-4871-B6BF-07C0AA3D7EAB}" sibTransId="{2B2F954F-1EA8-4AE1-994C-C463B7F7555F}"/>
    <dgm:cxn modelId="{F3889F70-16A7-44A6-9A0F-B826D5A1A307}" srcId="{5BFA0879-EB9B-4944-A73B-EAB834506870}" destId="{B7DB4290-78D0-42FF-9334-1E07C457D1E0}" srcOrd="1" destOrd="0" parTransId="{C15BF88A-986D-460D-A7F5-8AAC4739E7AD}" sibTransId="{16D3C672-1FA7-47C7-A481-1911A511700B}"/>
    <dgm:cxn modelId="{E759F444-8210-4842-88B9-A220BBF8953D}" type="presOf" srcId="{B7DB4290-78D0-42FF-9334-1E07C457D1E0}" destId="{B1922961-5AC1-4578-AE0D-5ADA7AEF22A1}" srcOrd="0" destOrd="0" presId="urn:microsoft.com/office/officeart/2005/8/layout/arrow6"/>
    <dgm:cxn modelId="{A6CDF902-6A19-452E-AC48-B030D8901C6B}" type="presOf" srcId="{E4D9EA7B-FFA4-41B2-8FC5-44A32987DC62}" destId="{16474615-06A3-4A4E-AACE-C534CD7DE00A}" srcOrd="0" destOrd="0" presId="urn:microsoft.com/office/officeart/2005/8/layout/arrow6"/>
    <dgm:cxn modelId="{E11B20C5-8A2D-4367-9031-481E84A14B7F}" type="presParOf" srcId="{AC6E0872-CD99-4D46-961A-F9E70DA499F3}" destId="{3C56A413-352A-486A-B483-38826C967011}" srcOrd="0" destOrd="0" presId="urn:microsoft.com/office/officeart/2005/8/layout/arrow6"/>
    <dgm:cxn modelId="{455E406D-0262-482C-96C6-FAC4AD6E6083}" type="presParOf" srcId="{AC6E0872-CD99-4D46-961A-F9E70DA499F3}" destId="{16474615-06A3-4A4E-AACE-C534CD7DE00A}" srcOrd="1" destOrd="0" presId="urn:microsoft.com/office/officeart/2005/8/layout/arrow6"/>
    <dgm:cxn modelId="{A0FA2A2C-2A4C-410F-BBFE-D5CF6AE89C20}" type="presParOf" srcId="{AC6E0872-CD99-4D46-961A-F9E70DA499F3}" destId="{B1922961-5AC1-4578-AE0D-5ADA7AEF22A1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56A413-352A-486A-B483-38826C967011}">
      <dsp:nvSpPr>
        <dsp:cNvPr id="0" name=""/>
        <dsp:cNvSpPr/>
      </dsp:nvSpPr>
      <dsp:spPr>
        <a:xfrm>
          <a:off x="0" y="617061"/>
          <a:ext cx="8229600" cy="3291840"/>
        </a:xfrm>
        <a:prstGeom prst="leftRightRibbon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474615-06A3-4A4E-AACE-C534CD7DE00A}">
      <dsp:nvSpPr>
        <dsp:cNvPr id="0" name=""/>
        <dsp:cNvSpPr/>
      </dsp:nvSpPr>
      <dsp:spPr>
        <a:xfrm>
          <a:off x="987552" y="1193133"/>
          <a:ext cx="2715768" cy="161300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1788" rIns="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300" b="1" kern="1200" dirty="0" smtClean="0">
              <a:latin typeface="Sakkal Majalla" pitchFamily="2" charset="-78"/>
              <a:cs typeface="Sakkal Majalla" pitchFamily="2" charset="-78"/>
            </a:rPr>
            <a:t>المظهر الوظيفي</a:t>
          </a:r>
        </a:p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300" kern="1200" dirty="0" smtClean="0">
              <a:latin typeface="Sakkal Majalla" pitchFamily="2" charset="-78"/>
              <a:cs typeface="Sakkal Majalla" pitchFamily="2" charset="-78"/>
            </a:rPr>
            <a:t>تخطيط إداري يتبنى تنفيذ التعليمات</a:t>
          </a:r>
          <a:endParaRPr lang="en-US" sz="2300" kern="1200" dirty="0">
            <a:latin typeface="Sakkal Majalla" pitchFamily="2" charset="-78"/>
            <a:cs typeface="Sakkal Majalla" pitchFamily="2" charset="-78"/>
          </a:endParaRPr>
        </a:p>
      </dsp:txBody>
      <dsp:txXfrm>
        <a:off x="987552" y="1193133"/>
        <a:ext cx="2715768" cy="1613001"/>
      </dsp:txXfrm>
    </dsp:sp>
    <dsp:sp modelId="{B1922961-5AC1-4578-AE0D-5ADA7AEF22A1}">
      <dsp:nvSpPr>
        <dsp:cNvPr id="0" name=""/>
        <dsp:cNvSpPr/>
      </dsp:nvSpPr>
      <dsp:spPr>
        <a:xfrm>
          <a:off x="4114800" y="1719827"/>
          <a:ext cx="3209544" cy="161300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1788" rIns="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300" b="1" kern="1200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rPr>
            <a:t>المظهر البنائي</a:t>
          </a:r>
        </a:p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300" kern="1200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rPr>
            <a:t>بنية إدارية هرمية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300" kern="1200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rPr>
            <a:t>القرارات من أعلى إلى أسفل</a:t>
          </a:r>
          <a:endParaRPr lang="en-US" sz="2300" kern="1200" dirty="0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sp:txBody>
      <dsp:txXfrm>
        <a:off x="4114800" y="1719827"/>
        <a:ext cx="3209544" cy="16130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0D5C-700D-49A2-8414-CFD577FB4D8C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B364-FE2B-4503-AEB1-156DBBC9CCE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0D5C-700D-49A2-8414-CFD577FB4D8C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B364-FE2B-4503-AEB1-156DBBC9CCE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170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0D5C-700D-49A2-8414-CFD577FB4D8C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B364-FE2B-4503-AEB1-156DBBC9CCE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013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0D5C-700D-49A2-8414-CFD577FB4D8C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B364-FE2B-4503-AEB1-156DBBC9CCE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382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0D5C-700D-49A2-8414-CFD577FB4D8C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B364-FE2B-4503-AEB1-156DBBC9CCE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883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0D5C-700D-49A2-8414-CFD577FB4D8C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B364-FE2B-4503-AEB1-156DBBC9CCE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32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0D5C-700D-49A2-8414-CFD577FB4D8C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B364-FE2B-4503-AEB1-156DBBC9CCE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259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0D5C-700D-49A2-8414-CFD577FB4D8C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B364-FE2B-4503-AEB1-156DBBC9CCE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281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0D5C-700D-49A2-8414-CFD577FB4D8C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B364-FE2B-4503-AEB1-156DBBC9CCE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784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0D5C-700D-49A2-8414-CFD577FB4D8C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B364-FE2B-4503-AEB1-156DBBC9CCE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661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0D5C-700D-49A2-8414-CFD577FB4D8C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B364-FE2B-4503-AEB1-156DBBC9CCE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10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70D5C-700D-49A2-8414-CFD577FB4D8C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EB364-FE2B-4503-AEB1-156DBBC9CCE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67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2088231"/>
          </a:xfr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r>
              <a:rPr lang="ar-DZ" sz="4800" b="1" dirty="0" smtClean="0">
                <a:latin typeface="Sakkal Majalla" pitchFamily="2" charset="-78"/>
                <a:cs typeface="Sakkal Majalla" pitchFamily="2" charset="-78"/>
              </a:rPr>
              <a:t>المقاربات البيداغوجية</a:t>
            </a:r>
            <a:r>
              <a:rPr lang="fr-FR" sz="4800" b="1" dirty="0" smtClean="0">
                <a:latin typeface="Sakkal Majalla" pitchFamily="2" charset="-78"/>
                <a:cs typeface="Sakkal Majalla" pitchFamily="2" charset="-78"/>
              </a:rPr>
              <a:t/>
            </a:r>
            <a:br>
              <a:rPr lang="fr-FR" sz="4800" b="1" dirty="0" smtClean="0">
                <a:latin typeface="Sakkal Majalla" pitchFamily="2" charset="-78"/>
                <a:cs typeface="Sakkal Majalla" pitchFamily="2" charset="-78"/>
              </a:rPr>
            </a:br>
            <a:r>
              <a:rPr lang="ar-DZ" sz="4800" b="1" dirty="0" smtClean="0">
                <a:latin typeface="Sakkal Majalla" pitchFamily="2" charset="-78"/>
                <a:cs typeface="Sakkal Majalla" pitchFamily="2" charset="-78"/>
              </a:rPr>
              <a:t>مقاربة المحتوى</a:t>
            </a:r>
            <a:endParaRPr lang="en-US" sz="4800" b="1" dirty="0"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56992"/>
            <a:ext cx="9144000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868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مقاربة المحتوى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: 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افتراضات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ctr" rtl="1">
              <a:buFont typeface="Wingdings" pitchFamily="2" charset="2"/>
              <a:buChar char="§"/>
            </a:pPr>
            <a:endParaRPr lang="fr-FR" dirty="0" smtClean="0">
              <a:latin typeface="Sakkal Majalla" pitchFamily="2" charset="-78"/>
              <a:cs typeface="Sakkal Majalla" pitchFamily="2" charset="-78"/>
            </a:endParaRPr>
          </a:p>
          <a:p>
            <a:pPr lvl="0" algn="ctr" rtl="1">
              <a:buFont typeface="Wingdings" pitchFamily="2" charset="2"/>
              <a:buChar char="§"/>
            </a:pPr>
            <a:endParaRPr lang="fr-FR" dirty="0">
              <a:latin typeface="Sakkal Majalla" pitchFamily="2" charset="-78"/>
              <a:cs typeface="Sakkal Majalla" pitchFamily="2" charset="-78"/>
            </a:endParaRPr>
          </a:p>
          <a:p>
            <a:pPr lvl="0" algn="ctr" rtl="1">
              <a:buFont typeface="Wingdings" pitchFamily="2" charset="2"/>
              <a:buChar char="§"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تنقل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المعارف من الفرد الذي يعرف إلى الذي يجهلها،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  <a:p>
            <a:pPr lvl="0" algn="ctr" rtl="1">
              <a:buFont typeface="Wingdings" pitchFamily="2" charset="2"/>
              <a:buChar char="§"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يتم التعليم وفق تسلسل خطي، حسب منطق المادة، </a:t>
            </a:r>
          </a:p>
          <a:p>
            <a:pPr lvl="0" algn="ctr" rtl="1">
              <a:buFont typeface="Wingdings" pitchFamily="2" charset="2"/>
              <a:buChar char="§"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يسير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مدخل المحتويات جنبا إلى جنب مع تجزئة التعليم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للمواد؛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9"/>
            <a:ext cx="2160240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4231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 rtl="1">
              <a:buFont typeface="Wingdings" pitchFamily="2" charset="2"/>
              <a:buChar char="§"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يركز مدخل المحتوى اهتمامه على المعلّم ونشاطه،</a:t>
            </a:r>
          </a:p>
          <a:p>
            <a:pPr lvl="0" algn="ctr" rtl="1">
              <a:buFont typeface="Wingdings" pitchFamily="2" charset="2"/>
              <a:buChar char="§"/>
            </a:pPr>
            <a:r>
              <a:rPr lang="en-US" i="1" dirty="0">
                <a:latin typeface="Sakkal Majalla" pitchFamily="2" charset="-78"/>
                <a:cs typeface="Sakkal Majalla" pitchFamily="2" charset="-78"/>
              </a:rPr>
              <a:t>.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تعتبر الطرائق الاستقرائية والاستنتاجية الأساليب الأكثر استخداما؛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  <a:p>
            <a:pPr algn="ctr" rtl="1">
              <a:buFont typeface="Wingdings" pitchFamily="2" charset="2"/>
              <a:buChar char="§"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يهدف التقويم إلى قياس قدرات المتعلمين لاستعادة ما تم تعليمه بأمانة قدر الإمكان وتطبيقه بطريقة قريبة من تلك التي تم استخدامها خلال التعلّم</a:t>
            </a:r>
            <a:r>
              <a:rPr lang="ar-DZ" dirty="0"/>
              <a:t>. 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55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ar-DZ" b="1" dirty="0">
                <a:latin typeface="Sakkal Majalla" pitchFamily="2" charset="-78"/>
                <a:cs typeface="Sakkal Majalla" pitchFamily="2" charset="-78"/>
              </a:rPr>
              <a:t>خصائص منهاج التدريس المتمركز 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حول المحتوى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 algn="ctr" rtl="1">
              <a:buNone/>
            </a:pPr>
            <a:r>
              <a:rPr lang="ar-DZ" b="1" dirty="0">
                <a:latin typeface="Sakkal Majalla" pitchFamily="2" charset="-78"/>
                <a:cs typeface="Sakkal Majalla" pitchFamily="2" charset="-78"/>
              </a:rPr>
              <a:t>على مستوى المرامي والأهداف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: </a:t>
            </a:r>
            <a:endParaRPr lang="en-US" sz="1800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غالبا ما يتوخى هذا النمط من المناهج تحقيق ما يلي:</a:t>
            </a:r>
            <a:endParaRPr lang="en-US" sz="2000" dirty="0">
              <a:latin typeface="Sakkal Majalla" pitchFamily="2" charset="-78"/>
              <a:cs typeface="Sakkal Majalla" pitchFamily="2" charset="-78"/>
            </a:endParaRPr>
          </a:p>
          <a:p>
            <a:pPr lvl="0" algn="ctr" rtl="1"/>
            <a:r>
              <a:rPr lang="ar-DZ" dirty="0">
                <a:latin typeface="Sakkal Majalla" pitchFamily="2" charset="-78"/>
                <a:cs typeface="Sakkal Majalla" pitchFamily="2" charset="-78"/>
              </a:rPr>
              <a:t>تهذيب سلوك المتعلّم بجعله يتمثل القيم السائدة في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المجتمع </a:t>
            </a:r>
            <a:endParaRPr lang="fr-FR" dirty="0" smtClean="0">
              <a:latin typeface="Sakkal Majalla" pitchFamily="2" charset="-78"/>
              <a:cs typeface="Sakkal Majalla" pitchFamily="2" charset="-78"/>
            </a:endParaRPr>
          </a:p>
          <a:p>
            <a:pPr lvl="0" algn="ctr" rtl="1"/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تلقين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نماذج جاهزة من المعارف تنتمي غلبا إلى الماضي؛</a:t>
            </a:r>
            <a:endParaRPr lang="en-US" sz="2000" dirty="0">
              <a:latin typeface="Sakkal Majalla" pitchFamily="2" charset="-78"/>
              <a:cs typeface="Sakkal Majalla" pitchFamily="2" charset="-78"/>
            </a:endParaRPr>
          </a:p>
          <a:p>
            <a:pPr lvl="0" algn="ctr" rtl="1"/>
            <a:r>
              <a:rPr lang="ar-DZ" dirty="0">
                <a:latin typeface="Sakkal Majalla" pitchFamily="2" charset="-78"/>
                <a:cs typeface="Sakkal Majalla" pitchFamily="2" charset="-78"/>
              </a:rPr>
              <a:t>تحصيل أكبر قدر من المعلومات والمعارف؛</a:t>
            </a:r>
            <a:endParaRPr lang="en-US" sz="2000" dirty="0">
              <a:latin typeface="Sakkal Majalla" pitchFamily="2" charset="-78"/>
              <a:cs typeface="Sakkal Majalla" pitchFamily="2" charset="-78"/>
            </a:endParaRPr>
          </a:p>
          <a:p>
            <a:pPr algn="ctr" rtl="1"/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معظم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هذه الأهداف تلتقي عند المعرفة والتذكر والتحصيل والاستظهار.</a:t>
            </a:r>
            <a:endParaRPr lang="en-US" sz="2000" dirty="0"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52749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على مستوى الوسائل الديداكتيكية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DZ" sz="2800" b="1" dirty="0">
                <a:latin typeface="Sakkal Majalla" pitchFamily="2" charset="-78"/>
                <a:cs typeface="Sakkal Majalla" pitchFamily="2" charset="-78"/>
              </a:rPr>
              <a:t>المحتويات</a:t>
            </a:r>
            <a:r>
              <a:rPr lang="ar-DZ" sz="2800" dirty="0">
                <a:latin typeface="Sakkal Majalla" pitchFamily="2" charset="-78"/>
                <a:cs typeface="Sakkal Majalla" pitchFamily="2" charset="-78"/>
              </a:rPr>
              <a:t>: </a:t>
            </a:r>
            <a:endParaRPr lang="ar-DZ" sz="2800" dirty="0" smtClean="0">
              <a:latin typeface="Sakkal Majalla" pitchFamily="2" charset="-78"/>
              <a:cs typeface="Sakkal Majalla" pitchFamily="2" charset="-78"/>
            </a:endParaRPr>
          </a:p>
          <a:p>
            <a:pPr algn="ctr" rtl="1"/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تتصف </a:t>
            </a:r>
            <a:r>
              <a:rPr lang="ar-DZ" sz="2800" dirty="0">
                <a:latin typeface="Sakkal Majalla" pitchFamily="2" charset="-78"/>
                <a:cs typeface="Sakkal Majalla" pitchFamily="2" charset="-78"/>
              </a:rPr>
              <a:t>يكونها متمركزة حول المادة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،</a:t>
            </a:r>
          </a:p>
          <a:p>
            <a:pPr algn="ctr" rtl="1"/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800" dirty="0">
                <a:latin typeface="Sakkal Majalla" pitchFamily="2" charset="-78"/>
                <a:cs typeface="Sakkal Majalla" pitchFamily="2" charset="-78"/>
              </a:rPr>
              <a:t>مجزأة إلى أقسام وفروع، </a:t>
            </a:r>
            <a:endParaRPr lang="ar-DZ" sz="2800" dirty="0" smtClean="0">
              <a:latin typeface="Sakkal Majalla" pitchFamily="2" charset="-78"/>
              <a:cs typeface="Sakkal Majalla" pitchFamily="2" charset="-78"/>
            </a:endParaRPr>
          </a:p>
          <a:p>
            <a:pPr algn="ctr" rtl="1"/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تتخذ </a:t>
            </a:r>
            <a:r>
              <a:rPr lang="ar-DZ" sz="2800" dirty="0">
                <a:latin typeface="Sakkal Majalla" pitchFamily="2" charset="-78"/>
                <a:cs typeface="Sakkal Majalla" pitchFamily="2" charset="-78"/>
              </a:rPr>
              <a:t>صبغة تراكمية </a:t>
            </a:r>
            <a:endParaRPr lang="ar-DZ" sz="2800" dirty="0" smtClean="0">
              <a:latin typeface="Sakkal Majalla" pitchFamily="2" charset="-78"/>
              <a:cs typeface="Sakkal Majalla" pitchFamily="2" charset="-78"/>
            </a:endParaRPr>
          </a:p>
          <a:p>
            <a:pPr algn="ctr" rtl="1"/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وذات </a:t>
            </a:r>
            <a:r>
              <a:rPr lang="ar-DZ" sz="2800" dirty="0">
                <a:latin typeface="Sakkal Majalla" pitchFamily="2" charset="-78"/>
                <a:cs typeface="Sakkal Majalla" pitchFamily="2" charset="-78"/>
              </a:rPr>
              <a:t>طبيعة يقينية غير قابلة للتعديل والتغيير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.</a:t>
            </a:r>
            <a:endParaRPr lang="en-US" sz="2800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en-US" sz="2800" i="1" dirty="0">
                <a:latin typeface="Sakkal Majalla" pitchFamily="2" charset="-78"/>
                <a:cs typeface="Sakkal Majalla" pitchFamily="2" charset="-78"/>
              </a:rPr>
              <a:t> </a:t>
            </a: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العلاقة </a:t>
            </a:r>
            <a:r>
              <a:rPr lang="ar-DZ" sz="2800" b="1" dirty="0">
                <a:latin typeface="Sakkal Majalla" pitchFamily="2" charset="-78"/>
                <a:cs typeface="Sakkal Majalla" pitchFamily="2" charset="-78"/>
              </a:rPr>
              <a:t>البيداغوجية</a:t>
            </a:r>
            <a:r>
              <a:rPr lang="ar-DZ" sz="2800" dirty="0">
                <a:latin typeface="Sakkal Majalla" pitchFamily="2" charset="-78"/>
                <a:cs typeface="Sakkal Majalla" pitchFamily="2" charset="-78"/>
              </a:rPr>
              <a:t>: </a:t>
            </a:r>
            <a:endParaRPr lang="ar-DZ" sz="2800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سلطوية </a:t>
            </a:r>
            <a:r>
              <a:rPr lang="ar-DZ" sz="2800" dirty="0">
                <a:latin typeface="Sakkal Majalla" pitchFamily="2" charset="-78"/>
                <a:cs typeface="Sakkal Majalla" pitchFamily="2" charset="-78"/>
              </a:rPr>
              <a:t>تفرض خضوع التلميذ للمدرس الذي يمارس وحده التخطيط والتنظيم والتسيير والإنجاز والضبط والتقييم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.</a:t>
            </a:r>
            <a:endParaRPr lang="en-US" sz="2800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16817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ar-DZ" b="1" dirty="0">
                <a:latin typeface="Sakkal Majalla" pitchFamily="2" charset="-78"/>
                <a:cs typeface="Sakkal Majalla" pitchFamily="2" charset="-78"/>
              </a:rPr>
              <a:t>طرائق التعليم والتعلّم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: </a:t>
            </a: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algn="ctr" rtl="1"/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تعتمد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بالأساس على أساليب تبليغ المادة إلى المتعلّم إمّا عن طريق الإلقاء أو عن طريق الحوار الموجه (سؤال – جواب) وغالبا ما تنحصر وظيفة المعينات التربوية في أدوات التبليغ والوصف والإيضاح.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endParaRPr lang="en-US" dirty="0">
              <a:latin typeface="Sakkal Majalla" pitchFamily="2" charset="-78"/>
              <a:cs typeface="Sakkal Majalla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930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endParaRPr lang="fr-FR" b="1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على </a:t>
            </a:r>
            <a:r>
              <a:rPr lang="ar-DZ" b="1" dirty="0">
                <a:latin typeface="Sakkal Majalla" pitchFamily="2" charset="-78"/>
                <a:cs typeface="Sakkal Majalla" pitchFamily="2" charset="-78"/>
              </a:rPr>
              <a:t>مستوى وضعيات التقويم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: </a:t>
            </a: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يهدف التقويم في الغالب إلى قياس تحصيل التلميذ لما لقن له، ولذلك فإنّه تقييم للمنتوج النهائي للتعلّم.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197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المظهر البنائي والوظيفي لمنهاج مقاربة المحتوى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280143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274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1531</TotalTime>
  <Words>250</Words>
  <Application>Microsoft Office PowerPoint</Application>
  <PresentationFormat>Affichage à l'écran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المقاربات البيداغوجية مقاربة المحتوى</vt:lpstr>
      <vt:lpstr>مقاربة المحتوى: افتراضات</vt:lpstr>
      <vt:lpstr>Présentation PowerPoint</vt:lpstr>
      <vt:lpstr>خصائص منهاج التدريس المتمركز حول المحتوى</vt:lpstr>
      <vt:lpstr>على مستوى الوسائل الديداكتيكية</vt:lpstr>
      <vt:lpstr>Présentation PowerPoint</vt:lpstr>
      <vt:lpstr>Présentation PowerPoint</vt:lpstr>
      <vt:lpstr>المظهر البنائي والوظيفي لمنهاج مقاربة المحتوى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مدخل إلى هندسة التكوين</dc:title>
  <dc:creator>Mes documents</dc:creator>
  <cp:lastModifiedBy>Mes documents</cp:lastModifiedBy>
  <cp:revision>113</cp:revision>
  <dcterms:created xsi:type="dcterms:W3CDTF">2021-04-27T16:46:34Z</dcterms:created>
  <dcterms:modified xsi:type="dcterms:W3CDTF">2024-02-03T21:06:23Z</dcterms:modified>
</cp:coreProperties>
</file>