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96" d="100"/>
          <a:sy n="96" d="100"/>
        </p:scale>
        <p:origin x="-1066" y="-8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C38792-DD82-44F7-A643-B6FFCD5D6450}"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ar-SA"/>
        </a:p>
      </dgm:t>
    </dgm:pt>
    <dgm:pt modelId="{1209EAB3-F476-473B-B448-AD9B16712812}">
      <dgm:prSet phldrT="[نص]" custT="1"/>
      <dgm:spPr/>
      <dgm:t>
        <a:bodyPr/>
        <a:lstStyle/>
        <a:p>
          <a:pPr rtl="1"/>
          <a:r>
            <a:rPr lang="ar-SA" sz="3600" dirty="0"/>
            <a:t>ثمة تعاريف متعددة للبحث التجريبي نورد فيما يلي أهمها:</a:t>
          </a:r>
        </a:p>
      </dgm:t>
    </dgm:pt>
    <dgm:pt modelId="{D7E87CB9-BDDA-40BE-AF94-333C90C06F82}" type="parTrans" cxnId="{745DF3B8-BED2-4B85-9541-1703D2386B93}">
      <dgm:prSet/>
      <dgm:spPr/>
      <dgm:t>
        <a:bodyPr/>
        <a:lstStyle/>
        <a:p>
          <a:pPr rtl="1"/>
          <a:endParaRPr lang="ar-SA"/>
        </a:p>
      </dgm:t>
    </dgm:pt>
    <dgm:pt modelId="{DC595192-2A87-4417-B1AA-E1B7517D0E60}" type="sibTrans" cxnId="{745DF3B8-BED2-4B85-9541-1703D2386B93}">
      <dgm:prSet/>
      <dgm:spPr/>
      <dgm:t>
        <a:bodyPr/>
        <a:lstStyle/>
        <a:p>
          <a:pPr rtl="1"/>
          <a:endParaRPr lang="ar-SA"/>
        </a:p>
      </dgm:t>
    </dgm:pt>
    <dgm:pt modelId="{40F5BEA1-D841-4059-9542-8ACDBF3240C9}">
      <dgm:prSet phldrT="[نص]" custT="1"/>
      <dgm:spPr/>
      <dgm:t>
        <a:bodyPr/>
        <a:lstStyle/>
        <a:p>
          <a:pPr rtl="1"/>
          <a:r>
            <a:rPr lang="ar-SA" sz="3200" b="1" dirty="0"/>
            <a:t>1- البحث التجريبي تغيير متعمد ومضبوط للشروط المحددة لواقعة معينة وملاحظة التغيرات الناتجة في هذه الواقعة ذاتها وتفسيرها.</a:t>
          </a:r>
        </a:p>
      </dgm:t>
    </dgm:pt>
    <dgm:pt modelId="{6261ADEE-5AD5-40EC-B9E7-3AA278C01CCF}" type="parTrans" cxnId="{F790236B-4C1E-40EE-8500-F2C4DDDBFB43}">
      <dgm:prSet/>
      <dgm:spPr/>
      <dgm:t>
        <a:bodyPr/>
        <a:lstStyle/>
        <a:p>
          <a:pPr rtl="1"/>
          <a:endParaRPr lang="ar-SA"/>
        </a:p>
      </dgm:t>
    </dgm:pt>
    <dgm:pt modelId="{2051B4DD-75A2-4844-8CB2-012CFBA826BD}" type="sibTrans" cxnId="{F790236B-4C1E-40EE-8500-F2C4DDDBFB43}">
      <dgm:prSet/>
      <dgm:spPr/>
      <dgm:t>
        <a:bodyPr/>
        <a:lstStyle/>
        <a:p>
          <a:pPr rtl="1"/>
          <a:endParaRPr lang="ar-SA"/>
        </a:p>
      </dgm:t>
    </dgm:pt>
    <dgm:pt modelId="{F17F2802-DB72-47B3-9298-C121961F306D}" type="pres">
      <dgm:prSet presAssocID="{15C38792-DD82-44F7-A643-B6FFCD5D6450}" presName="linear" presStyleCnt="0">
        <dgm:presLayoutVars>
          <dgm:animLvl val="lvl"/>
          <dgm:resizeHandles val="exact"/>
        </dgm:presLayoutVars>
      </dgm:prSet>
      <dgm:spPr/>
      <dgm:t>
        <a:bodyPr/>
        <a:lstStyle/>
        <a:p>
          <a:endParaRPr lang="fr-FR"/>
        </a:p>
      </dgm:t>
    </dgm:pt>
    <dgm:pt modelId="{06D3E8D9-59B2-445A-8E8E-3154717D2E3C}" type="pres">
      <dgm:prSet presAssocID="{1209EAB3-F476-473B-B448-AD9B16712812}" presName="parentText" presStyleLbl="node1" presStyleIdx="0" presStyleCnt="2" custScaleY="68288" custLinFactNeighborX="26" custLinFactNeighborY="19975">
        <dgm:presLayoutVars>
          <dgm:chMax val="0"/>
          <dgm:bulletEnabled val="1"/>
        </dgm:presLayoutVars>
      </dgm:prSet>
      <dgm:spPr/>
      <dgm:t>
        <a:bodyPr/>
        <a:lstStyle/>
        <a:p>
          <a:endParaRPr lang="fr-FR"/>
        </a:p>
      </dgm:t>
    </dgm:pt>
    <dgm:pt modelId="{F5C49708-78EC-444D-9E80-F9FE83D5C425}" type="pres">
      <dgm:prSet presAssocID="{DC595192-2A87-4417-B1AA-E1B7517D0E60}" presName="spacer" presStyleCnt="0"/>
      <dgm:spPr/>
    </dgm:pt>
    <dgm:pt modelId="{FEAEC9B3-5752-4BD2-8E6D-D7968BDAC405}" type="pres">
      <dgm:prSet presAssocID="{40F5BEA1-D841-4059-9542-8ACDBF3240C9}" presName="parentText" presStyleLbl="node1" presStyleIdx="1" presStyleCnt="2" custLinFactNeighborX="1195" custLinFactNeighborY="-23841">
        <dgm:presLayoutVars>
          <dgm:chMax val="0"/>
          <dgm:bulletEnabled val="1"/>
        </dgm:presLayoutVars>
      </dgm:prSet>
      <dgm:spPr/>
      <dgm:t>
        <a:bodyPr/>
        <a:lstStyle/>
        <a:p>
          <a:endParaRPr lang="fr-FR"/>
        </a:p>
      </dgm:t>
    </dgm:pt>
  </dgm:ptLst>
  <dgm:cxnLst>
    <dgm:cxn modelId="{B665CCD7-A597-46CC-9EAA-A5795B3CD545}" type="presOf" srcId="{40F5BEA1-D841-4059-9542-8ACDBF3240C9}" destId="{FEAEC9B3-5752-4BD2-8E6D-D7968BDAC405}" srcOrd="0" destOrd="0" presId="urn:microsoft.com/office/officeart/2005/8/layout/vList2"/>
    <dgm:cxn modelId="{72679859-A48E-4EAD-899D-2854C81DA466}" type="presOf" srcId="{15C38792-DD82-44F7-A643-B6FFCD5D6450}" destId="{F17F2802-DB72-47B3-9298-C121961F306D}" srcOrd="0" destOrd="0" presId="urn:microsoft.com/office/officeart/2005/8/layout/vList2"/>
    <dgm:cxn modelId="{745DF3B8-BED2-4B85-9541-1703D2386B93}" srcId="{15C38792-DD82-44F7-A643-B6FFCD5D6450}" destId="{1209EAB3-F476-473B-B448-AD9B16712812}" srcOrd="0" destOrd="0" parTransId="{D7E87CB9-BDDA-40BE-AF94-333C90C06F82}" sibTransId="{DC595192-2A87-4417-B1AA-E1B7517D0E60}"/>
    <dgm:cxn modelId="{F790236B-4C1E-40EE-8500-F2C4DDDBFB43}" srcId="{15C38792-DD82-44F7-A643-B6FFCD5D6450}" destId="{40F5BEA1-D841-4059-9542-8ACDBF3240C9}" srcOrd="1" destOrd="0" parTransId="{6261ADEE-5AD5-40EC-B9E7-3AA278C01CCF}" sibTransId="{2051B4DD-75A2-4844-8CB2-012CFBA826BD}"/>
    <dgm:cxn modelId="{F270D2A3-786E-4883-9225-DB96F2A023A8}" type="presOf" srcId="{1209EAB3-F476-473B-B448-AD9B16712812}" destId="{06D3E8D9-59B2-445A-8E8E-3154717D2E3C}" srcOrd="0" destOrd="0" presId="urn:microsoft.com/office/officeart/2005/8/layout/vList2"/>
    <dgm:cxn modelId="{6A60D7F6-57ED-416E-AB64-29A6B79BC564}" type="presParOf" srcId="{F17F2802-DB72-47B3-9298-C121961F306D}" destId="{06D3E8D9-59B2-445A-8E8E-3154717D2E3C}" srcOrd="0" destOrd="0" presId="urn:microsoft.com/office/officeart/2005/8/layout/vList2"/>
    <dgm:cxn modelId="{760148BF-8E8C-4763-82D6-E7F249BFA097}" type="presParOf" srcId="{F17F2802-DB72-47B3-9298-C121961F306D}" destId="{F5C49708-78EC-444D-9E80-F9FE83D5C425}" srcOrd="1" destOrd="0" presId="urn:microsoft.com/office/officeart/2005/8/layout/vList2"/>
    <dgm:cxn modelId="{F6D2DDC1-E528-4955-966D-EB462DB439B0}" type="presParOf" srcId="{F17F2802-DB72-47B3-9298-C121961F306D}" destId="{FEAEC9B3-5752-4BD2-8E6D-D7968BDAC405}"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B82270-D89B-490D-9C38-00E0CD1F4501}"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ar-SA"/>
        </a:p>
      </dgm:t>
    </dgm:pt>
    <dgm:pt modelId="{B1E23EBF-7A8F-40AE-960E-29194C9F1FE6}">
      <dgm:prSet phldrT="[نص]"/>
      <dgm:spPr/>
      <dgm:t>
        <a:bodyPr/>
        <a:lstStyle/>
        <a:p>
          <a:pPr rtl="1"/>
          <a:r>
            <a:rPr lang="ar-SA" b="1" dirty="0"/>
            <a:t>3- يمكن تعريف البحث التجريبي على أنه تغيير عمدي ومضبوط للشروط المحددة لحدث ما، مع ملاحظة التغيرات الواقعة في ذات الحدث وتفسيرها.</a:t>
          </a:r>
        </a:p>
      </dgm:t>
    </dgm:pt>
    <dgm:pt modelId="{BF66FD64-4D57-4FDB-9DF6-D7E6DE1F9E24}" type="sibTrans" cxnId="{BCEB7D7E-28FA-44A1-A13A-15F29BCB11AB}">
      <dgm:prSet/>
      <dgm:spPr/>
      <dgm:t>
        <a:bodyPr/>
        <a:lstStyle/>
        <a:p>
          <a:pPr rtl="1"/>
          <a:endParaRPr lang="ar-SA"/>
        </a:p>
      </dgm:t>
    </dgm:pt>
    <dgm:pt modelId="{C3DB14D7-0ED3-403A-A188-2CF72DE34C17}" type="parTrans" cxnId="{BCEB7D7E-28FA-44A1-A13A-15F29BCB11AB}">
      <dgm:prSet/>
      <dgm:spPr/>
      <dgm:t>
        <a:bodyPr/>
        <a:lstStyle/>
        <a:p>
          <a:pPr rtl="1"/>
          <a:endParaRPr lang="ar-SA"/>
        </a:p>
      </dgm:t>
    </dgm:pt>
    <dgm:pt modelId="{2A9FA7DB-4D8A-4A33-A2CA-31BC3BCFD9FE}">
      <dgm:prSet custT="1"/>
      <dgm:spPr/>
      <dgm:t>
        <a:bodyPr/>
        <a:lstStyle/>
        <a:p>
          <a:pPr rtl="1"/>
          <a:r>
            <a:rPr lang="ar-SA" sz="2700" b="1" dirty="0"/>
            <a:t>2- البحث التجريبي يتضمن محاولة لضبط كل العوامل الأساسية المؤثرة في المتغير أو المتغيرات التابعة في التجربة ما عدا عاملاً واحداً يتحكم فيه الباحث ويغيره على نحو معين بقصد تحديد وقياس تأثيره على المتغير أو المتغيرات التابعة.</a:t>
          </a:r>
        </a:p>
      </dgm:t>
    </dgm:pt>
    <dgm:pt modelId="{19CC3112-629E-40F7-B3D9-42BDCAFB41C2}" type="parTrans" cxnId="{449B6BD2-DB07-4EEA-B83E-CB7EE57567E6}">
      <dgm:prSet/>
      <dgm:spPr/>
      <dgm:t>
        <a:bodyPr/>
        <a:lstStyle/>
        <a:p>
          <a:pPr rtl="1"/>
          <a:endParaRPr lang="ar-SA"/>
        </a:p>
      </dgm:t>
    </dgm:pt>
    <dgm:pt modelId="{A8C8A185-CFE2-48FD-8606-1FE9AC6F353D}" type="sibTrans" cxnId="{449B6BD2-DB07-4EEA-B83E-CB7EE57567E6}">
      <dgm:prSet/>
      <dgm:spPr/>
      <dgm:t>
        <a:bodyPr/>
        <a:lstStyle/>
        <a:p>
          <a:pPr rtl="1"/>
          <a:endParaRPr lang="ar-SA"/>
        </a:p>
      </dgm:t>
    </dgm:pt>
    <dgm:pt modelId="{3C1529E6-DF1F-4350-B502-2933BFFD6425}" type="pres">
      <dgm:prSet presAssocID="{D5B82270-D89B-490D-9C38-00E0CD1F4501}" presName="linear" presStyleCnt="0">
        <dgm:presLayoutVars>
          <dgm:animLvl val="lvl"/>
          <dgm:resizeHandles val="exact"/>
        </dgm:presLayoutVars>
      </dgm:prSet>
      <dgm:spPr/>
      <dgm:t>
        <a:bodyPr/>
        <a:lstStyle/>
        <a:p>
          <a:endParaRPr lang="fr-FR"/>
        </a:p>
      </dgm:t>
    </dgm:pt>
    <dgm:pt modelId="{54E19C07-A8B6-44C4-BC20-92BCCD68734A}" type="pres">
      <dgm:prSet presAssocID="{2A9FA7DB-4D8A-4A33-A2CA-31BC3BCFD9FE}" presName="parentText" presStyleLbl="node1" presStyleIdx="0" presStyleCnt="2" custLinFactNeighborY="-35427">
        <dgm:presLayoutVars>
          <dgm:chMax val="0"/>
          <dgm:bulletEnabled val="1"/>
        </dgm:presLayoutVars>
      </dgm:prSet>
      <dgm:spPr/>
      <dgm:t>
        <a:bodyPr/>
        <a:lstStyle/>
        <a:p>
          <a:endParaRPr lang="fr-FR"/>
        </a:p>
      </dgm:t>
    </dgm:pt>
    <dgm:pt modelId="{F7966719-828A-479A-9D84-710EE251F41D}" type="pres">
      <dgm:prSet presAssocID="{A8C8A185-CFE2-48FD-8606-1FE9AC6F353D}" presName="spacer" presStyleCnt="0"/>
      <dgm:spPr/>
    </dgm:pt>
    <dgm:pt modelId="{26FDB653-606D-46AB-934E-1499BDC555CB}" type="pres">
      <dgm:prSet presAssocID="{B1E23EBF-7A8F-40AE-960E-29194C9F1FE6}" presName="parentText" presStyleLbl="node1" presStyleIdx="1" presStyleCnt="2" custScaleY="65767" custLinFactNeighborY="35428">
        <dgm:presLayoutVars>
          <dgm:chMax val="0"/>
          <dgm:bulletEnabled val="1"/>
        </dgm:presLayoutVars>
      </dgm:prSet>
      <dgm:spPr/>
      <dgm:t>
        <a:bodyPr/>
        <a:lstStyle/>
        <a:p>
          <a:endParaRPr lang="fr-FR"/>
        </a:p>
      </dgm:t>
    </dgm:pt>
  </dgm:ptLst>
  <dgm:cxnLst>
    <dgm:cxn modelId="{76F9DAAF-DEFC-4DD6-A1D5-03BCEC4F7614}" type="presOf" srcId="{D5B82270-D89B-490D-9C38-00E0CD1F4501}" destId="{3C1529E6-DF1F-4350-B502-2933BFFD6425}" srcOrd="0" destOrd="0" presId="urn:microsoft.com/office/officeart/2005/8/layout/vList2"/>
    <dgm:cxn modelId="{217FFE0E-5EA9-4B8C-86E6-09CBE271D713}" type="presOf" srcId="{B1E23EBF-7A8F-40AE-960E-29194C9F1FE6}" destId="{26FDB653-606D-46AB-934E-1499BDC555CB}" srcOrd="0" destOrd="0" presId="urn:microsoft.com/office/officeart/2005/8/layout/vList2"/>
    <dgm:cxn modelId="{BCEB7D7E-28FA-44A1-A13A-15F29BCB11AB}" srcId="{D5B82270-D89B-490D-9C38-00E0CD1F4501}" destId="{B1E23EBF-7A8F-40AE-960E-29194C9F1FE6}" srcOrd="1" destOrd="0" parTransId="{C3DB14D7-0ED3-403A-A188-2CF72DE34C17}" sibTransId="{BF66FD64-4D57-4FDB-9DF6-D7E6DE1F9E24}"/>
    <dgm:cxn modelId="{449B6BD2-DB07-4EEA-B83E-CB7EE57567E6}" srcId="{D5B82270-D89B-490D-9C38-00E0CD1F4501}" destId="{2A9FA7DB-4D8A-4A33-A2CA-31BC3BCFD9FE}" srcOrd="0" destOrd="0" parTransId="{19CC3112-629E-40F7-B3D9-42BDCAFB41C2}" sibTransId="{A8C8A185-CFE2-48FD-8606-1FE9AC6F353D}"/>
    <dgm:cxn modelId="{C9F4DCB2-D4F9-4323-A29B-6DE8F774A39E}" type="presOf" srcId="{2A9FA7DB-4D8A-4A33-A2CA-31BC3BCFD9FE}" destId="{54E19C07-A8B6-44C4-BC20-92BCCD68734A}" srcOrd="0" destOrd="0" presId="urn:microsoft.com/office/officeart/2005/8/layout/vList2"/>
    <dgm:cxn modelId="{EE6C576F-42A2-4172-872E-DCE624D98A24}" type="presParOf" srcId="{3C1529E6-DF1F-4350-B502-2933BFFD6425}" destId="{54E19C07-A8B6-44C4-BC20-92BCCD68734A}" srcOrd="0" destOrd="0" presId="urn:microsoft.com/office/officeart/2005/8/layout/vList2"/>
    <dgm:cxn modelId="{E2F41D91-76C9-47CE-9C7B-8865E87594C5}" type="presParOf" srcId="{3C1529E6-DF1F-4350-B502-2933BFFD6425}" destId="{F7966719-828A-479A-9D84-710EE251F41D}" srcOrd="1" destOrd="0" presId="urn:microsoft.com/office/officeart/2005/8/layout/vList2"/>
    <dgm:cxn modelId="{B9C6BCCE-1E43-476E-A6A9-66D0A5F239EC}" type="presParOf" srcId="{3C1529E6-DF1F-4350-B502-2933BFFD6425}" destId="{26FDB653-606D-46AB-934E-1499BDC555CB}" srcOrd="2"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D3E8D9-59B2-445A-8E8E-3154717D2E3C}">
      <dsp:nvSpPr>
        <dsp:cNvPr id="0" name=""/>
        <dsp:cNvSpPr/>
      </dsp:nvSpPr>
      <dsp:spPr>
        <a:xfrm>
          <a:off x="0" y="72106"/>
          <a:ext cx="9144000" cy="83092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r" defTabSz="1600200" rtl="1">
            <a:lnSpc>
              <a:spcPct val="90000"/>
            </a:lnSpc>
            <a:spcBef>
              <a:spcPct val="0"/>
            </a:spcBef>
            <a:spcAft>
              <a:spcPct val="35000"/>
            </a:spcAft>
            <a:buNone/>
          </a:pPr>
          <a:r>
            <a:rPr lang="ar-SA" sz="3600" kern="1200" dirty="0"/>
            <a:t>ثمة تعاريف متعددة للبحث التجريبي نورد فيما يلي أهمها:</a:t>
          </a:r>
        </a:p>
      </dsp:txBody>
      <dsp:txXfrm>
        <a:off x="40563" y="112669"/>
        <a:ext cx="9062874" cy="749802"/>
      </dsp:txXfrm>
    </dsp:sp>
    <dsp:sp modelId="{FEAEC9B3-5752-4BD2-8E6D-D7968BDAC405}">
      <dsp:nvSpPr>
        <dsp:cNvPr id="0" name=""/>
        <dsp:cNvSpPr/>
      </dsp:nvSpPr>
      <dsp:spPr>
        <a:xfrm>
          <a:off x="0" y="1008211"/>
          <a:ext cx="91440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r" defTabSz="1422400" rtl="1">
            <a:lnSpc>
              <a:spcPct val="90000"/>
            </a:lnSpc>
            <a:spcBef>
              <a:spcPct val="0"/>
            </a:spcBef>
            <a:spcAft>
              <a:spcPct val="35000"/>
            </a:spcAft>
            <a:buNone/>
          </a:pPr>
          <a:r>
            <a:rPr lang="ar-SA" sz="3200" b="1" kern="1200" dirty="0"/>
            <a:t>1- البحث التجريبي تغيير متعمد ومضبوط للشروط المحددة لواقعة معينة وملاحظة التغيرات الناتجة في هذه الواقعة ذاتها وتفسيرها.</a:t>
          </a:r>
        </a:p>
      </dsp:txBody>
      <dsp:txXfrm>
        <a:off x="59399" y="1067610"/>
        <a:ext cx="9025202"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19C07-A8B6-44C4-BC20-92BCCD68734A}">
      <dsp:nvSpPr>
        <dsp:cNvPr id="0" name=""/>
        <dsp:cNvSpPr/>
      </dsp:nvSpPr>
      <dsp:spPr>
        <a:xfrm>
          <a:off x="0" y="0"/>
          <a:ext cx="9144000" cy="19318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r" defTabSz="1200150" rtl="1">
            <a:lnSpc>
              <a:spcPct val="90000"/>
            </a:lnSpc>
            <a:spcBef>
              <a:spcPct val="0"/>
            </a:spcBef>
            <a:spcAft>
              <a:spcPct val="35000"/>
            </a:spcAft>
            <a:buNone/>
          </a:pPr>
          <a:r>
            <a:rPr lang="ar-SA" sz="2700" b="1" kern="1200" dirty="0"/>
            <a:t>2- البحث التجريبي يتضمن محاولة لضبط كل العوامل الأساسية المؤثرة في المتغير أو المتغيرات التابعة في التجربة ما عدا عاملاً واحداً يتحكم فيه الباحث ويغيره على نحو معين بقصد تحديد وقياس تأثيره على المتغير أو المتغيرات التابعة.</a:t>
          </a:r>
        </a:p>
      </dsp:txBody>
      <dsp:txXfrm>
        <a:off x="94303" y="94303"/>
        <a:ext cx="8955394" cy="1743210"/>
      </dsp:txXfrm>
    </dsp:sp>
    <dsp:sp modelId="{26FDB653-606D-46AB-934E-1499BDC555CB}">
      <dsp:nvSpPr>
        <dsp:cNvPr id="0" name=""/>
        <dsp:cNvSpPr/>
      </dsp:nvSpPr>
      <dsp:spPr>
        <a:xfrm>
          <a:off x="0" y="2113878"/>
          <a:ext cx="9144000" cy="12704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r" defTabSz="1289050" rtl="1">
            <a:lnSpc>
              <a:spcPct val="90000"/>
            </a:lnSpc>
            <a:spcBef>
              <a:spcPct val="0"/>
            </a:spcBef>
            <a:spcAft>
              <a:spcPct val="35000"/>
            </a:spcAft>
            <a:buNone/>
          </a:pPr>
          <a:r>
            <a:rPr lang="ar-SA" sz="2900" b="1" kern="1200" dirty="0"/>
            <a:t>3- يمكن تعريف البحث التجريبي على أنه تغيير عمدي ومضبوط للشروط المحددة لحدث ما، مع ملاحظة التغيرات الواقعة في ذات الحدث وتفسيرها.</a:t>
          </a:r>
        </a:p>
      </dsp:txBody>
      <dsp:txXfrm>
        <a:off x="62021" y="2175899"/>
        <a:ext cx="9019958" cy="114645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20DE70-3998-42D2-9D13-5DACE20A5D91}" type="datetimeFigureOut">
              <a:rPr lang="en-US" smtClean="0"/>
              <a:pPr/>
              <a:t>1/13/2025</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9F66F8-74C1-4DBC-87F1-804D28D66FDD}" type="slidenum">
              <a:rPr lang="en-US" smtClean="0"/>
              <a:pPr/>
              <a:t>‹N°›</a:t>
            </a:fld>
            <a:endParaRPr lang="en-US"/>
          </a:p>
        </p:txBody>
      </p:sp>
    </p:spTree>
    <p:extLst>
      <p:ext uri="{BB962C8B-B14F-4D97-AF65-F5344CB8AC3E}">
        <p14:creationId xmlns:p14="http://schemas.microsoft.com/office/powerpoint/2010/main" xmlns="" val="716911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F89F66F8-74C1-4DBC-87F1-804D28D66FDD}" type="slidenum">
              <a:rPr lang="en-US" smtClean="0"/>
              <a:pPr/>
              <a:t>1</a:t>
            </a:fld>
            <a:endParaRPr lang="en-US"/>
          </a:p>
        </p:txBody>
      </p:sp>
    </p:spTree>
    <p:extLst>
      <p:ext uri="{BB962C8B-B14F-4D97-AF65-F5344CB8AC3E}">
        <p14:creationId xmlns:p14="http://schemas.microsoft.com/office/powerpoint/2010/main" xmlns="" val="34540331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1021003408"/>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2470431702"/>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2694832226"/>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2041349806"/>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3013494265"/>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2250401464"/>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1970899925"/>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3695819292"/>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1899966270"/>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1376597644"/>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D49E286-BAEA-4022-A7C7-3428D180A8E0}" type="datetimeFigureOut">
              <a:rPr lang="ar-SA" smtClean="0"/>
              <a:pPr/>
              <a:t>14/07/1446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778882132"/>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1"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49E286-BAEA-4022-A7C7-3428D180A8E0}" type="datetimeFigureOut">
              <a:rPr lang="ar-SA" smtClean="0"/>
              <a:pPr/>
              <a:t>14/07/1446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B429CFF-026E-453F-B200-414EEAE7BB49}" type="slidenum">
              <a:rPr lang="ar-SA" smtClean="0"/>
              <a:pPr/>
              <a:t>‹N°›</a:t>
            </a:fld>
            <a:endParaRPr lang="ar-SA"/>
          </a:p>
        </p:txBody>
      </p:sp>
    </p:spTree>
    <p:extLst>
      <p:ext uri="{BB962C8B-B14F-4D97-AF65-F5344CB8AC3E}">
        <p14:creationId xmlns:p14="http://schemas.microsoft.com/office/powerpoint/2010/main" xmlns="" val="403861886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2500">
        <p:checker/>
        <p:sndAc>
          <p:stSnd>
            <p:snd r:embed="rId14" name="chimes.wav"/>
          </p:stSnd>
        </p:sndAc>
      </p:transition>
    </mc:Choice>
    <mc:Fallback>
      <p:transition spd="slow">
        <p:checker/>
        <p:sndAc>
          <p:stSnd>
            <p:snd r:embed="rId13" name="chimes.wav"/>
          </p:stSnd>
        </p:sndAc>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audio" Target="../media/audio11.wav"/></Relationships>
</file>

<file path=ppt/slides/_rels/slide10.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historical.yoo7.com/t4325-topic"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1.wav"/></Relationships>
</file>

<file path=ppt/slides/_rels/slide2.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13" Type="http://schemas.microsoft.com/office/2007/relationships/diagramDrawing" Target="../diagrams/drawing2.xml"/><Relationship Id="rId3" Type="http://schemas.openxmlformats.org/officeDocument/2006/relationships/diagramData" Target="../diagrams/data1.xml"/><Relationship Id="rId7" Type="http://schemas.openxmlformats.org/officeDocument/2006/relationships/diagramData" Target="../diagrams/data2.xml"/><Relationship Id="rId12"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audio" Target="../media/audio11.wav"/><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899591" y="1268760"/>
            <a:ext cx="7632847" cy="4462760"/>
          </a:xfrm>
          <a:prstGeom prst="rect">
            <a:avLst/>
          </a:prstGeom>
        </p:spPr>
        <p:style>
          <a:lnRef idx="2">
            <a:schemeClr val="dk1"/>
          </a:lnRef>
          <a:fillRef idx="1">
            <a:schemeClr val="lt1"/>
          </a:fillRef>
          <a:effectRef idx="0">
            <a:schemeClr val="dk1"/>
          </a:effectRef>
          <a:fontRef idx="minor">
            <a:schemeClr val="dk1"/>
          </a:fontRef>
        </p:style>
        <p:txBody>
          <a:bodyPr wrap="square" rtlCol="1">
            <a:spAutoFit/>
          </a:bodyPr>
          <a:lstStyle/>
          <a:p>
            <a:r>
              <a:rPr lang="ar-SA" sz="1600" b="1" dirty="0">
                <a:solidFill>
                  <a:schemeClr val="bg2"/>
                </a:solidFill>
              </a:rPr>
              <a:t>وزارة التعليم العالي والبحث العلمي </a:t>
            </a:r>
          </a:p>
          <a:p>
            <a:r>
              <a:rPr lang="ar-SA" sz="1600" b="1" dirty="0">
                <a:solidFill>
                  <a:schemeClr val="bg2"/>
                </a:solidFill>
              </a:rPr>
              <a:t>الجامعة المستنصرية / كلية التربية الاساسية </a:t>
            </a:r>
          </a:p>
          <a:p>
            <a:r>
              <a:rPr lang="ar-SA" sz="1600" b="1" dirty="0">
                <a:solidFill>
                  <a:schemeClr val="bg2"/>
                </a:solidFill>
              </a:rPr>
              <a:t>قسم اللغة العربية </a:t>
            </a:r>
          </a:p>
          <a:p>
            <a:r>
              <a:rPr lang="ar-SA" sz="1600" b="1" dirty="0">
                <a:solidFill>
                  <a:schemeClr val="bg2"/>
                </a:solidFill>
              </a:rPr>
              <a:t>المرحلة الثالثة ( الدراسة الصباحية والمسائية )</a:t>
            </a:r>
          </a:p>
          <a:p>
            <a:r>
              <a:rPr lang="ar-SA" sz="1600" b="1" dirty="0">
                <a:solidFill>
                  <a:schemeClr val="bg2"/>
                </a:solidFill>
              </a:rPr>
              <a:t>المادة الدراسية : منهج البحث </a:t>
            </a:r>
          </a:p>
          <a:p>
            <a:pPr algn="ctr"/>
            <a:endParaRPr lang="ar-SA" sz="2800" b="1" dirty="0">
              <a:solidFill>
                <a:schemeClr val="bg2">
                  <a:lumMod val="75000"/>
                </a:schemeClr>
              </a:solidFill>
            </a:endParaRPr>
          </a:p>
          <a:p>
            <a:pPr algn="ctr"/>
            <a:r>
              <a:rPr lang="ar-SA" sz="2800" b="1" dirty="0">
                <a:solidFill>
                  <a:schemeClr val="bg2">
                    <a:lumMod val="75000"/>
                  </a:schemeClr>
                </a:solidFill>
              </a:rPr>
              <a:t>عنوان المحاضرة</a:t>
            </a:r>
          </a:p>
          <a:p>
            <a:pPr algn="ctr"/>
            <a:r>
              <a:rPr lang="ar-SA" sz="3600" b="1" dirty="0">
                <a:solidFill>
                  <a:schemeClr val="accent2">
                    <a:lumMod val="75000"/>
                  </a:schemeClr>
                </a:solidFill>
              </a:rPr>
              <a:t>منهج البحث التجريبي</a:t>
            </a:r>
          </a:p>
          <a:p>
            <a:pPr algn="ctr"/>
            <a:endParaRPr lang="ar-SA" sz="2800" b="1" dirty="0">
              <a:solidFill>
                <a:schemeClr val="bg2">
                  <a:lumMod val="75000"/>
                </a:schemeClr>
              </a:solidFill>
            </a:endParaRPr>
          </a:p>
          <a:p>
            <a:pPr algn="ctr"/>
            <a:endParaRPr lang="ar-SA" sz="2800" b="1" dirty="0">
              <a:solidFill>
                <a:schemeClr val="bg2">
                  <a:lumMod val="75000"/>
                </a:schemeClr>
              </a:solidFill>
            </a:endParaRPr>
          </a:p>
          <a:p>
            <a:pPr algn="ctr"/>
            <a:endParaRPr lang="ar-SA" sz="2400" b="1" dirty="0">
              <a:solidFill>
                <a:schemeClr val="accent6">
                  <a:lumMod val="75000"/>
                </a:schemeClr>
              </a:solidFill>
            </a:endParaRPr>
          </a:p>
          <a:p>
            <a:pPr algn="ctr"/>
            <a:r>
              <a:rPr lang="ar-SA" sz="2400" b="1" dirty="0">
                <a:solidFill>
                  <a:schemeClr val="accent6">
                    <a:lumMod val="75000"/>
                  </a:schemeClr>
                </a:solidFill>
              </a:rPr>
              <a:t>استاذ المادة : أ.م.د.قصي عبد العباس حسن</a:t>
            </a:r>
          </a:p>
        </p:txBody>
      </p:sp>
    </p:spTree>
    <p:extLst>
      <p:ext uri="{BB962C8B-B14F-4D97-AF65-F5344CB8AC3E}">
        <p14:creationId xmlns:p14="http://schemas.microsoft.com/office/powerpoint/2010/main" xmlns="" val="2531982771"/>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4" name="chimes.wav"/>
          </p:stSnd>
        </p:sndAc>
      </p:transition>
    </mc:Choice>
    <mc:Fallback>
      <p:transition spd="slow">
        <p:checker/>
        <p:sndAc>
          <p:stSnd>
            <p:snd r:embed="rId3" name="chimes.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77500" lnSpcReduction="20000"/>
          </a:bodyPr>
          <a:lstStyle/>
          <a:p>
            <a:pPr marL="0" indent="0">
              <a:buNone/>
            </a:pPr>
            <a:r>
              <a:rPr lang="ar-SA" b="1" dirty="0"/>
              <a:t> </a:t>
            </a:r>
            <a:endParaRPr lang="en-US" b="1" dirty="0"/>
          </a:p>
          <a:p>
            <a:pPr marL="0" indent="0">
              <a:buNone/>
            </a:pPr>
            <a:r>
              <a:rPr lang="ar-SA" b="1" dirty="0">
                <a:solidFill>
                  <a:srgbClr val="FFFF00"/>
                </a:solidFill>
              </a:rPr>
              <a:t>ثانياً: طرق المجموعات المتكافئة </a:t>
            </a:r>
            <a:r>
              <a:rPr lang="en-US" b="1" dirty="0">
                <a:solidFill>
                  <a:srgbClr val="FFFF00"/>
                </a:solidFill>
              </a:rPr>
              <a:t>Equated Group Methods</a:t>
            </a:r>
          </a:p>
          <a:p>
            <a:pPr marL="0" indent="0" algn="just">
              <a:buNone/>
            </a:pPr>
            <a:r>
              <a:rPr lang="ar-SA" b="1" dirty="0"/>
              <a:t>     وللتغلب على عيوب التصميم التجريبي لدى المجموعة الواحدة تستخدم التصميمات التجريبية التي تتضمن أكثر من مجموعة ومن أبسط هذه التصميمات طريقة المجموعة التجريبية الواحدة والمجموعة الضابطة الواحدة، غير أن هناك تصميمات أخرى تستخدم مجموعة تجريبية واحدة مع مجموعتين أو ثلاث ضابطة وتصميمات أخرى تستخدم أكثر من مجموعة تجريبية مع مجموعة ضابطة واحدة. وينبغي في جميع هذه الحالات أن يراعى الباحث تحقيق التكافؤ بين المجموعات المستخدمة وهناك أساليب لتحقيق هذا التكافؤ وهي:</a:t>
            </a:r>
            <a:endParaRPr lang="en-US" b="1" dirty="0"/>
          </a:p>
          <a:p>
            <a:pPr marL="0" lvl="0" indent="0" algn="just">
              <a:buNone/>
            </a:pPr>
            <a:r>
              <a:rPr lang="ar-SA" b="1" dirty="0"/>
              <a:t>1- الانتقاء العشوائي لأفراد المجموعات.</a:t>
            </a:r>
            <a:endParaRPr lang="en-US" b="1" dirty="0"/>
          </a:p>
          <a:p>
            <a:pPr marL="0" lvl="0" indent="0" algn="just">
              <a:buNone/>
            </a:pPr>
            <a:r>
              <a:rPr lang="ar-SA" b="1" dirty="0"/>
              <a:t>2- التكافؤ بين المجموعات على أساس متوسطات درجات المجموعات التجريبية </a:t>
            </a:r>
          </a:p>
          <a:p>
            <a:pPr marL="0" lvl="0" indent="0" algn="just">
              <a:buNone/>
            </a:pPr>
            <a:r>
              <a:rPr lang="ar-SA" b="1" dirty="0"/>
              <a:t>    والضابطة وانحرافاتها المعيارية للمتغيرات المؤثرة في المتغير التابع ما عدا المتغير </a:t>
            </a:r>
          </a:p>
          <a:p>
            <a:pPr marL="0" lvl="0" indent="0" algn="just">
              <a:buNone/>
            </a:pPr>
            <a:r>
              <a:rPr lang="ar-SA" b="1" dirty="0"/>
              <a:t>    المستقل.</a:t>
            </a:r>
            <a:endParaRPr lang="en-US" b="1" dirty="0"/>
          </a:p>
          <a:p>
            <a:pPr marL="0" lvl="0" indent="0" algn="just">
              <a:buNone/>
            </a:pPr>
            <a:r>
              <a:rPr lang="ar-SA" b="1" dirty="0"/>
              <a:t>3- طريقة الأزواج المتماثلة.</a:t>
            </a:r>
            <a:endParaRPr lang="en-US" b="1" dirty="0"/>
          </a:p>
          <a:p>
            <a:pPr marL="0" lvl="0" indent="0" algn="just">
              <a:buNone/>
            </a:pPr>
            <a:r>
              <a:rPr lang="ar-SA" b="1" dirty="0"/>
              <a:t>4- طريقة التوائم.</a:t>
            </a:r>
            <a:endParaRPr lang="en-US" b="1" dirty="0"/>
          </a:p>
          <a:p>
            <a:pPr marL="0" indent="0">
              <a:buNone/>
            </a:pPr>
            <a:r>
              <a:rPr lang="ar-SA" b="1" dirty="0">
                <a:solidFill>
                  <a:srgbClr val="FFFF00"/>
                </a:solidFill>
              </a:rPr>
              <a:t>ثالثاً: طرق تدوير المجموعات أو الطرق التبادلية </a:t>
            </a:r>
            <a:r>
              <a:rPr lang="en-US" b="1" dirty="0">
                <a:solidFill>
                  <a:srgbClr val="FFFF00"/>
                </a:solidFill>
              </a:rPr>
              <a:t>Rotational Methods</a:t>
            </a:r>
          </a:p>
          <a:p>
            <a:pPr marL="0" indent="0">
              <a:buNone/>
            </a:pPr>
            <a:r>
              <a:rPr lang="ar-SA" b="1" dirty="0"/>
              <a:t>    ويستلزم هذا النوع من التجارب تدوير نظام الإجراءات أو المجموعات فإذا طبقت هذه الطريقة على مجموعة واحدة فإنها تستلزم تغيير وقت تتابع الوحدات الضابطة والتجريبية.</a:t>
            </a:r>
            <a:endParaRPr lang="en-US" b="1" dirty="0"/>
          </a:p>
          <a:p>
            <a:pPr marL="0" indent="0">
              <a:buNone/>
            </a:pPr>
            <a:endParaRPr lang="ar-SA" b="1" dirty="0"/>
          </a:p>
        </p:txBody>
      </p:sp>
    </p:spTree>
    <p:extLst>
      <p:ext uri="{BB962C8B-B14F-4D97-AF65-F5344CB8AC3E}">
        <p14:creationId xmlns:p14="http://schemas.microsoft.com/office/powerpoint/2010/main" xmlns="" val="1795707473"/>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28800" y="0"/>
            <a:ext cx="7715200" cy="706090"/>
          </a:xfrm>
        </p:spPr>
        <p:txBody>
          <a:bodyPr>
            <a:noAutofit/>
          </a:bodyPr>
          <a:lstStyle/>
          <a:p>
            <a:r>
              <a:rPr lang="ar-SA" sz="3200" b="1" dirty="0">
                <a:solidFill>
                  <a:srgbClr val="FFFF00"/>
                </a:solidFill>
              </a:rPr>
              <a:t>المبادئ التي تساعد في تحديد التصميم التجريبي المناسب</a:t>
            </a:r>
            <a:r>
              <a:rPr lang="ar-IQ" sz="3200" b="1" dirty="0">
                <a:solidFill>
                  <a:srgbClr val="FFFF00"/>
                </a:solidFill>
              </a:rPr>
              <a:t>:</a:t>
            </a:r>
            <a:endParaRPr lang="ar-SA" sz="3200" dirty="0">
              <a:solidFill>
                <a:srgbClr val="FFFF00"/>
              </a:solidFill>
            </a:endParaRPr>
          </a:p>
        </p:txBody>
      </p:sp>
      <p:sp>
        <p:nvSpPr>
          <p:cNvPr id="3" name="عنصر نائب للمحتوى 2"/>
          <p:cNvSpPr>
            <a:spLocks noGrp="1"/>
          </p:cNvSpPr>
          <p:nvPr>
            <p:ph idx="1"/>
          </p:nvPr>
        </p:nvSpPr>
        <p:spPr>
          <a:xfrm>
            <a:off x="0" y="692696"/>
            <a:ext cx="9144000" cy="6165304"/>
          </a:xfrm>
        </p:spPr>
        <p:txBody>
          <a:bodyPr/>
          <a:lstStyle/>
          <a:p>
            <a:pPr marL="0" indent="0" algn="just">
              <a:buNone/>
            </a:pPr>
            <a:r>
              <a:rPr lang="ar-IQ" sz="2400" b="1" dirty="0">
                <a:solidFill>
                  <a:schemeClr val="bg1"/>
                </a:solidFill>
              </a:rPr>
              <a:t> </a:t>
            </a:r>
            <a:r>
              <a:rPr lang="ar-SA" sz="2400" b="1" dirty="0">
                <a:solidFill>
                  <a:schemeClr val="bg1"/>
                </a:solidFill>
              </a:rPr>
              <a:t> </a:t>
            </a:r>
            <a:r>
              <a:rPr lang="ar-SA" b="1" dirty="0"/>
              <a:t>ويمكن تحديد المبادئ التي تساعد في تحديد التصميم التجريبي المناسب، في النقاط التالية:</a:t>
            </a:r>
            <a:endParaRPr lang="en-US" b="1" dirty="0"/>
          </a:p>
          <a:p>
            <a:pPr lvl="0" algn="just"/>
            <a:r>
              <a:rPr lang="ar-SA" sz="2800" b="1" dirty="0">
                <a:solidFill>
                  <a:schemeClr val="accent6">
                    <a:lumMod val="60000"/>
                    <a:lumOff val="40000"/>
                  </a:schemeClr>
                </a:solidFill>
              </a:rPr>
              <a:t>ضبط جميع العوامل والمؤثرات الأخرى عدا العامل التجريبي.</a:t>
            </a:r>
            <a:endParaRPr lang="en-US" sz="2800" b="1" dirty="0">
              <a:solidFill>
                <a:schemeClr val="accent6">
                  <a:lumMod val="60000"/>
                  <a:lumOff val="40000"/>
                </a:schemeClr>
              </a:solidFill>
            </a:endParaRPr>
          </a:p>
          <a:p>
            <a:pPr lvl="0" algn="just"/>
            <a:r>
              <a:rPr lang="ar-SA" sz="2800" b="1" dirty="0">
                <a:solidFill>
                  <a:schemeClr val="accent6">
                    <a:lumMod val="60000"/>
                    <a:lumOff val="40000"/>
                  </a:schemeClr>
                </a:solidFill>
              </a:rPr>
              <a:t>توخي الدقة في تسجيل التغيرات والآثار التي تحدث نتيجة استخدام المتغير التجريبي.</a:t>
            </a:r>
            <a:endParaRPr lang="en-US" sz="2800" b="1" dirty="0">
              <a:solidFill>
                <a:schemeClr val="accent6">
                  <a:lumMod val="60000"/>
                  <a:lumOff val="40000"/>
                </a:schemeClr>
              </a:solidFill>
            </a:endParaRPr>
          </a:p>
          <a:p>
            <a:pPr lvl="0" algn="just"/>
            <a:r>
              <a:rPr lang="ar-SA" sz="2800" b="1" dirty="0">
                <a:solidFill>
                  <a:schemeClr val="accent6">
                    <a:lumMod val="60000"/>
                    <a:lumOff val="40000"/>
                  </a:schemeClr>
                </a:solidFill>
              </a:rPr>
              <a:t>عدم التحيز لمتغير ما دون آخر.</a:t>
            </a:r>
            <a:endParaRPr lang="en-US" sz="2800" b="1" dirty="0">
              <a:solidFill>
                <a:schemeClr val="accent6">
                  <a:lumMod val="60000"/>
                  <a:lumOff val="40000"/>
                </a:schemeClr>
              </a:solidFill>
            </a:endParaRPr>
          </a:p>
          <a:p>
            <a:pPr lvl="0" algn="just"/>
            <a:r>
              <a:rPr lang="ar-SA" sz="2800" b="1" dirty="0">
                <a:solidFill>
                  <a:schemeClr val="accent6">
                    <a:lumMod val="60000"/>
                    <a:lumOff val="40000"/>
                  </a:schemeClr>
                </a:solidFill>
              </a:rPr>
              <a:t>تسجيل كافة التغيرات وتقديرها الكمي باستخدام الاختبارات والمقاييس المناسبة.</a:t>
            </a:r>
            <a:endParaRPr lang="en-US" sz="2800" b="1" dirty="0">
              <a:solidFill>
                <a:schemeClr val="accent6">
                  <a:lumMod val="60000"/>
                  <a:lumOff val="40000"/>
                </a:schemeClr>
              </a:solidFill>
            </a:endParaRPr>
          </a:p>
          <a:p>
            <a:pPr algn="just"/>
            <a:r>
              <a:rPr lang="ar-SA" sz="2800" b="1" dirty="0">
                <a:solidFill>
                  <a:schemeClr val="accent6">
                    <a:lumMod val="60000"/>
                    <a:lumOff val="40000"/>
                  </a:schemeClr>
                </a:solidFill>
              </a:rPr>
              <a:t>تصميم كافة إجراءات الدراسة بحيث يمكن التمييز بين التغيرات السلوكية الناتجة عن المتغير التجريبي، والتغيرات السلوكية الناتجة عن عوامل أخرى.</a:t>
            </a:r>
          </a:p>
        </p:txBody>
      </p:sp>
    </p:spTree>
    <p:extLst>
      <p:ext uri="{BB962C8B-B14F-4D97-AF65-F5344CB8AC3E}">
        <p14:creationId xmlns:p14="http://schemas.microsoft.com/office/powerpoint/2010/main" xmlns="" val="2592881714"/>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44008" y="9398"/>
            <a:ext cx="4464496" cy="562074"/>
          </a:xfrm>
        </p:spPr>
        <p:txBody>
          <a:bodyPr>
            <a:noAutofit/>
          </a:bodyPr>
          <a:lstStyle/>
          <a:p>
            <a:r>
              <a:rPr lang="ar-SA" sz="3200" b="1" u="sng" dirty="0">
                <a:solidFill>
                  <a:srgbClr val="C00000"/>
                </a:solidFill>
              </a:rPr>
              <a:t>خطوات تنفيذ المنهج التجريبي</a:t>
            </a:r>
            <a:r>
              <a:rPr lang="ar-IQ" sz="3200" b="1" u="sng" dirty="0">
                <a:solidFill>
                  <a:srgbClr val="C00000"/>
                </a:solidFill>
              </a:rPr>
              <a:t>:</a:t>
            </a:r>
            <a:r>
              <a:rPr lang="ar-SA" sz="3200" b="1" u="sng" dirty="0">
                <a:solidFill>
                  <a:srgbClr val="C00000"/>
                </a:solidFill>
              </a:rPr>
              <a:t> </a:t>
            </a:r>
            <a:endParaRPr lang="ar-SA" sz="3200" u="sng" dirty="0">
              <a:solidFill>
                <a:srgbClr val="C00000"/>
              </a:solidFill>
            </a:endParaRPr>
          </a:p>
        </p:txBody>
      </p:sp>
      <p:sp>
        <p:nvSpPr>
          <p:cNvPr id="3" name="عنصر نائب للمحتوى 2"/>
          <p:cNvSpPr>
            <a:spLocks noGrp="1"/>
          </p:cNvSpPr>
          <p:nvPr>
            <p:ph idx="1"/>
          </p:nvPr>
        </p:nvSpPr>
        <p:spPr>
          <a:xfrm>
            <a:off x="0" y="476672"/>
            <a:ext cx="9144000" cy="6381328"/>
          </a:xfrm>
        </p:spPr>
        <p:txBody>
          <a:bodyPr>
            <a:normAutofit fontScale="70000" lnSpcReduction="20000"/>
          </a:bodyPr>
          <a:lstStyle/>
          <a:p>
            <a:pPr marL="0" indent="0">
              <a:buNone/>
            </a:pPr>
            <a:r>
              <a:rPr lang="ar-SA" sz="3400" b="1" dirty="0">
                <a:solidFill>
                  <a:srgbClr val="FFFF00"/>
                </a:solidFill>
              </a:rPr>
              <a:t>اولا</a:t>
            </a:r>
            <a:r>
              <a:rPr lang="ar-SA" sz="3400" b="1" dirty="0"/>
              <a:t> : التعرف على المشكلة وتحديدها وصياغتها ، وصياغة العنوان .</a:t>
            </a:r>
            <a:endParaRPr lang="en-US" sz="3400" b="1" dirty="0"/>
          </a:p>
          <a:p>
            <a:pPr marL="0" indent="0">
              <a:buNone/>
            </a:pPr>
            <a:r>
              <a:rPr lang="ar-SA" sz="3400" b="1" dirty="0">
                <a:solidFill>
                  <a:srgbClr val="FFFF00"/>
                </a:solidFill>
              </a:rPr>
              <a:t>ثانيا </a:t>
            </a:r>
            <a:r>
              <a:rPr lang="ar-SA" sz="3400" b="1" dirty="0"/>
              <a:t>: صياغة الفروض ، البحوث التجريبية من أكثر البحوث التي تحتاج الى فروض . </a:t>
            </a:r>
            <a:endParaRPr lang="en-US" sz="3400" b="1" dirty="0"/>
          </a:p>
          <a:p>
            <a:pPr marL="0" indent="0">
              <a:buNone/>
            </a:pPr>
            <a:r>
              <a:rPr lang="ar-SA" sz="3400" b="1" dirty="0">
                <a:solidFill>
                  <a:srgbClr val="FFFF00"/>
                </a:solidFill>
              </a:rPr>
              <a:t>ثالثا </a:t>
            </a:r>
            <a:r>
              <a:rPr lang="ar-SA" sz="3400" b="1" dirty="0"/>
              <a:t>: تحديد البيانات وتنظيمها : تحديد المعلومات والبيانات والجداول والرسوم والأشكال </a:t>
            </a:r>
            <a:r>
              <a:rPr lang="en-US" sz="3400" b="1" dirty="0"/>
              <a:t> </a:t>
            </a:r>
            <a:r>
              <a:rPr lang="ar-SA" sz="3400" b="1" dirty="0"/>
              <a:t>وتنظيمها في الرسالة </a:t>
            </a:r>
            <a:r>
              <a:rPr lang="ar-IQ" sz="3400" b="1" dirty="0"/>
              <a:t>واجراء الاختبار القبلي ، </a:t>
            </a:r>
            <a:r>
              <a:rPr lang="ar-SA" sz="3400" b="1" dirty="0"/>
              <a:t>كذلك اختيار تصميم لاختبار نتائج التجربة . </a:t>
            </a:r>
            <a:endParaRPr lang="en-US" sz="3400" b="1" dirty="0"/>
          </a:p>
          <a:p>
            <a:pPr marL="0" indent="0">
              <a:buNone/>
            </a:pPr>
            <a:r>
              <a:rPr lang="ar-SA" sz="3400" b="1" dirty="0">
                <a:solidFill>
                  <a:srgbClr val="FFFF00"/>
                </a:solidFill>
              </a:rPr>
              <a:t>رابعا </a:t>
            </a:r>
            <a:r>
              <a:rPr lang="ar-SA" sz="3400" b="1" dirty="0"/>
              <a:t>: تطبيق مبدأ الدلالة لتحديد مدى الثقة من التجربة : وهو استخدام طرائق إحصائية    </a:t>
            </a:r>
            <a:r>
              <a:rPr lang="en-US" sz="3400" b="1" dirty="0"/>
              <a:t>        </a:t>
            </a:r>
            <a:r>
              <a:rPr lang="ar-SA" sz="3400" b="1" dirty="0"/>
              <a:t>لتحديد مدى الثقة من التجربة التي أجراها الباحث ( الصدق والثبات والموضوعية )</a:t>
            </a:r>
            <a:r>
              <a:rPr lang="ar-IQ" sz="3400" b="1" dirty="0"/>
              <a:t>.</a:t>
            </a:r>
            <a:endParaRPr lang="en-US" sz="3400" b="1" dirty="0"/>
          </a:p>
          <a:p>
            <a:pPr marL="0" indent="0">
              <a:buNone/>
            </a:pPr>
            <a:r>
              <a:rPr lang="ar-SA" sz="3400" b="1" dirty="0">
                <a:solidFill>
                  <a:srgbClr val="FFFF00"/>
                </a:solidFill>
              </a:rPr>
              <a:t>خامسا: </a:t>
            </a:r>
            <a:r>
              <a:rPr lang="ar-SA" sz="3400" b="1" dirty="0"/>
              <a:t>تصميم وإجراء التجربة والشروط اللازمة لها . يستلزم إجراء التجربة وتصميمها شروطا يجب ان تتوافر والشروط هي : </a:t>
            </a:r>
            <a:endParaRPr lang="en-US" sz="3400" b="1" dirty="0"/>
          </a:p>
          <a:p>
            <a:pPr marL="0" indent="0">
              <a:buNone/>
            </a:pPr>
            <a:r>
              <a:rPr lang="ar-SA" sz="2900" b="1" dirty="0">
                <a:solidFill>
                  <a:srgbClr val="FFC000"/>
                </a:solidFill>
              </a:rPr>
              <a:t>1- السيطرة على المراحل التجريبية : </a:t>
            </a:r>
            <a:r>
              <a:rPr lang="ar-SA" b="1" dirty="0">
                <a:solidFill>
                  <a:schemeClr val="accent6">
                    <a:lumMod val="60000"/>
                    <a:lumOff val="40000"/>
                  </a:schemeClr>
                </a:solidFill>
              </a:rPr>
              <a:t>إضافة للمجموعة الضابطة توجد عدة وسائل أخرى تساعد في دقة الاختبار لتقليل الخطأ من هذه الوسائل : </a:t>
            </a:r>
            <a:endParaRPr lang="en-US" b="1" dirty="0">
              <a:solidFill>
                <a:schemeClr val="accent6">
                  <a:lumMod val="60000"/>
                  <a:lumOff val="40000"/>
                </a:schemeClr>
              </a:solidFill>
            </a:endParaRPr>
          </a:p>
          <a:p>
            <a:r>
              <a:rPr lang="ar-SA" b="1" dirty="0">
                <a:solidFill>
                  <a:schemeClr val="accent6">
                    <a:lumMod val="60000"/>
                    <a:lumOff val="40000"/>
                  </a:schemeClr>
                </a:solidFill>
              </a:rPr>
              <a:t>العينات : ( الاختيار العشوائي ، تقارب الأعمار ، توحيد الجنس ، التكافؤ في مستوى القابلية البدنية ، الرغبة والاندفاع لدى أفراد العينة ) . </a:t>
            </a:r>
            <a:endParaRPr lang="en-US" b="1" dirty="0">
              <a:solidFill>
                <a:schemeClr val="accent6">
                  <a:lumMod val="60000"/>
                  <a:lumOff val="40000"/>
                </a:schemeClr>
              </a:solidFill>
            </a:endParaRPr>
          </a:p>
          <a:p>
            <a:r>
              <a:rPr lang="ar-SA" b="1" dirty="0">
                <a:solidFill>
                  <a:schemeClr val="accent6">
                    <a:lumMod val="60000"/>
                    <a:lumOff val="40000"/>
                  </a:schemeClr>
                </a:solidFill>
              </a:rPr>
              <a:t>الأسلوب : استخدام الأسلوب العلمي في التجربة . </a:t>
            </a:r>
            <a:endParaRPr lang="en-US" b="1" dirty="0">
              <a:solidFill>
                <a:schemeClr val="accent6">
                  <a:lumMod val="60000"/>
                  <a:lumOff val="40000"/>
                </a:schemeClr>
              </a:solidFill>
            </a:endParaRPr>
          </a:p>
          <a:p>
            <a:r>
              <a:rPr lang="ar-SA" b="1" dirty="0">
                <a:solidFill>
                  <a:schemeClr val="accent6">
                    <a:lumMod val="60000"/>
                    <a:lumOff val="40000"/>
                  </a:schemeClr>
                </a:solidFill>
              </a:rPr>
              <a:t>الباحث : يجب ان يمتلك المؤهلات الفنية والعملية لإجراء التجربة . </a:t>
            </a:r>
            <a:endParaRPr lang="ar-IQ" b="1" dirty="0">
              <a:solidFill>
                <a:schemeClr val="accent6">
                  <a:lumMod val="60000"/>
                  <a:lumOff val="40000"/>
                </a:schemeClr>
              </a:solidFill>
            </a:endParaRPr>
          </a:p>
          <a:p>
            <a:endParaRPr lang="en-US" b="1" dirty="0">
              <a:solidFill>
                <a:schemeClr val="accent6">
                  <a:lumMod val="60000"/>
                  <a:lumOff val="40000"/>
                </a:schemeClr>
              </a:solidFill>
            </a:endParaRPr>
          </a:p>
          <a:p>
            <a:pPr marL="0" indent="0">
              <a:buNone/>
            </a:pPr>
            <a:r>
              <a:rPr lang="ar-SA" sz="2900" b="1" dirty="0">
                <a:solidFill>
                  <a:srgbClr val="FFC000"/>
                </a:solidFill>
              </a:rPr>
              <a:t>2- ضبط التجربة </a:t>
            </a:r>
            <a:r>
              <a:rPr lang="ar-SA" sz="2900" b="1" dirty="0">
                <a:solidFill>
                  <a:schemeClr val="accent6">
                    <a:lumMod val="60000"/>
                    <a:lumOff val="40000"/>
                  </a:schemeClr>
                </a:solidFill>
              </a:rPr>
              <a:t>: </a:t>
            </a:r>
            <a:r>
              <a:rPr lang="ar-SA" b="1" dirty="0">
                <a:solidFill>
                  <a:schemeClr val="accent6">
                    <a:lumMod val="60000"/>
                    <a:lumOff val="40000"/>
                  </a:schemeClr>
                </a:solidFill>
              </a:rPr>
              <a:t>وهي عملية ضبط العوامل والمتغيرات التي تؤثر في المتغير التابع من اجل التأكد من ان الأثر الذي نتج عن التجربة يعود للمتغير المستقل فقط . لذا على الباحث ان يتعرف على المتغيرات والعوامل الأخرى التي تؤثر في المتغير التابع.</a:t>
            </a:r>
            <a:endParaRPr lang="en-US" b="1" dirty="0">
              <a:solidFill>
                <a:schemeClr val="accent6">
                  <a:lumMod val="60000"/>
                  <a:lumOff val="40000"/>
                </a:schemeClr>
              </a:solidFill>
            </a:endParaRPr>
          </a:p>
        </p:txBody>
      </p:sp>
    </p:spTree>
    <p:extLst>
      <p:ext uri="{BB962C8B-B14F-4D97-AF65-F5344CB8AC3E}">
        <p14:creationId xmlns:p14="http://schemas.microsoft.com/office/powerpoint/2010/main" xmlns="" val="2679955060"/>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85000" lnSpcReduction="10000"/>
          </a:bodyPr>
          <a:lstStyle/>
          <a:p>
            <a:pPr marL="0" indent="0">
              <a:buNone/>
            </a:pPr>
            <a:r>
              <a:rPr lang="ar-SA" sz="2800" b="1" dirty="0">
                <a:solidFill>
                  <a:srgbClr val="FFC000"/>
                </a:solidFill>
              </a:rPr>
              <a:t>3- العلامات المسببة لضبط التجربة :</a:t>
            </a:r>
            <a:r>
              <a:rPr lang="ar-SA" sz="3300" b="1" dirty="0">
                <a:solidFill>
                  <a:schemeClr val="accent6">
                    <a:lumMod val="60000"/>
                    <a:lumOff val="40000"/>
                  </a:schemeClr>
                </a:solidFill>
              </a:rPr>
              <a:t> </a:t>
            </a:r>
            <a:endParaRPr lang="en-US" sz="3300" b="1" dirty="0">
              <a:solidFill>
                <a:schemeClr val="accent6">
                  <a:lumMod val="60000"/>
                  <a:lumOff val="40000"/>
                </a:schemeClr>
              </a:solidFill>
            </a:endParaRPr>
          </a:p>
          <a:p>
            <a:pPr marL="514350" indent="-514350">
              <a:buFont typeface="+mj-cs"/>
              <a:buAutoNum type="arabic2Minus"/>
            </a:pPr>
            <a:r>
              <a:rPr lang="ar-SA" b="1" dirty="0">
                <a:solidFill>
                  <a:schemeClr val="accent6">
                    <a:lumMod val="40000"/>
                    <a:lumOff val="60000"/>
                  </a:schemeClr>
                </a:solidFill>
              </a:rPr>
              <a:t>المتغير المستقل ( الأثر ) : </a:t>
            </a:r>
            <a:r>
              <a:rPr lang="ar-SA" dirty="0">
                <a:solidFill>
                  <a:schemeClr val="accent6">
                    <a:lumMod val="40000"/>
                    <a:lumOff val="60000"/>
                  </a:schemeClr>
                </a:solidFill>
              </a:rPr>
              <a:t>وهو العامل الذي يتناوله الباحث بالتغيير للتحقق من علاقته</a:t>
            </a:r>
            <a:r>
              <a:rPr lang="en-US" dirty="0">
                <a:solidFill>
                  <a:schemeClr val="accent6">
                    <a:lumMod val="40000"/>
                    <a:lumOff val="60000"/>
                  </a:schemeClr>
                </a:solidFill>
              </a:rPr>
              <a:t> </a:t>
            </a:r>
            <a:r>
              <a:rPr lang="ar-SA" dirty="0">
                <a:solidFill>
                  <a:schemeClr val="accent6">
                    <a:lumMod val="40000"/>
                    <a:lumOff val="60000"/>
                  </a:schemeClr>
                </a:solidFill>
              </a:rPr>
              <a:t>بالمتغير التابع ، وهو السبب او الأثر وهو الذي يسبق النتيجة . </a:t>
            </a:r>
            <a:endParaRPr lang="en-US" dirty="0">
              <a:solidFill>
                <a:schemeClr val="accent6">
                  <a:lumMod val="40000"/>
                  <a:lumOff val="60000"/>
                </a:schemeClr>
              </a:solidFill>
            </a:endParaRPr>
          </a:p>
          <a:p>
            <a:pPr marL="514350" indent="-514350">
              <a:buFont typeface="+mj-cs"/>
              <a:buAutoNum type="arabic2Minus"/>
            </a:pPr>
            <a:r>
              <a:rPr lang="ar-SA" b="1" dirty="0">
                <a:solidFill>
                  <a:schemeClr val="accent6">
                    <a:lumMod val="40000"/>
                    <a:lumOff val="60000"/>
                  </a:schemeClr>
                </a:solidFill>
              </a:rPr>
              <a:t>المتغير التابع : </a:t>
            </a:r>
            <a:r>
              <a:rPr lang="ar-SA" dirty="0">
                <a:solidFill>
                  <a:schemeClr val="accent6">
                    <a:lumMod val="40000"/>
                    <a:lumOff val="60000"/>
                  </a:schemeClr>
                </a:solidFill>
              </a:rPr>
              <a:t>وهو العامل الذي ينتج عن تأثير المتغير المستقل ويسمى العامل او المتغير الناتج ، وهو الظاهرة التي توجد او تختفي او تتغير حينما يطبق الباحث</a:t>
            </a:r>
            <a:r>
              <a:rPr lang="en-US" dirty="0">
                <a:solidFill>
                  <a:schemeClr val="accent6">
                    <a:lumMod val="40000"/>
                    <a:lumOff val="60000"/>
                  </a:schemeClr>
                </a:solidFill>
              </a:rPr>
              <a:t> </a:t>
            </a:r>
            <a:r>
              <a:rPr lang="ar-SA" dirty="0">
                <a:solidFill>
                  <a:schemeClr val="accent6">
                    <a:lumMod val="40000"/>
                    <a:lumOff val="60000"/>
                  </a:schemeClr>
                </a:solidFill>
              </a:rPr>
              <a:t>المتغير المستقل عليه ، وهو النتيجة او الاثر بعد إجراء المعاملة التجريبية . </a:t>
            </a:r>
            <a:endParaRPr lang="en-US" dirty="0">
              <a:solidFill>
                <a:schemeClr val="accent6">
                  <a:lumMod val="40000"/>
                  <a:lumOff val="60000"/>
                </a:schemeClr>
              </a:solidFill>
            </a:endParaRPr>
          </a:p>
          <a:p>
            <a:pPr marL="514350" indent="-514350">
              <a:buFont typeface="+mj-cs"/>
              <a:buAutoNum type="arabic2Minus"/>
            </a:pPr>
            <a:r>
              <a:rPr lang="ar-SA" b="1" dirty="0">
                <a:solidFill>
                  <a:schemeClr val="accent6">
                    <a:lumMod val="40000"/>
                    <a:lumOff val="60000"/>
                  </a:schemeClr>
                </a:solidFill>
              </a:rPr>
              <a:t>العوامل المحيطة : </a:t>
            </a:r>
            <a:r>
              <a:rPr lang="ar-SA" dirty="0">
                <a:solidFill>
                  <a:schemeClr val="accent6">
                    <a:lumMod val="40000"/>
                    <a:lumOff val="60000"/>
                  </a:schemeClr>
                </a:solidFill>
              </a:rPr>
              <a:t>وهي العوامل او المتغيرات الدخيلة المحيطة بالتجربة والتي تؤثر</a:t>
            </a:r>
            <a:r>
              <a:rPr lang="en-US" dirty="0">
                <a:solidFill>
                  <a:schemeClr val="accent6">
                    <a:lumMod val="40000"/>
                    <a:lumOff val="60000"/>
                  </a:schemeClr>
                </a:solidFill>
              </a:rPr>
              <a:t> </a:t>
            </a:r>
            <a:r>
              <a:rPr lang="ar-SA" dirty="0">
                <a:solidFill>
                  <a:schemeClr val="accent6">
                    <a:lumMod val="40000"/>
                    <a:lumOff val="60000"/>
                  </a:schemeClr>
                </a:solidFill>
              </a:rPr>
              <a:t>في النتيجة ( المتغير التابع ) ، وكذلك تؤثر في المتغير المستقل . </a:t>
            </a:r>
            <a:endParaRPr lang="en-US" dirty="0">
              <a:solidFill>
                <a:schemeClr val="accent6">
                  <a:lumMod val="40000"/>
                  <a:lumOff val="60000"/>
                </a:schemeClr>
              </a:solidFill>
            </a:endParaRPr>
          </a:p>
          <a:p>
            <a:pPr marL="0" indent="0">
              <a:buNone/>
            </a:pPr>
            <a:r>
              <a:rPr lang="ar-IQ" b="1" dirty="0">
                <a:solidFill>
                  <a:srgbClr val="FFFF00"/>
                </a:solidFill>
              </a:rPr>
              <a:t>سادسا</a:t>
            </a:r>
            <a:r>
              <a:rPr lang="ar-IQ" b="1" dirty="0">
                <a:solidFill>
                  <a:schemeClr val="bg1"/>
                </a:solidFill>
              </a:rPr>
              <a:t> </a:t>
            </a:r>
            <a:r>
              <a:rPr lang="ar-IQ" dirty="0"/>
              <a:t>:</a:t>
            </a:r>
            <a:r>
              <a:rPr lang="ar-SA" dirty="0">
                <a:solidFill>
                  <a:schemeClr val="bg1"/>
                </a:solidFill>
              </a:rPr>
              <a:t> </a:t>
            </a:r>
            <a:r>
              <a:rPr lang="ar-SA" dirty="0"/>
              <a:t>إجراء الاختبار البعدي : اختبار عينة البحث في موضوع التجربة اختباراً </a:t>
            </a:r>
          </a:p>
          <a:p>
            <a:pPr marL="0" indent="0">
              <a:buNone/>
            </a:pPr>
            <a:r>
              <a:rPr lang="ar-SA" dirty="0"/>
              <a:t>           بعدياً .</a:t>
            </a:r>
            <a:endParaRPr lang="en-US" dirty="0"/>
          </a:p>
          <a:p>
            <a:pPr marL="0" indent="0">
              <a:buNone/>
            </a:pPr>
            <a:r>
              <a:rPr lang="ar-SA" b="1" dirty="0">
                <a:solidFill>
                  <a:srgbClr val="FFFF00"/>
                </a:solidFill>
              </a:rPr>
              <a:t>سابعا</a:t>
            </a:r>
            <a:r>
              <a:rPr lang="ar-SA" b="1" dirty="0"/>
              <a:t> </a:t>
            </a:r>
            <a:r>
              <a:rPr lang="ar-SA" dirty="0"/>
              <a:t> : تحليل المجموعات والبيانات الناتجة وتنظيمها </a:t>
            </a:r>
            <a:r>
              <a:rPr lang="ar-IQ" dirty="0"/>
              <a:t>.</a:t>
            </a:r>
            <a:endParaRPr lang="en-US" dirty="0"/>
          </a:p>
          <a:p>
            <a:pPr marL="0" indent="0">
              <a:buNone/>
            </a:pPr>
            <a:r>
              <a:rPr lang="ar-SA" b="1" dirty="0">
                <a:solidFill>
                  <a:srgbClr val="FFFF00"/>
                </a:solidFill>
              </a:rPr>
              <a:t>ثامنـا </a:t>
            </a:r>
            <a:r>
              <a:rPr lang="ar-SA" b="1" dirty="0"/>
              <a:t> </a:t>
            </a:r>
            <a:r>
              <a:rPr lang="ar-SA" dirty="0"/>
              <a:t>: مقارنة نتائج الاختبارين القبلي والبعدي وأستخرج النتائج . </a:t>
            </a:r>
            <a:endParaRPr lang="en-US" dirty="0"/>
          </a:p>
          <a:p>
            <a:pPr marL="0" indent="0">
              <a:buNone/>
            </a:pPr>
            <a:r>
              <a:rPr lang="ar-SA" b="1" dirty="0">
                <a:solidFill>
                  <a:srgbClr val="FFFF00"/>
                </a:solidFill>
              </a:rPr>
              <a:t>تاسعا </a:t>
            </a:r>
            <a:r>
              <a:rPr lang="ar-SA" b="1" dirty="0"/>
              <a:t> </a:t>
            </a:r>
            <a:r>
              <a:rPr lang="ar-SA" dirty="0"/>
              <a:t>:  تفسير النتائج :  في ضوء أسئلة البحث أو فروضه .</a:t>
            </a:r>
            <a:endParaRPr lang="en-US" dirty="0"/>
          </a:p>
          <a:p>
            <a:pPr marL="0" indent="0">
              <a:buNone/>
            </a:pPr>
            <a:r>
              <a:rPr lang="ar-SA" b="1" dirty="0">
                <a:solidFill>
                  <a:srgbClr val="FFFF00"/>
                </a:solidFill>
              </a:rPr>
              <a:t>عاشـرا</a:t>
            </a:r>
            <a:r>
              <a:rPr lang="ar-SA" dirty="0"/>
              <a:t> : التوصيات : تلخيص البحث وعرض أهم النتائج التي توصل إليها الباحث </a:t>
            </a:r>
          </a:p>
          <a:p>
            <a:pPr marL="0" indent="0">
              <a:buNone/>
            </a:pPr>
            <a:r>
              <a:rPr lang="ar-SA" dirty="0"/>
              <a:t>           وما يوصي به من توصيات </a:t>
            </a:r>
            <a:r>
              <a:rPr lang="ar-SA" dirty="0">
                <a:solidFill>
                  <a:schemeClr val="bg1"/>
                </a:solidFill>
              </a:rPr>
              <a:t>.</a:t>
            </a:r>
            <a:endParaRPr lang="en-US" dirty="0">
              <a:solidFill>
                <a:schemeClr val="bg1"/>
              </a:solidFill>
            </a:endParaRPr>
          </a:p>
          <a:p>
            <a:pPr marL="0" indent="0">
              <a:buNone/>
            </a:pPr>
            <a:endParaRPr lang="ar-SA" dirty="0">
              <a:solidFill>
                <a:schemeClr val="bg1"/>
              </a:solidFill>
            </a:endParaRPr>
          </a:p>
        </p:txBody>
      </p:sp>
    </p:spTree>
    <p:extLst>
      <p:ext uri="{BB962C8B-B14F-4D97-AF65-F5344CB8AC3E}">
        <p14:creationId xmlns:p14="http://schemas.microsoft.com/office/powerpoint/2010/main" xmlns="" val="20010833"/>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1628800"/>
          </a:xfrm>
          <a:solidFill>
            <a:schemeClr val="accent4">
              <a:lumMod val="20000"/>
              <a:lumOff val="80000"/>
            </a:schemeClr>
          </a:solidFill>
        </p:spPr>
        <p:style>
          <a:lnRef idx="1">
            <a:schemeClr val="accent4"/>
          </a:lnRef>
          <a:fillRef idx="2">
            <a:schemeClr val="accent4"/>
          </a:fillRef>
          <a:effectRef idx="1">
            <a:schemeClr val="accent4"/>
          </a:effectRef>
          <a:fontRef idx="minor">
            <a:schemeClr val="dk1"/>
          </a:fontRef>
        </p:style>
        <p:txBody>
          <a:bodyPr>
            <a:noAutofit/>
          </a:bodyPr>
          <a:lstStyle/>
          <a:p>
            <a:pPr algn="r"/>
            <a:r>
              <a:rPr lang="ar-SA" sz="2800" b="1" u="sng" dirty="0"/>
              <a:t>العوامل التي يجب ضبطها عند </a:t>
            </a:r>
            <a:r>
              <a:rPr lang="ar-IQ" sz="2800" b="1" u="sng" dirty="0"/>
              <a:t>إ</a:t>
            </a:r>
            <a:r>
              <a:rPr lang="ar-SA" sz="2800" b="1" u="sng" dirty="0"/>
              <a:t>جراء البحوث التجريبية:</a:t>
            </a:r>
            <a:r>
              <a:rPr lang="ar-SA" sz="2400" b="1" dirty="0"/>
              <a:t/>
            </a:r>
            <a:br>
              <a:rPr lang="ar-SA" sz="2400" b="1" dirty="0"/>
            </a:br>
            <a:r>
              <a:rPr lang="ar-SA" sz="2400" b="1" dirty="0"/>
              <a:t>• ضبط المجتمع الأصلي للعينة . </a:t>
            </a:r>
            <a:r>
              <a:rPr lang="en-US" sz="2400" b="1" dirty="0"/>
              <a:t/>
            </a:r>
            <a:br>
              <a:rPr lang="en-US" sz="2400" b="1" dirty="0"/>
            </a:br>
            <a:r>
              <a:rPr lang="ar-SA" sz="2400" b="1" dirty="0"/>
              <a:t>• ضبط الإجراءات التجريبية .</a:t>
            </a:r>
            <a:r>
              <a:rPr lang="en-US" sz="2400" b="1" dirty="0"/>
              <a:t/>
            </a:r>
            <a:br>
              <a:rPr lang="en-US" sz="2400" b="1" dirty="0"/>
            </a:br>
            <a:r>
              <a:rPr lang="ar-SA" sz="2400" b="1" dirty="0"/>
              <a:t>• المؤثرات الخارجية . </a:t>
            </a:r>
          </a:p>
        </p:txBody>
      </p:sp>
      <p:sp>
        <p:nvSpPr>
          <p:cNvPr id="3" name="عنصر نائب للمحتوى 2"/>
          <p:cNvSpPr>
            <a:spLocks noGrp="1"/>
          </p:cNvSpPr>
          <p:nvPr>
            <p:ph idx="1"/>
          </p:nvPr>
        </p:nvSpPr>
        <p:spPr>
          <a:xfrm>
            <a:off x="0" y="1628800"/>
            <a:ext cx="9144000" cy="5229200"/>
          </a:xfrm>
          <a:solidFill>
            <a:schemeClr val="accent2">
              <a:lumMod val="60000"/>
              <a:lumOff val="40000"/>
            </a:schemeClr>
          </a:solidFill>
        </p:spPr>
        <p:style>
          <a:lnRef idx="1">
            <a:schemeClr val="dk1"/>
          </a:lnRef>
          <a:fillRef idx="2">
            <a:schemeClr val="dk1"/>
          </a:fillRef>
          <a:effectRef idx="1">
            <a:schemeClr val="dk1"/>
          </a:effectRef>
          <a:fontRef idx="minor">
            <a:schemeClr val="dk1"/>
          </a:fontRef>
        </p:style>
        <p:txBody>
          <a:bodyPr>
            <a:normAutofit fontScale="70000" lnSpcReduction="20000"/>
          </a:bodyPr>
          <a:lstStyle/>
          <a:p>
            <a:pPr marL="0" indent="0">
              <a:buNone/>
            </a:pPr>
            <a:r>
              <a:rPr lang="ar-SA" sz="3400" b="1" u="sng" dirty="0">
                <a:solidFill>
                  <a:schemeClr val="bg1">
                    <a:lumMod val="95000"/>
                    <a:lumOff val="5000"/>
                  </a:schemeClr>
                </a:solidFill>
              </a:rPr>
              <a:t>المصطلحات المتعلقة بمجموعة الدراسة:</a:t>
            </a:r>
            <a:endParaRPr lang="en-US" sz="3400" dirty="0">
              <a:solidFill>
                <a:schemeClr val="bg1">
                  <a:lumMod val="95000"/>
                  <a:lumOff val="5000"/>
                </a:schemeClr>
              </a:solidFill>
            </a:endParaRPr>
          </a:p>
          <a:p>
            <a:pPr marL="514350" indent="-514350">
              <a:buFont typeface="+mj-cs"/>
              <a:buAutoNum type="arabic2Minus"/>
            </a:pPr>
            <a:r>
              <a:rPr lang="ar-SA" b="1" dirty="0">
                <a:solidFill>
                  <a:schemeClr val="bg1">
                    <a:lumMod val="95000"/>
                    <a:lumOff val="5000"/>
                  </a:schemeClr>
                </a:solidFill>
              </a:rPr>
              <a:t>المجموعة التجريبية</a:t>
            </a:r>
            <a:r>
              <a:rPr lang="ar-SA" dirty="0">
                <a:solidFill>
                  <a:schemeClr val="bg1">
                    <a:lumMod val="95000"/>
                    <a:lumOff val="5000"/>
                  </a:schemeClr>
                </a:solidFill>
              </a:rPr>
              <a:t> : هي المجموعة التي تتعرض للمتغير التجريبي ( المستقل ) لمعرفة تأثير هذا  المتغير عليها .</a:t>
            </a:r>
            <a:endParaRPr lang="en-US" dirty="0">
              <a:solidFill>
                <a:schemeClr val="bg1">
                  <a:lumMod val="95000"/>
                  <a:lumOff val="5000"/>
                </a:schemeClr>
              </a:solidFill>
            </a:endParaRPr>
          </a:p>
          <a:p>
            <a:pPr marL="514350" indent="-514350">
              <a:buFont typeface="+mj-cs"/>
              <a:buAutoNum type="arabic2Minus"/>
            </a:pPr>
            <a:r>
              <a:rPr lang="ar-SA" b="1" dirty="0">
                <a:solidFill>
                  <a:schemeClr val="bg1">
                    <a:lumMod val="95000"/>
                    <a:lumOff val="5000"/>
                  </a:schemeClr>
                </a:solidFill>
              </a:rPr>
              <a:t>المجموعة الضابطة</a:t>
            </a:r>
            <a:r>
              <a:rPr lang="ar-SA" dirty="0">
                <a:solidFill>
                  <a:schemeClr val="bg1">
                    <a:lumMod val="95000"/>
                    <a:lumOff val="5000"/>
                  </a:schemeClr>
                </a:solidFill>
              </a:rPr>
              <a:t> : وهي التي لا تتعرض للمتغير التجريبي ، وتكون تحت ظروف عادية ، وفائدة هذه المجموعة للباحث أن الفروق بين المجموعتين التجريبية والضابطة ناتجة عن المتغير التجريبي التي تعرضت له المجموعة التجريبية وهي أساس الحكم ومعرفة النتيجة .</a:t>
            </a:r>
            <a:endParaRPr lang="en-US" dirty="0">
              <a:solidFill>
                <a:schemeClr val="bg1">
                  <a:lumMod val="95000"/>
                  <a:lumOff val="5000"/>
                </a:schemeClr>
              </a:solidFill>
            </a:endParaRPr>
          </a:p>
          <a:p>
            <a:pPr marL="0" indent="0">
              <a:buNone/>
            </a:pPr>
            <a:r>
              <a:rPr lang="ar-SA" dirty="0">
                <a:solidFill>
                  <a:schemeClr val="bg1">
                    <a:lumMod val="95000"/>
                    <a:lumOff val="5000"/>
                  </a:schemeClr>
                </a:solidFill>
              </a:rPr>
              <a:t> </a:t>
            </a:r>
            <a:endParaRPr lang="en-US" dirty="0">
              <a:solidFill>
                <a:schemeClr val="bg1">
                  <a:lumMod val="95000"/>
                  <a:lumOff val="5000"/>
                </a:schemeClr>
              </a:solidFill>
            </a:endParaRPr>
          </a:p>
          <a:p>
            <a:pPr marL="0" indent="0">
              <a:buNone/>
            </a:pPr>
            <a:r>
              <a:rPr lang="ar-IQ" b="1" dirty="0">
                <a:solidFill>
                  <a:schemeClr val="bg1">
                    <a:lumMod val="95000"/>
                    <a:lumOff val="5000"/>
                  </a:schemeClr>
                </a:solidFill>
              </a:rPr>
              <a:t>ج -  </a:t>
            </a:r>
            <a:r>
              <a:rPr lang="ar-SA" b="1" dirty="0">
                <a:solidFill>
                  <a:schemeClr val="bg1">
                    <a:lumMod val="95000"/>
                    <a:lumOff val="5000"/>
                  </a:schemeClr>
                </a:solidFill>
              </a:rPr>
              <a:t>ضبط المتغيرات: </a:t>
            </a:r>
            <a:r>
              <a:rPr lang="ar-SA" dirty="0">
                <a:solidFill>
                  <a:schemeClr val="bg1">
                    <a:lumMod val="95000"/>
                    <a:lumOff val="5000"/>
                  </a:schemeClr>
                </a:solidFill>
              </a:rPr>
              <a:t>يتأثر العامل التابع بعوامل متعددة غير العامل التجريبي ولذلك لا بد من ضبط </a:t>
            </a:r>
            <a:r>
              <a:rPr lang="en-US" dirty="0">
                <a:solidFill>
                  <a:schemeClr val="bg1">
                    <a:lumMod val="95000"/>
                    <a:lumOff val="5000"/>
                  </a:schemeClr>
                </a:solidFill>
              </a:rPr>
              <a:t> </a:t>
            </a:r>
            <a:r>
              <a:rPr lang="ar-SA" dirty="0">
                <a:solidFill>
                  <a:schemeClr val="bg1">
                    <a:lumMod val="95000"/>
                    <a:lumOff val="5000"/>
                  </a:schemeClr>
                </a:solidFill>
              </a:rPr>
              <a:t>هذه العوامل وإتاحة المجال للمتغير التجريبي وحده بالتأثير على المتغير التابع ، ويتأثر المتغير التابع بخصائص الأفراد الذي تجرى عليهم التجربة لذا يفترض أن يجري الباحث تجربته على مجموعتين متكافئتين بحيث لا يكون هنالك أية فروق بين المجموعة الضابطة والمجموعة التجريبية إلا دخول المتغير التجريبي . </a:t>
            </a:r>
            <a:endParaRPr lang="en-US" dirty="0">
              <a:solidFill>
                <a:schemeClr val="bg1">
                  <a:lumMod val="95000"/>
                  <a:lumOff val="5000"/>
                </a:schemeClr>
              </a:solidFill>
            </a:endParaRPr>
          </a:p>
          <a:p>
            <a:pPr marL="0" indent="0">
              <a:buNone/>
            </a:pPr>
            <a:r>
              <a:rPr lang="ar-SA" dirty="0">
                <a:solidFill>
                  <a:schemeClr val="bg1">
                    <a:lumMod val="95000"/>
                    <a:lumOff val="5000"/>
                  </a:schemeClr>
                </a:solidFill>
              </a:rPr>
              <a:t>كما أن المتغير التابع يتأثر بإجراءات التجربة لذا فمن المفروض أن يميل الباحث إلى ضبط هذه الإجراءات بحيث لا تؤدي إلى تأثير سلبي أو إيجابي</a:t>
            </a:r>
            <a:r>
              <a:rPr lang="ar-SA" b="1" dirty="0">
                <a:solidFill>
                  <a:schemeClr val="bg1">
                    <a:lumMod val="95000"/>
                    <a:lumOff val="5000"/>
                  </a:schemeClr>
                </a:solidFill>
              </a:rPr>
              <a:t> </a:t>
            </a:r>
            <a:r>
              <a:rPr lang="ar-SA" dirty="0">
                <a:solidFill>
                  <a:schemeClr val="bg1">
                    <a:lumMod val="95000"/>
                    <a:lumOff val="5000"/>
                  </a:schemeClr>
                </a:solidFill>
              </a:rPr>
              <a:t>على النتيجة ، كما أن المتغير التابع يتأثر بالظروف الخارجية مثل درجة الحرارة والتهوية والإضاءة …الخ ولذلك لا بد من ضبط هذه المتغيرات بغية تحقيق الأهداف التالية </a:t>
            </a:r>
            <a:r>
              <a:rPr lang="ar-IQ" dirty="0">
                <a:solidFill>
                  <a:schemeClr val="bg1">
                    <a:lumMod val="95000"/>
                    <a:lumOff val="5000"/>
                  </a:schemeClr>
                </a:solidFill>
              </a:rPr>
              <a:t>:</a:t>
            </a:r>
            <a:endParaRPr lang="ar-SA" dirty="0">
              <a:solidFill>
                <a:schemeClr val="bg1">
                  <a:lumMod val="95000"/>
                  <a:lumOff val="5000"/>
                </a:schemeClr>
              </a:solidFill>
            </a:endParaRPr>
          </a:p>
        </p:txBody>
      </p:sp>
    </p:spTree>
    <p:extLst>
      <p:ext uri="{BB962C8B-B14F-4D97-AF65-F5344CB8AC3E}">
        <p14:creationId xmlns:p14="http://schemas.microsoft.com/office/powerpoint/2010/main" xmlns="" val="1866667815"/>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6202"/>
            <a:ext cx="9144000" cy="6858000"/>
          </a:xfrm>
        </p:spPr>
        <p:txBody>
          <a:bodyPr>
            <a:normAutofit fontScale="92500" lnSpcReduction="10000"/>
          </a:bodyPr>
          <a:lstStyle/>
          <a:p>
            <a:pPr marL="0" indent="0">
              <a:buNone/>
            </a:pPr>
            <a:r>
              <a:rPr lang="ar-SA" b="1" dirty="0">
                <a:solidFill>
                  <a:srgbClr val="FFFF00"/>
                </a:solidFill>
              </a:rPr>
              <a:t>‌أ. عزل المتغيرات:</a:t>
            </a:r>
            <a:endParaRPr lang="en-US" b="1" dirty="0">
              <a:solidFill>
                <a:srgbClr val="FFFF00"/>
              </a:solidFill>
            </a:endParaRPr>
          </a:p>
          <a:p>
            <a:pPr marL="0" indent="0">
              <a:buNone/>
            </a:pPr>
            <a:r>
              <a:rPr lang="ar-SA" b="1" dirty="0"/>
              <a:t>فالباحث أحياناً يقوم بدراسة أثر متغير ما على سلوك الإنسان ، وهذا السلوك يتأثر أيضاً بمتغيرات وعوامل أخرى ، وفي مثل هذه الحالة لا بد من عزل العوامل الأخرى وإبعادها عن التجربة .</a:t>
            </a:r>
            <a:endParaRPr lang="en-US" b="1" dirty="0"/>
          </a:p>
          <a:p>
            <a:pPr marL="0" indent="0">
              <a:buNone/>
            </a:pPr>
            <a:r>
              <a:rPr lang="ar-SA" dirty="0">
                <a:solidFill>
                  <a:schemeClr val="bg1"/>
                </a:solidFill>
              </a:rPr>
              <a:t> </a:t>
            </a:r>
            <a:endParaRPr lang="en-US" dirty="0">
              <a:solidFill>
                <a:schemeClr val="bg1"/>
              </a:solidFill>
            </a:endParaRPr>
          </a:p>
          <a:p>
            <a:pPr marL="0" indent="0">
              <a:buNone/>
            </a:pPr>
            <a:r>
              <a:rPr lang="ar-SA" b="1" dirty="0">
                <a:solidFill>
                  <a:srgbClr val="FFFF00"/>
                </a:solidFill>
              </a:rPr>
              <a:t>‌ب. تثبيت المتغيرات:</a:t>
            </a:r>
            <a:endParaRPr lang="en-US" b="1" dirty="0">
              <a:solidFill>
                <a:srgbClr val="FFFF00"/>
              </a:solidFill>
            </a:endParaRPr>
          </a:p>
          <a:p>
            <a:pPr marL="0" indent="0">
              <a:buNone/>
            </a:pPr>
            <a:r>
              <a:rPr lang="ar-SA" b="1" dirty="0"/>
              <a:t>إن استخدام المجموعات المتكافئة يعني أن الباحث قام بتثبيت جميع المتغيرات المؤثرة ، لأن المجموعة التجريبية تماثل المجموعة الضابطة وما يؤثر على إحدى المجموعتين يؤثر على الأخرى ، فإذا أضاف الباحث المتغير التجريبي فهذا يميز المجموعة التجريبية فقط .</a:t>
            </a:r>
            <a:endParaRPr lang="en-US" b="1" dirty="0"/>
          </a:p>
          <a:p>
            <a:pPr marL="0" indent="0">
              <a:buNone/>
            </a:pPr>
            <a:r>
              <a:rPr lang="ar-SA" b="1" dirty="0">
                <a:solidFill>
                  <a:srgbClr val="FFFF00"/>
                </a:solidFill>
              </a:rPr>
              <a:t>‌ج. التحكم في مقدار المتغير التجريبي:</a:t>
            </a:r>
            <a:endParaRPr lang="en-US" b="1" dirty="0">
              <a:solidFill>
                <a:srgbClr val="FFFF00"/>
              </a:solidFill>
            </a:endParaRPr>
          </a:p>
          <a:p>
            <a:pPr marL="0" indent="0">
              <a:buNone/>
            </a:pPr>
            <a:r>
              <a:rPr lang="ar-SA" b="1" dirty="0"/>
              <a:t>يستخدم الباحث هذا الأسلوب من الضبط عن طريق تقديم كمية أو مقدار معين من المتغير التجريبي ، ثم يزيد من هذا المقدار أو ينقص منه لمعرفة أثر الزيادة أو النقص على المتغير التابع.</a:t>
            </a:r>
            <a:endParaRPr lang="en-US" b="1" dirty="0"/>
          </a:p>
          <a:p>
            <a:pPr marL="0" indent="0">
              <a:buNone/>
            </a:pPr>
            <a:endParaRPr lang="ar-SA" dirty="0">
              <a:solidFill>
                <a:schemeClr val="bg1"/>
              </a:solidFill>
            </a:endParaRPr>
          </a:p>
        </p:txBody>
      </p:sp>
    </p:spTree>
    <p:extLst>
      <p:ext uri="{BB962C8B-B14F-4D97-AF65-F5344CB8AC3E}">
        <p14:creationId xmlns:p14="http://schemas.microsoft.com/office/powerpoint/2010/main" xmlns="" val="1984936267"/>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77500" lnSpcReduction="20000"/>
          </a:bodyPr>
          <a:lstStyle/>
          <a:p>
            <a:pPr marL="0" indent="0" algn="just">
              <a:buNone/>
            </a:pPr>
            <a:r>
              <a:rPr lang="ar-SA" sz="4100" b="1" u="sng" dirty="0">
                <a:solidFill>
                  <a:srgbClr val="FFFF00"/>
                </a:solidFill>
              </a:rPr>
              <a:t>الصعوبات التي قد تواجه الباحث:</a:t>
            </a:r>
            <a:endParaRPr lang="en-US" sz="4100" b="1" u="sng" dirty="0">
              <a:solidFill>
                <a:srgbClr val="FFFF00"/>
              </a:solidFill>
            </a:endParaRPr>
          </a:p>
          <a:p>
            <a:pPr marL="0" indent="0" algn="just">
              <a:buNone/>
            </a:pPr>
            <a:r>
              <a:rPr lang="ar-SA" dirty="0">
                <a:solidFill>
                  <a:schemeClr val="bg1"/>
                </a:solidFill>
              </a:rPr>
              <a:t>      </a:t>
            </a:r>
            <a:r>
              <a:rPr lang="ar-SA" sz="3100" b="1" dirty="0"/>
              <a:t>أن هناك صعوبات تواجه الباحث وتتطلب بذل المزيد من الجهد لإمكان الاقتراب من متطلبات هذا المنهج في دراساته الميدانية. ومن أمثلة هذه الصعوبات:</a:t>
            </a:r>
            <a:endParaRPr lang="en-US" sz="3100" b="1" dirty="0"/>
          </a:p>
          <a:p>
            <a:pPr algn="just"/>
            <a:r>
              <a:rPr lang="ar-SA" dirty="0">
                <a:solidFill>
                  <a:schemeClr val="accent6">
                    <a:lumMod val="40000"/>
                    <a:lumOff val="60000"/>
                  </a:schemeClr>
                </a:solidFill>
              </a:rPr>
              <a:t>من المتوقع أن يصادف أي باحث صعوبات إدارية وتنظيمية تحول دون استخدامه لبعض التصميمات التجريبية وأساليب الضبط.</a:t>
            </a:r>
            <a:endParaRPr lang="en-US" dirty="0">
              <a:solidFill>
                <a:schemeClr val="accent6">
                  <a:lumMod val="40000"/>
                  <a:lumOff val="60000"/>
                </a:schemeClr>
              </a:solidFill>
            </a:endParaRPr>
          </a:p>
          <a:p>
            <a:pPr algn="just"/>
            <a:r>
              <a:rPr lang="ar-SA" dirty="0">
                <a:solidFill>
                  <a:schemeClr val="accent6">
                    <a:lumMod val="40000"/>
                    <a:lumOff val="60000"/>
                  </a:schemeClr>
                </a:solidFill>
              </a:rPr>
              <a:t>أن النتائج التي نتوصل إليها من التجريب التربوي لا يقتصر على أفراد التجربة، وإنما على جماعات أكبر. ولذلك فما لم تكن العينة في التجربة ممثلة للمجتمع الأصل المراد تطبيق النتائج أو تعميمها عليه، فإن الباحث ينبغي أن يتوخى الحذر عند تعميم نتائجه.</a:t>
            </a:r>
            <a:endParaRPr lang="en-US" dirty="0">
              <a:solidFill>
                <a:schemeClr val="accent6">
                  <a:lumMod val="40000"/>
                  <a:lumOff val="60000"/>
                </a:schemeClr>
              </a:solidFill>
            </a:endParaRPr>
          </a:p>
          <a:p>
            <a:pPr algn="just"/>
            <a:r>
              <a:rPr lang="ar-SA" dirty="0">
                <a:solidFill>
                  <a:schemeClr val="accent6">
                    <a:lumMod val="40000"/>
                    <a:lumOff val="60000"/>
                  </a:schemeClr>
                </a:solidFill>
              </a:rPr>
              <a:t>ثمة صعوبات سوف تعترض الباحث في ضبط المتغيرات في التجارب التربوية التي تجرى على التلاميذ في الأحوال العادية بسبب طبيعة تقسيم التلاميذ وتوزيعهم على الفصول والصفوف. لأن الظاهرات التربوية والنفسية الاجتماعية ظاهرات معقدة متداخلة العوامل تحكمها السببية الشبكية أكثر مما تحكمها السببية الخطية أي علاقة بسيطة بين متغيرين.</a:t>
            </a:r>
            <a:endParaRPr lang="en-US" dirty="0">
              <a:solidFill>
                <a:schemeClr val="accent6">
                  <a:lumMod val="40000"/>
                  <a:lumOff val="60000"/>
                </a:schemeClr>
              </a:solidFill>
            </a:endParaRPr>
          </a:p>
          <a:p>
            <a:pPr algn="just"/>
            <a:r>
              <a:rPr lang="ar-SA" dirty="0">
                <a:solidFill>
                  <a:schemeClr val="accent6">
                    <a:lumMod val="40000"/>
                    <a:lumOff val="60000"/>
                  </a:schemeClr>
                </a:solidFill>
              </a:rPr>
              <a:t>ينبغي على الباحث في الحقل التربوي أن يراعى في تصميمه التجريبي وفي تنفيذ هذا التصميم استخدام ظروف للتجربة تقترب إلى حد كبير من الواقع التعليمي العادي لكي يكون لنتائجها قابلية أكثر للتعميم والتطبيق.</a:t>
            </a:r>
            <a:endParaRPr lang="en-US" dirty="0">
              <a:solidFill>
                <a:schemeClr val="accent6">
                  <a:lumMod val="40000"/>
                  <a:lumOff val="60000"/>
                </a:schemeClr>
              </a:solidFill>
            </a:endParaRPr>
          </a:p>
          <a:p>
            <a:pPr algn="just"/>
            <a:r>
              <a:rPr lang="ar-SA" dirty="0">
                <a:solidFill>
                  <a:schemeClr val="accent6">
                    <a:lumMod val="40000"/>
                    <a:lumOff val="60000"/>
                  </a:schemeClr>
                </a:solidFill>
              </a:rPr>
              <a:t>النتائج أو التصميمات التي يتوصل إليها الباحث في البحث التجريبي التربوي تعتمد على استخدام وسائل للقياس، فينبغي مراعاة الدقة في اختيار مثل هذه الوسائل لأغراض البحث حتى تأتي النتائج على درجة مقبولة من الدقة والثبات والصدق. </a:t>
            </a:r>
          </a:p>
        </p:txBody>
      </p:sp>
    </p:spTree>
    <p:extLst>
      <p:ext uri="{BB962C8B-B14F-4D97-AF65-F5344CB8AC3E}">
        <p14:creationId xmlns:p14="http://schemas.microsoft.com/office/powerpoint/2010/main" xmlns="" val="3647605509"/>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2996952"/>
          </a:xfrm>
        </p:spPr>
        <p:txBody>
          <a:bodyPr>
            <a:noAutofit/>
          </a:bodyPr>
          <a:lstStyle/>
          <a:p>
            <a:pPr algn="r"/>
            <a:r>
              <a:rPr lang="ar-IQ" sz="3500" b="1" u="sng" dirty="0">
                <a:solidFill>
                  <a:srgbClr val="FFFF00"/>
                </a:solidFill>
              </a:rPr>
              <a:t>مميزات المنهج التجريبي :</a:t>
            </a:r>
            <a:r>
              <a:rPr lang="ar-IQ" sz="3200" b="1" u="sng" dirty="0">
                <a:solidFill>
                  <a:srgbClr val="FFFF00"/>
                </a:solidFill>
              </a:rPr>
              <a:t/>
            </a:r>
            <a:br>
              <a:rPr lang="ar-IQ" sz="3200" b="1" u="sng" dirty="0">
                <a:solidFill>
                  <a:srgbClr val="FFFF00"/>
                </a:solidFill>
              </a:rPr>
            </a:br>
            <a:r>
              <a:rPr lang="en-US" sz="2400" b="1" u="sng" dirty="0"/>
              <a:t/>
            </a:r>
            <a:br>
              <a:rPr lang="en-US" sz="2400" b="1" u="sng" dirty="0"/>
            </a:br>
            <a:r>
              <a:rPr lang="en-US" sz="2400" b="1" dirty="0"/>
              <a:t> </a:t>
            </a:r>
            <a:r>
              <a:rPr lang="ar-IQ" sz="2400" b="1" dirty="0">
                <a:solidFill>
                  <a:schemeClr val="accent6">
                    <a:lumMod val="60000"/>
                    <a:lumOff val="40000"/>
                  </a:schemeClr>
                </a:solidFill>
              </a:rPr>
              <a:t>1-</a:t>
            </a:r>
            <a:r>
              <a:rPr lang="en-US" sz="2400" b="1" dirty="0">
                <a:solidFill>
                  <a:schemeClr val="accent6">
                    <a:lumMod val="60000"/>
                    <a:lumOff val="40000"/>
                  </a:schemeClr>
                </a:solidFill>
              </a:rPr>
              <a:t>  </a:t>
            </a:r>
            <a:r>
              <a:rPr lang="ar-SA" sz="2400" b="1" dirty="0">
                <a:solidFill>
                  <a:schemeClr val="accent6">
                    <a:lumMod val="60000"/>
                    <a:lumOff val="40000"/>
                  </a:schemeClr>
                </a:solidFill>
              </a:rPr>
              <a:t>بواسطة هذا المنهج يمكن الجزم بمعرفة أثر السبب على النتيجة لا عن طريق الاستنتاج</a:t>
            </a:r>
            <a:r>
              <a:rPr lang="en-US" sz="2400" b="1" dirty="0">
                <a:solidFill>
                  <a:schemeClr val="accent6">
                    <a:lumMod val="60000"/>
                    <a:lumOff val="40000"/>
                  </a:schemeClr>
                </a:solidFill>
              </a:rPr>
              <a:t>  </a:t>
            </a:r>
            <a:r>
              <a:rPr lang="ar-SA" sz="2400" b="1" dirty="0">
                <a:solidFill>
                  <a:schemeClr val="accent6">
                    <a:lumMod val="60000"/>
                    <a:lumOff val="40000"/>
                  </a:schemeClr>
                </a:solidFill>
              </a:rPr>
              <a:t> </a:t>
            </a:r>
            <a:r>
              <a:rPr lang="ar-IQ" sz="2400" b="1" dirty="0">
                <a:solidFill>
                  <a:schemeClr val="accent6">
                    <a:lumMod val="60000"/>
                    <a:lumOff val="40000"/>
                  </a:schemeClr>
                </a:solidFill>
              </a:rPr>
              <a:t>  </a:t>
            </a:r>
            <a:r>
              <a:rPr lang="en-US" sz="2400" b="1" dirty="0">
                <a:solidFill>
                  <a:schemeClr val="accent6">
                    <a:lumMod val="60000"/>
                    <a:lumOff val="40000"/>
                  </a:schemeClr>
                </a:solidFill>
              </a:rPr>
              <a:t>  </a:t>
            </a:r>
            <a:r>
              <a:rPr lang="ar-SA" sz="2400" b="1" dirty="0">
                <a:solidFill>
                  <a:schemeClr val="accent6">
                    <a:lumMod val="60000"/>
                    <a:lumOff val="40000"/>
                  </a:schemeClr>
                </a:solidFill>
              </a:rPr>
              <a:t>كما هو بالبحث السببي المقارن </a:t>
            </a:r>
            <a:br>
              <a:rPr lang="ar-SA" sz="2400" b="1" dirty="0">
                <a:solidFill>
                  <a:schemeClr val="accent6">
                    <a:lumMod val="60000"/>
                    <a:lumOff val="40000"/>
                  </a:schemeClr>
                </a:solidFill>
              </a:rPr>
            </a:br>
            <a:r>
              <a:rPr lang="ar-SA" sz="2400" b="1" dirty="0">
                <a:solidFill>
                  <a:schemeClr val="accent6">
                    <a:lumMod val="60000"/>
                    <a:lumOff val="40000"/>
                  </a:schemeClr>
                </a:solidFill>
              </a:rPr>
              <a:t>2</a:t>
            </a:r>
            <a:r>
              <a:rPr lang="en-US" sz="2400" b="1" dirty="0">
                <a:solidFill>
                  <a:schemeClr val="accent6">
                    <a:lumMod val="60000"/>
                    <a:lumOff val="40000"/>
                  </a:schemeClr>
                </a:solidFill>
              </a:rPr>
              <a:t> </a:t>
            </a:r>
            <a:r>
              <a:rPr lang="ar-SA" sz="2400" b="1" dirty="0">
                <a:solidFill>
                  <a:schemeClr val="accent6">
                    <a:lumMod val="60000"/>
                    <a:lumOff val="40000"/>
                  </a:schemeClr>
                </a:solidFill>
              </a:rPr>
              <a:t>- هو المنهج الوحيد الذي يتم فيه ضبط المتغيرات الخارجية ذات الأثر على المتغير</a:t>
            </a:r>
            <a:r>
              <a:rPr lang="en-US" sz="2400" b="1" dirty="0">
                <a:solidFill>
                  <a:schemeClr val="accent6">
                    <a:lumMod val="60000"/>
                    <a:lumOff val="40000"/>
                  </a:schemeClr>
                </a:solidFill>
              </a:rPr>
              <a:t> </a:t>
            </a:r>
            <a:r>
              <a:rPr lang="ar-SA" sz="2400" b="1" dirty="0">
                <a:solidFill>
                  <a:schemeClr val="accent6">
                    <a:lumMod val="60000"/>
                    <a:lumOff val="40000"/>
                  </a:schemeClr>
                </a:solidFill>
              </a:rPr>
              <a:t>التابع.</a:t>
            </a:r>
            <a:r>
              <a:rPr lang="en-US" sz="2400" b="1" dirty="0">
                <a:solidFill>
                  <a:schemeClr val="accent6">
                    <a:lumMod val="60000"/>
                    <a:lumOff val="40000"/>
                  </a:schemeClr>
                </a:solidFill>
              </a:rPr>
              <a:t/>
            </a:r>
            <a:br>
              <a:rPr lang="en-US" sz="2400" b="1" dirty="0">
                <a:solidFill>
                  <a:schemeClr val="accent6">
                    <a:lumMod val="60000"/>
                    <a:lumOff val="40000"/>
                  </a:schemeClr>
                </a:solidFill>
              </a:rPr>
            </a:br>
            <a:r>
              <a:rPr lang="ar-SA" sz="2400" b="1" dirty="0">
                <a:solidFill>
                  <a:schemeClr val="accent6">
                    <a:lumMod val="60000"/>
                    <a:lumOff val="40000"/>
                  </a:schemeClr>
                </a:solidFill>
              </a:rPr>
              <a:t>3 -  ان تعدد تصميمات هذا المنهج جعله مرن يمكن تكيفه إلى حد كبير إلى حالات كثيرة </a:t>
            </a:r>
            <a:r>
              <a:rPr lang="en-US" sz="2400" b="1" dirty="0">
                <a:solidFill>
                  <a:schemeClr val="accent6">
                    <a:lumMod val="60000"/>
                    <a:lumOff val="40000"/>
                  </a:schemeClr>
                </a:solidFill>
              </a:rPr>
              <a:t> </a:t>
            </a:r>
            <a:r>
              <a:rPr lang="ar-IQ" sz="2400" b="1" dirty="0">
                <a:solidFill>
                  <a:schemeClr val="accent6">
                    <a:lumMod val="60000"/>
                    <a:lumOff val="40000"/>
                  </a:schemeClr>
                </a:solidFill>
              </a:rPr>
              <a:t>   </a:t>
            </a:r>
            <a:r>
              <a:rPr lang="en-US" sz="2400" b="1" dirty="0">
                <a:solidFill>
                  <a:schemeClr val="accent6">
                    <a:lumMod val="60000"/>
                    <a:lumOff val="40000"/>
                  </a:schemeClr>
                </a:solidFill>
              </a:rPr>
              <a:t>          </a:t>
            </a:r>
            <a:r>
              <a:rPr lang="ar-SA" sz="2400" b="1" dirty="0">
                <a:solidFill>
                  <a:schemeClr val="accent6">
                    <a:lumMod val="60000"/>
                    <a:lumOff val="40000"/>
                  </a:schemeClr>
                </a:solidFill>
              </a:rPr>
              <a:t>ومتنوعة .                                                                                                                     </a:t>
            </a:r>
            <a:r>
              <a:rPr lang="en-US" sz="2400" b="1" dirty="0"/>
              <a:t/>
            </a:r>
            <a:br>
              <a:rPr lang="en-US" sz="2400" b="1" dirty="0"/>
            </a:br>
            <a:endParaRPr lang="ar-SA" sz="2400" b="1" dirty="0"/>
          </a:p>
        </p:txBody>
      </p:sp>
      <p:sp>
        <p:nvSpPr>
          <p:cNvPr id="3" name="عنصر نائب للمحتوى 2"/>
          <p:cNvSpPr>
            <a:spLocks noGrp="1"/>
          </p:cNvSpPr>
          <p:nvPr>
            <p:ph idx="1"/>
          </p:nvPr>
        </p:nvSpPr>
        <p:spPr>
          <a:xfrm>
            <a:off x="0" y="2996952"/>
            <a:ext cx="9144000" cy="3861048"/>
          </a:xfrm>
        </p:spPr>
        <p:txBody>
          <a:bodyPr>
            <a:normAutofit fontScale="92500" lnSpcReduction="10000"/>
          </a:bodyPr>
          <a:lstStyle/>
          <a:p>
            <a:pPr marL="0" indent="0">
              <a:buNone/>
            </a:pPr>
            <a:r>
              <a:rPr lang="ar-IQ" sz="3800" b="1" u="sng" dirty="0">
                <a:solidFill>
                  <a:srgbClr val="FFFF00"/>
                </a:solidFill>
                <a:latin typeface="+mj-lt"/>
                <a:ea typeface="+mj-ea"/>
                <a:cs typeface="+mj-cs"/>
              </a:rPr>
              <a:t>عيوب المنهج التجريبي </a:t>
            </a:r>
            <a:endParaRPr lang="ar-SA" sz="3800" b="1" u="sng" dirty="0">
              <a:solidFill>
                <a:srgbClr val="FFFF00"/>
              </a:solidFill>
              <a:latin typeface="+mj-lt"/>
              <a:ea typeface="+mj-ea"/>
              <a:cs typeface="+mj-cs"/>
            </a:endParaRPr>
          </a:p>
          <a:p>
            <a:pPr marL="514350" lvl="0" indent="-514350">
              <a:buFont typeface="+mj-lt"/>
              <a:buAutoNum type="arabicPeriod"/>
            </a:pPr>
            <a:r>
              <a:rPr lang="ar-SA" sz="2800" b="1" dirty="0">
                <a:solidFill>
                  <a:schemeClr val="accent6">
                    <a:lumMod val="60000"/>
                    <a:lumOff val="40000"/>
                  </a:schemeClr>
                </a:solidFill>
                <a:latin typeface="+mj-lt"/>
                <a:ea typeface="+mj-ea"/>
                <a:cs typeface="+mj-cs"/>
              </a:rPr>
              <a:t>المنهج التجريبي يبدو صعب التطبيق على الظواهر الانسانية نتيجة ما </a:t>
            </a:r>
            <a:r>
              <a:rPr lang="ar-SA" sz="2800" b="1" dirty="0" err="1">
                <a:solidFill>
                  <a:schemeClr val="accent6">
                    <a:lumMod val="60000"/>
                    <a:lumOff val="40000"/>
                  </a:schemeClr>
                </a:solidFill>
                <a:latin typeface="+mj-lt"/>
                <a:ea typeface="+mj-ea"/>
                <a:cs typeface="+mj-cs"/>
              </a:rPr>
              <a:t>يتطلبه</a:t>
            </a:r>
            <a:r>
              <a:rPr lang="ar-SA" sz="2800" b="1" dirty="0">
                <a:solidFill>
                  <a:schemeClr val="accent6">
                    <a:lumMod val="60000"/>
                    <a:lumOff val="40000"/>
                  </a:schemeClr>
                </a:solidFill>
                <a:latin typeface="+mj-lt"/>
                <a:ea typeface="+mj-ea"/>
                <a:cs typeface="+mj-cs"/>
              </a:rPr>
              <a:t> من شروط ، مثل ضبط المتغيرات المؤثرة على الظاهرة المدروسة واختيار عينة البحث عشوائيا والتعيين العشوائي لإفراد العينة على مجموعتين والاختيار العشوائي للمجموعتين الضابطة والتجريبية .</a:t>
            </a:r>
            <a:endParaRPr lang="en-US" sz="2800" b="1" dirty="0">
              <a:solidFill>
                <a:schemeClr val="accent6">
                  <a:lumMod val="60000"/>
                  <a:lumOff val="40000"/>
                </a:schemeClr>
              </a:solidFill>
              <a:latin typeface="+mj-lt"/>
              <a:ea typeface="+mj-ea"/>
              <a:cs typeface="+mj-cs"/>
            </a:endParaRPr>
          </a:p>
          <a:p>
            <a:pPr marL="514350" lvl="0" indent="-514350">
              <a:buFont typeface="+mj-lt"/>
              <a:buAutoNum type="arabicPeriod"/>
            </a:pPr>
            <a:r>
              <a:rPr lang="ar-SA" sz="2800" b="1" dirty="0">
                <a:solidFill>
                  <a:schemeClr val="accent6">
                    <a:lumMod val="60000"/>
                    <a:lumOff val="40000"/>
                  </a:schemeClr>
                </a:solidFill>
                <a:latin typeface="+mj-lt"/>
                <a:ea typeface="+mj-ea"/>
                <a:cs typeface="+mj-cs"/>
              </a:rPr>
              <a:t>ان المنهج التجريبي يعظم فيه الصدق الداخلي على حساب الصدق الخارجــي وبالتالي صعوبة تعميم النتائج</a:t>
            </a:r>
            <a:r>
              <a:rPr lang="ar-IQ" sz="2800" b="1" dirty="0">
                <a:solidFill>
                  <a:schemeClr val="accent6">
                    <a:lumMod val="60000"/>
                    <a:lumOff val="40000"/>
                  </a:schemeClr>
                </a:solidFill>
                <a:latin typeface="+mj-lt"/>
                <a:ea typeface="+mj-ea"/>
                <a:cs typeface="+mj-cs"/>
              </a:rPr>
              <a:t>.</a:t>
            </a:r>
            <a:endParaRPr lang="en-US" sz="2800" b="1" dirty="0">
              <a:solidFill>
                <a:schemeClr val="accent6">
                  <a:lumMod val="60000"/>
                  <a:lumOff val="40000"/>
                </a:schemeClr>
              </a:solidFill>
              <a:latin typeface="+mj-lt"/>
              <a:ea typeface="+mj-ea"/>
              <a:cs typeface="+mj-cs"/>
            </a:endParaRPr>
          </a:p>
          <a:p>
            <a:pPr marL="514350" lvl="0" indent="-514350">
              <a:buFont typeface="+mj-lt"/>
              <a:buAutoNum type="arabicPeriod"/>
            </a:pPr>
            <a:r>
              <a:rPr lang="ar-SA" sz="2800" b="1" dirty="0">
                <a:solidFill>
                  <a:schemeClr val="accent6">
                    <a:lumMod val="60000"/>
                    <a:lumOff val="40000"/>
                  </a:schemeClr>
                </a:solidFill>
                <a:latin typeface="+mj-lt"/>
                <a:ea typeface="+mj-ea"/>
                <a:cs typeface="+mj-cs"/>
              </a:rPr>
              <a:t>إنه يعتمد على بيئة مصطنعة لا تتفق مع واقع كثير من الظواهر التي تتم دراستها والبحث عن حلول لها.</a:t>
            </a:r>
            <a:endParaRPr lang="en-US" sz="2800" b="1" dirty="0">
              <a:solidFill>
                <a:schemeClr val="accent6">
                  <a:lumMod val="60000"/>
                  <a:lumOff val="40000"/>
                </a:schemeClr>
              </a:solidFill>
              <a:latin typeface="+mj-lt"/>
              <a:ea typeface="+mj-ea"/>
              <a:cs typeface="+mj-cs"/>
            </a:endParaRPr>
          </a:p>
          <a:p>
            <a:pPr marL="0" indent="0">
              <a:buNone/>
            </a:pPr>
            <a:endParaRPr lang="ar-SA" dirty="0">
              <a:solidFill>
                <a:schemeClr val="bg1"/>
              </a:solidFill>
            </a:endParaRPr>
          </a:p>
        </p:txBody>
      </p:sp>
    </p:spTree>
    <p:extLst>
      <p:ext uri="{BB962C8B-B14F-4D97-AF65-F5344CB8AC3E}">
        <p14:creationId xmlns:p14="http://schemas.microsoft.com/office/powerpoint/2010/main" xmlns="" val="3499073798"/>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261448" y="-27384"/>
            <a:ext cx="1882552" cy="994122"/>
          </a:xfrm>
        </p:spPr>
        <p:txBody>
          <a:bodyPr>
            <a:normAutofit/>
          </a:bodyPr>
          <a:lstStyle/>
          <a:p>
            <a:pPr algn="l"/>
            <a:r>
              <a:rPr lang="ar-SA" b="1" u="sng" dirty="0">
                <a:solidFill>
                  <a:srgbClr val="FFFF00"/>
                </a:solidFill>
              </a:rPr>
              <a:t>الخلاصة</a:t>
            </a:r>
            <a:r>
              <a:rPr lang="ar-SA" b="1" dirty="0">
                <a:solidFill>
                  <a:srgbClr val="FFFF00"/>
                </a:solidFill>
              </a:rPr>
              <a:t>:</a:t>
            </a:r>
            <a:endParaRPr lang="ar-SA" dirty="0">
              <a:solidFill>
                <a:srgbClr val="FFFF00"/>
              </a:solidFill>
            </a:endParaRPr>
          </a:p>
        </p:txBody>
      </p:sp>
      <p:sp>
        <p:nvSpPr>
          <p:cNvPr id="3" name="عنصر نائب للمحتوى 2"/>
          <p:cNvSpPr>
            <a:spLocks noGrp="1"/>
          </p:cNvSpPr>
          <p:nvPr>
            <p:ph idx="1"/>
          </p:nvPr>
        </p:nvSpPr>
        <p:spPr>
          <a:xfrm>
            <a:off x="0" y="908720"/>
            <a:ext cx="9144000" cy="5949280"/>
          </a:xfrm>
        </p:spPr>
        <p:txBody>
          <a:bodyPr>
            <a:normAutofit fontScale="70000" lnSpcReduction="20000"/>
          </a:bodyPr>
          <a:lstStyle/>
          <a:p>
            <a:pPr marL="0" indent="0" algn="just">
              <a:buNone/>
            </a:pPr>
            <a:r>
              <a:rPr lang="ar-SA" sz="3400" b="1" dirty="0"/>
              <a:t>   لا شك أن التجريب هو أكثر طرق البحث دقة وعلمية وموضوعية. فالطريقة التجريبية تهتم بجمع المعلومات والبراهين لاختبار الفرضيات وعزل العوامل التي تؤثر في المشكلة المدروسة، وذلك بقصد الوصول إلى العلاقات بين الأسباب والنتائج.</a:t>
            </a:r>
            <a:endParaRPr lang="en-US" sz="3400" b="1" dirty="0"/>
          </a:p>
          <a:p>
            <a:pPr marL="0" indent="0" algn="just">
              <a:buNone/>
            </a:pPr>
            <a:r>
              <a:rPr lang="ar-SA" sz="3400" b="1" dirty="0"/>
              <a:t>    في الدراسة التجريبية يعمل الباحث على التحكم بمتغير مستقل واحد على الأقل، وعلى ضبط المتغيرات الدخيلة ذات الصلة. ويقوم من خلال ذلك بملاحظة التأثير الحاصل على متغير تابع واحد أو أكثر، والمتغير المستقل، والذي يسمى بالمتغير التجريبي أو السبب هو ذلك النشاط الذي يحدث الفروق بين المجموعات. أما المتغير التابع، أي الفرق الناتج بين المجموعات والذي يحدث نتيجة التحكم في المتغير المستقل. </a:t>
            </a:r>
            <a:endParaRPr lang="en-US" sz="3400" b="1" dirty="0"/>
          </a:p>
          <a:p>
            <a:pPr marL="0" indent="0" algn="just">
              <a:buNone/>
            </a:pPr>
            <a:r>
              <a:rPr lang="ar-SA" sz="3400" b="1" dirty="0"/>
              <a:t>   وعندما يتم القيام بالدراسة التجريبية على الوجه الأكمل فهي خير وسيلة لدراسة علاقات السبب والنتيجة</a:t>
            </a:r>
            <a:r>
              <a:rPr lang="ar-IQ" sz="3400" b="1" dirty="0"/>
              <a:t>،</a:t>
            </a:r>
            <a:r>
              <a:rPr lang="ar-SA" sz="3400" b="1" dirty="0"/>
              <a:t> والمتغيرات التي يجري ضبطها في الدراسات التجريبية يمكن فصلها إلى متغيرات خاصة بأفراد الدراسة.</a:t>
            </a:r>
            <a:endParaRPr lang="en-US" sz="3400" b="1" dirty="0"/>
          </a:p>
          <a:p>
            <a:pPr marL="0" indent="0" algn="just">
              <a:buNone/>
            </a:pPr>
            <a:r>
              <a:rPr lang="ar-SA" sz="3400" b="1" dirty="0"/>
              <a:t>    وتعاني الدراسات التجريبية أحياناً من مصادر عدم الصدق التي تقسم إلى قسمين أولهما يخص الصدق الداخلي للتجربة وذلك عندما يكون التأثير الحاصل على المتغير التابع هو نتيجة متغيرات أخرى بالإضافة إلى المتغير المستقل، والثاني يخص الصدق الخارجي للتجربة وذلك عندما لا تكون النتائج قابلة للتعميم إلى مواقف جديدة خارج الموقف التجريبي الأصلي.</a:t>
            </a:r>
            <a:endParaRPr lang="en-US" sz="3400" b="1" dirty="0"/>
          </a:p>
          <a:p>
            <a:pPr marL="0" indent="0" algn="just">
              <a:buNone/>
            </a:pPr>
            <a:r>
              <a:rPr lang="ar-SA" sz="3400" b="1" dirty="0"/>
              <a:t>    فالتجريب في الوقت الحاضر يفترض فيه أن يبحث التفاعلات المعقدة المتعددة التي تعطي خصائص الظواهر كما هي موجودة فعلاً.</a:t>
            </a:r>
            <a:endParaRPr lang="en-US" sz="3400" b="1" dirty="0"/>
          </a:p>
          <a:p>
            <a:pPr marL="0" indent="0" algn="just">
              <a:buNone/>
            </a:pPr>
            <a:endParaRPr lang="ar-SA" dirty="0">
              <a:solidFill>
                <a:schemeClr val="bg1"/>
              </a:solidFill>
            </a:endParaRPr>
          </a:p>
        </p:txBody>
      </p:sp>
    </p:spTree>
    <p:extLst>
      <p:ext uri="{BB962C8B-B14F-4D97-AF65-F5344CB8AC3E}">
        <p14:creationId xmlns:p14="http://schemas.microsoft.com/office/powerpoint/2010/main" xmlns="" val="362940918"/>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139952" y="0"/>
            <a:ext cx="1666528" cy="706090"/>
          </a:xfrm>
        </p:spPr>
        <p:txBody>
          <a:bodyPr>
            <a:normAutofit fontScale="90000"/>
          </a:bodyPr>
          <a:lstStyle/>
          <a:p>
            <a:r>
              <a:rPr lang="ar-SA" sz="4900" b="1" u="sng" dirty="0">
                <a:solidFill>
                  <a:srgbClr val="FFFF00"/>
                </a:solidFill>
              </a:rPr>
              <a:t>المصادر</a:t>
            </a:r>
            <a:endParaRPr lang="ar-SA" u="sng" dirty="0">
              <a:solidFill>
                <a:srgbClr val="FFFF00"/>
              </a:solidFill>
            </a:endParaRPr>
          </a:p>
        </p:txBody>
      </p:sp>
      <p:sp>
        <p:nvSpPr>
          <p:cNvPr id="3" name="عنصر نائب للمحتوى 2"/>
          <p:cNvSpPr>
            <a:spLocks noGrp="1"/>
          </p:cNvSpPr>
          <p:nvPr>
            <p:ph idx="1"/>
          </p:nvPr>
        </p:nvSpPr>
        <p:spPr>
          <a:xfrm>
            <a:off x="0" y="692696"/>
            <a:ext cx="9144000" cy="6165304"/>
          </a:xfrm>
        </p:spPr>
        <p:txBody>
          <a:bodyPr>
            <a:normAutofit fontScale="77500" lnSpcReduction="20000"/>
          </a:bodyPr>
          <a:lstStyle/>
          <a:p>
            <a:pPr marL="514350" lvl="0" indent="-514350">
              <a:buFont typeface="+mj-lt"/>
              <a:buAutoNum type="arabicPeriod"/>
            </a:pPr>
            <a:r>
              <a:rPr lang="ar-SA" b="1" dirty="0"/>
              <a:t>جابر عبدالحميد واحمد خيري كاظم: </a:t>
            </a:r>
            <a:r>
              <a:rPr lang="en-US" b="1" dirty="0"/>
              <a:t>1996)</a:t>
            </a:r>
            <a:r>
              <a:rPr lang="ar-IQ" b="1" dirty="0"/>
              <a:t>)</a:t>
            </a:r>
            <a:r>
              <a:rPr lang="ar-SA" b="1" dirty="0"/>
              <a:t>، مناهج البحث في التربية وعلم النفس، دار النهضة العربية </a:t>
            </a:r>
            <a:r>
              <a:rPr lang="ar-IQ" b="1" dirty="0"/>
              <a:t>، القاهرة </a:t>
            </a:r>
            <a:r>
              <a:rPr lang="ar-SA" b="1" dirty="0"/>
              <a:t>.</a:t>
            </a:r>
            <a:endParaRPr lang="en-US" b="1" dirty="0"/>
          </a:p>
          <a:p>
            <a:pPr marL="514350" lvl="0" indent="-514350">
              <a:buFont typeface="+mj-lt"/>
              <a:buAutoNum type="arabicPeriod"/>
            </a:pPr>
            <a:r>
              <a:rPr lang="ar-SA" b="1" dirty="0" err="1"/>
              <a:t>ديوبولد</a:t>
            </a:r>
            <a:r>
              <a:rPr lang="ar-SA" b="1" dirty="0"/>
              <a:t> ب. فان دالين: </a:t>
            </a:r>
            <a:r>
              <a:rPr lang="en-US" b="1" dirty="0"/>
              <a:t>(1994) </a:t>
            </a:r>
            <a:r>
              <a:rPr lang="ar-SA" b="1" dirty="0"/>
              <a:t>، مناهج البحث في التربية وعلم النفس، ط5، ترجمة: محمد نبيل نوفل وآخرون، مكتبة الأنجلو المصرية </a:t>
            </a:r>
            <a:r>
              <a:rPr lang="ar-IQ" b="1" dirty="0"/>
              <a:t>، القاهرة</a:t>
            </a:r>
            <a:r>
              <a:rPr lang="ar-SA" b="1" dirty="0"/>
              <a:t>.</a:t>
            </a:r>
            <a:endParaRPr lang="en-US" b="1" dirty="0"/>
          </a:p>
          <a:p>
            <a:pPr marL="514350" lvl="0" indent="-514350">
              <a:buFont typeface="+mj-lt"/>
              <a:buAutoNum type="arabicPeriod"/>
            </a:pPr>
            <a:r>
              <a:rPr lang="ar-SA" b="1" dirty="0"/>
              <a:t>رجاء محمود أبو علام: (2001)، مناهج البحث في العلوم النفسية والتربوية، ط3 ، دار النشر للجامعات ، القاهرة .</a:t>
            </a:r>
            <a:endParaRPr lang="en-US" b="1" dirty="0"/>
          </a:p>
          <a:p>
            <a:pPr marL="514350" lvl="0" indent="-514350">
              <a:buFont typeface="+mj-lt"/>
              <a:buAutoNum type="arabicPeriod"/>
            </a:pPr>
            <a:r>
              <a:rPr lang="ar-SA" b="1" dirty="0"/>
              <a:t>سامي محمد ملحم: (2000)</a:t>
            </a:r>
            <a:r>
              <a:rPr lang="ar-IQ" b="1" dirty="0"/>
              <a:t>، </a:t>
            </a:r>
            <a:r>
              <a:rPr lang="ar-SA" b="1" dirty="0"/>
              <a:t>مناهج البحث في التربية وعلم النفس، ط2، دار المسيرة، عمان .</a:t>
            </a:r>
            <a:endParaRPr lang="en-US" b="1" dirty="0"/>
          </a:p>
          <a:p>
            <a:pPr marL="514350" lvl="0" indent="-514350">
              <a:buFont typeface="+mj-lt"/>
              <a:buAutoNum type="arabicPeriod"/>
            </a:pPr>
            <a:r>
              <a:rPr lang="ar-SA" b="1" dirty="0"/>
              <a:t>عبدالرحمن عدس: ( 1999)، أساسيات البحث التربوي، ط3 ، دار الفرقان ، عمان.</a:t>
            </a:r>
            <a:endParaRPr lang="en-US" b="1" dirty="0"/>
          </a:p>
          <a:p>
            <a:pPr marL="514350" lvl="0" indent="-514350">
              <a:buFont typeface="+mj-lt"/>
              <a:buAutoNum type="arabicPeriod"/>
            </a:pPr>
            <a:r>
              <a:rPr lang="ar-SA" b="1" dirty="0"/>
              <a:t>فرح موسى الربضي وعلي مصطفى الشيخ: مبادئ البحث التربوي، بيروت: دار العربية</a:t>
            </a:r>
            <a:r>
              <a:rPr lang="ar-IQ" b="1" dirty="0"/>
              <a:t>.</a:t>
            </a:r>
            <a:endParaRPr lang="en-US" b="1" dirty="0"/>
          </a:p>
          <a:p>
            <a:pPr marL="514350" lvl="0" indent="-514350">
              <a:buFont typeface="+mj-lt"/>
              <a:buAutoNum type="arabicPeriod"/>
            </a:pPr>
            <a:r>
              <a:rPr lang="ar-SA" b="1" dirty="0"/>
              <a:t>فؤاد أبو حطب وآمال صادق: ( 1996)، مناهج البحث وطرق التحليل الإحصائي في العلوم النفسية والتربوية والاجتماعية، ط2 ، مكتبة الأنجلو المصرية ، القاهرة.</a:t>
            </a:r>
            <a:endParaRPr lang="en-US" b="1" dirty="0"/>
          </a:p>
          <a:p>
            <a:pPr marL="514350" lvl="0" indent="-514350">
              <a:buFont typeface="+mj-lt"/>
              <a:buAutoNum type="arabicPeriod"/>
            </a:pPr>
            <a:r>
              <a:rPr lang="ar-IQ" b="1" dirty="0"/>
              <a:t>وجيه محجوب :(1985)  طرق البحث العلمي ومناهجه ،1985، دار الكتب للطباعة والنشر، بغداد.</a:t>
            </a:r>
            <a:endParaRPr lang="en-US" b="1" dirty="0"/>
          </a:p>
          <a:p>
            <a:pPr marL="514350" lvl="0" indent="-514350">
              <a:buFont typeface="+mj-lt"/>
              <a:buAutoNum type="arabicPeriod"/>
            </a:pPr>
            <a:r>
              <a:rPr lang="ar-IQ" b="1" dirty="0"/>
              <a:t>الانترنيت : </a:t>
            </a:r>
            <a:r>
              <a:rPr lang="en-US" b="1" dirty="0"/>
              <a:t>                </a:t>
            </a:r>
            <a:r>
              <a:rPr lang="en-US" b="1" u="sng" dirty="0">
                <a:hlinkClick r:id="rId3"/>
              </a:rPr>
              <a:t>http://historical.yoo7.com/t4325-topic</a:t>
            </a:r>
            <a:r>
              <a:rPr lang="en-US" b="1" dirty="0"/>
              <a:t> </a:t>
            </a:r>
          </a:p>
          <a:p>
            <a:pPr marL="514350" indent="-514350">
              <a:buFont typeface="+mj-lt"/>
              <a:buAutoNum type="arabicPeriod"/>
            </a:pPr>
            <a:endParaRPr lang="ar-SA" dirty="0"/>
          </a:p>
        </p:txBody>
      </p:sp>
    </p:spTree>
    <p:extLst>
      <p:ext uri="{BB962C8B-B14F-4D97-AF65-F5344CB8AC3E}">
        <p14:creationId xmlns:p14="http://schemas.microsoft.com/office/powerpoint/2010/main" xmlns="" val="2296132525"/>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4" name="chimes.wav"/>
          </p:stSnd>
        </p:sndAc>
      </p:transition>
    </mc:Choice>
    <mc:Fallback>
      <p:transition spd="slow">
        <p:checker/>
        <p:sndAc>
          <p:stSnd>
            <p:snd r:embed="rId2"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260648"/>
            <a:ext cx="8229600" cy="922114"/>
          </a:xfrm>
        </p:spPr>
        <p:txBody>
          <a:bodyPr>
            <a:normAutofit/>
          </a:bodyPr>
          <a:lstStyle/>
          <a:p>
            <a:pPr algn="r"/>
            <a:r>
              <a:rPr lang="ar-SA" b="1" u="sng" dirty="0">
                <a:solidFill>
                  <a:srgbClr val="FFFF00"/>
                </a:solidFill>
              </a:rPr>
              <a:t>المقدمة:</a:t>
            </a:r>
            <a:endParaRPr lang="ar-SA" u="sng" dirty="0">
              <a:solidFill>
                <a:srgbClr val="FFFF00"/>
              </a:solidFill>
            </a:endParaRPr>
          </a:p>
        </p:txBody>
      </p:sp>
      <p:sp>
        <p:nvSpPr>
          <p:cNvPr id="3" name="عنصر نائب للمحتوى 2"/>
          <p:cNvSpPr>
            <a:spLocks noGrp="1"/>
          </p:cNvSpPr>
          <p:nvPr>
            <p:ph idx="1"/>
          </p:nvPr>
        </p:nvSpPr>
        <p:spPr>
          <a:xfrm>
            <a:off x="179512" y="1052736"/>
            <a:ext cx="8712968" cy="5472608"/>
          </a:xfrm>
        </p:spPr>
        <p:txBody>
          <a:bodyPr>
            <a:normAutofit/>
          </a:bodyPr>
          <a:lstStyle/>
          <a:p>
            <a:pPr marL="0" indent="0" algn="just">
              <a:buNone/>
            </a:pPr>
            <a:r>
              <a:rPr lang="ar-SA" sz="2000" b="1" dirty="0"/>
              <a:t>    إن البحث التجريبي هو التسمية التي تطلق على تصميم البحث الذي يهدف إلى اختبار علاقات العلة والمعلول حتى يصل إلى أسباب الظواهر. وقد يبدو البحث التجريبي بالنسبة لبعض الباحثين أكثر تصميمات البحوث تعقيداً، ولكن إذا فهم الباحث قواعده وأسسه فإنه يجده الطريقة الوحيدة التي يحصل منها على إجابات تتعلق بأسباب حدوث المتغيرات، ذلك أن البحوث التجريبية هي الطريقة الوحيدة لاختبار الفروض حول العلاقات السببية بشكل مباشر. ورغم أن البحث التجريبي يشترك مع غيره من البحوث في كثير من جوانب خطة البحث إلا أنه ينفرد ببعض الأسس التي جعلت الباحثين يضعونه في جانب والبحوث الأخرى في جانب آخر. ويعد المنهج التجريبي أقرب مناهج البحوث لحل المشكلات بالطريقة العلمية.</a:t>
            </a:r>
          </a:p>
          <a:p>
            <a:pPr marL="0" indent="0" algn="just">
              <a:buNone/>
            </a:pPr>
            <a:r>
              <a:rPr lang="ar-SA" sz="2000" b="1" dirty="0"/>
              <a:t>      إن المنهج التجريبي هو منهج البحث الوحيد الذي يمكن أن يستخدم بحق لاختبار الفرضيات الخاصة بالعلاقات من نوع سبب ونتيجة، وفي الدراسات التجريبية يتحكم الباحث عادة في واحد أو أكثر من المتغيرات المستقلة، ويعمل على ضبط تأثير المتغيرات الأخرى ذات الصلة، ليرى تأثير كل ذلك على المتغير التابع. ومن الجدير ذكره أن إمكانية التحكم في المتغير المستقل هي الصفة الرئيسية التي تميز المنهج التجريبي عن غيره من مناهج البحث الأخرى. والمتغير المستقل، الذي يشار إليه أحياناً بالمتغير التجريبي، أو السبب، أو المعالجة، فهو تلك الفاعلية أو الخاصية التي يعتقد بأنها هي التي تقف وراء الفروق المعنوية التي تلحظ بين المجموعات.</a:t>
            </a:r>
            <a:endParaRPr lang="en-US" sz="2000" b="1" dirty="0"/>
          </a:p>
          <a:p>
            <a:pPr marL="0" indent="0" algn="just">
              <a:buNone/>
            </a:pPr>
            <a:r>
              <a:rPr lang="ar-SA" sz="2000" b="1" dirty="0"/>
              <a:t>    ولا يقف الباحث التجريبي عند مجرد وصف موقف، أو تحديد حالة، أو التأريخ للحوادث الماضية. وبدلاً من أن يقصر نشاطه على ملاحظة ووصف ما هو موجود، يقوم عامداً بمعالجة عوامل معينة تحت شروط مضبوطة ضبطاً دقيقاً.</a:t>
            </a:r>
            <a:endParaRPr lang="en-US" sz="2000" b="1" dirty="0"/>
          </a:p>
          <a:p>
            <a:pPr algn="just"/>
            <a:endParaRPr lang="en-US" sz="2000" b="1" dirty="0"/>
          </a:p>
        </p:txBody>
      </p:sp>
    </p:spTree>
    <p:extLst>
      <p:ext uri="{BB962C8B-B14F-4D97-AF65-F5344CB8AC3E}">
        <p14:creationId xmlns:p14="http://schemas.microsoft.com/office/powerpoint/2010/main" xmlns="" val="3428159628"/>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23728" y="116632"/>
            <a:ext cx="6840760" cy="706090"/>
          </a:xfrm>
        </p:spPr>
        <p:txBody>
          <a:bodyPr>
            <a:noAutofit/>
          </a:bodyPr>
          <a:lstStyle/>
          <a:p>
            <a:pPr algn="r"/>
            <a:r>
              <a:rPr lang="ar-SA" sz="5400" b="1" u="sng" dirty="0">
                <a:solidFill>
                  <a:srgbClr val="FFFF00"/>
                </a:solidFill>
              </a:rPr>
              <a:t>تعاريف البحث التجريبي:</a:t>
            </a:r>
            <a:endParaRPr lang="ar-SA" sz="5400" u="sng" dirty="0">
              <a:solidFill>
                <a:srgbClr val="FFFF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xmlns="" val="872885291"/>
              </p:ext>
            </p:extLst>
          </p:nvPr>
        </p:nvGraphicFramePr>
        <p:xfrm>
          <a:off x="0" y="836613"/>
          <a:ext cx="9144000" cy="23043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رسم تخطيطي 2"/>
          <p:cNvGraphicFramePr/>
          <p:nvPr>
            <p:extLst>
              <p:ext uri="{D42A27DB-BD31-4B8C-83A1-F6EECF244321}">
                <p14:modId xmlns:p14="http://schemas.microsoft.com/office/powerpoint/2010/main" xmlns="" val="779728734"/>
              </p:ext>
            </p:extLst>
          </p:nvPr>
        </p:nvGraphicFramePr>
        <p:xfrm>
          <a:off x="0" y="3212976"/>
          <a:ext cx="9144000" cy="33843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2302375060"/>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11" name="chimes.wav"/>
          </p:stSnd>
        </p:sndAc>
      </p:transition>
    </mc:Choice>
    <mc:Fallback>
      <p:transition spd="slow">
        <p:checker/>
        <p:sndAc>
          <p:stSnd>
            <p:snd r:embed="rId2" name="chimes.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813176" y="116632"/>
            <a:ext cx="4330824" cy="778098"/>
          </a:xfrm>
        </p:spPr>
        <p:txBody>
          <a:bodyPr>
            <a:normAutofit/>
          </a:bodyPr>
          <a:lstStyle/>
          <a:p>
            <a:pPr algn="r"/>
            <a:r>
              <a:rPr lang="ar-SA" b="1" dirty="0">
                <a:solidFill>
                  <a:srgbClr val="C00000"/>
                </a:solidFill>
              </a:rPr>
              <a:t>طبيعة البحث التجريبي:</a:t>
            </a:r>
          </a:p>
        </p:txBody>
      </p:sp>
      <p:sp>
        <p:nvSpPr>
          <p:cNvPr id="3" name="عنصر نائب للمحتوى 2"/>
          <p:cNvSpPr>
            <a:spLocks noGrp="1"/>
          </p:cNvSpPr>
          <p:nvPr>
            <p:ph idx="1"/>
          </p:nvPr>
        </p:nvSpPr>
        <p:spPr>
          <a:xfrm>
            <a:off x="0" y="836712"/>
            <a:ext cx="9144000" cy="5733256"/>
          </a:xfrm>
        </p:spPr>
        <p:txBody>
          <a:bodyPr>
            <a:noAutofit/>
          </a:bodyPr>
          <a:lstStyle/>
          <a:p>
            <a:pPr marL="0" indent="0">
              <a:buNone/>
            </a:pPr>
            <a:r>
              <a:rPr lang="ar-IQ" sz="2000" b="1" dirty="0">
                <a:solidFill>
                  <a:schemeClr val="bg1"/>
                </a:solidFill>
                <a:latin typeface="22"/>
              </a:rPr>
              <a:t> </a:t>
            </a:r>
            <a:r>
              <a:rPr lang="ar-SA" sz="2000" b="1" dirty="0">
                <a:solidFill>
                  <a:schemeClr val="bg1"/>
                </a:solidFill>
                <a:latin typeface="22"/>
              </a:rPr>
              <a:t> </a:t>
            </a:r>
            <a:r>
              <a:rPr lang="ar-SA" sz="2000" b="1" dirty="0">
                <a:latin typeface="22"/>
              </a:rPr>
              <a:t>لا يقتصر البحث التجريبي على مجرد إجراء الاختبارات لتحديد أسباب الظاهرة، بل </a:t>
            </a:r>
            <a:r>
              <a:rPr lang="ar-SA" sz="2000" b="1" dirty="0" err="1">
                <a:latin typeface="22"/>
              </a:rPr>
              <a:t>يج</a:t>
            </a:r>
            <a:r>
              <a:rPr lang="ar-IQ" sz="2000" b="1" dirty="0">
                <a:latin typeface="22"/>
              </a:rPr>
              <a:t>ب</a:t>
            </a:r>
            <a:r>
              <a:rPr lang="en-US" sz="2000" b="1" dirty="0">
                <a:latin typeface="22"/>
              </a:rPr>
              <a:t> </a:t>
            </a:r>
            <a:r>
              <a:rPr lang="ar-SA" sz="2000" b="1" dirty="0">
                <a:latin typeface="22"/>
              </a:rPr>
              <a:t>على</a:t>
            </a:r>
            <a:r>
              <a:rPr lang="en-US" sz="2000" b="1" dirty="0">
                <a:latin typeface="22"/>
              </a:rPr>
              <a:t> </a:t>
            </a:r>
            <a:r>
              <a:rPr lang="ar-IQ" sz="2000" b="1" dirty="0">
                <a:latin typeface="22"/>
              </a:rPr>
              <a:t>ا</a:t>
            </a:r>
            <a:r>
              <a:rPr lang="ar-SA" sz="2000" b="1" dirty="0">
                <a:latin typeface="22"/>
              </a:rPr>
              <a:t>لباحث القيام بالتالي:</a:t>
            </a:r>
            <a:endParaRPr lang="ar-IQ" sz="2000" b="1" dirty="0">
              <a:latin typeface="22"/>
            </a:endParaRPr>
          </a:p>
          <a:p>
            <a:pPr marL="0" indent="0">
              <a:buNone/>
            </a:pPr>
            <a:r>
              <a:rPr lang="ar-IQ" sz="2000" b="1" dirty="0">
                <a:latin typeface="22"/>
              </a:rPr>
              <a:t>1</a:t>
            </a:r>
            <a:r>
              <a:rPr lang="ar-SA" sz="2000" b="1" dirty="0">
                <a:latin typeface="22"/>
              </a:rPr>
              <a:t>- التعرف على المشكلة وتحديدها.</a:t>
            </a:r>
            <a:endParaRPr lang="en-US" sz="2000" b="1" dirty="0">
              <a:latin typeface="22"/>
            </a:endParaRPr>
          </a:p>
          <a:p>
            <a:pPr marL="0" lvl="0" indent="0">
              <a:buNone/>
            </a:pPr>
            <a:r>
              <a:rPr lang="ar-IQ" sz="2000" b="1" dirty="0">
                <a:latin typeface="22"/>
              </a:rPr>
              <a:t>2</a:t>
            </a:r>
            <a:r>
              <a:rPr lang="ar-SA" sz="2000" b="1" dirty="0">
                <a:latin typeface="22"/>
              </a:rPr>
              <a:t>- صياغة الفروض واستنباط ما يترتب عليها.</a:t>
            </a:r>
            <a:endParaRPr lang="en-US" sz="2000" b="1" dirty="0">
              <a:latin typeface="22"/>
            </a:endParaRPr>
          </a:p>
          <a:p>
            <a:pPr marL="0" lvl="0" indent="0">
              <a:buNone/>
            </a:pPr>
            <a:r>
              <a:rPr lang="ar-IQ" sz="2000" b="1" dirty="0">
                <a:latin typeface="22"/>
              </a:rPr>
              <a:t>3- </a:t>
            </a:r>
            <a:r>
              <a:rPr lang="ar-SA" sz="2000" b="1" dirty="0">
                <a:latin typeface="22"/>
              </a:rPr>
              <a:t>وضع تصميم تجريبي يتضمن جميع النتائج وشروطها وعلاقاتها، وقد يستلزم ذلك: </a:t>
            </a:r>
          </a:p>
          <a:p>
            <a:pPr marL="0" lvl="0" indent="0">
              <a:buNone/>
            </a:pPr>
            <a:r>
              <a:rPr lang="ar-SA" sz="2000" b="1" dirty="0">
                <a:solidFill>
                  <a:schemeClr val="accent6">
                    <a:lumMod val="60000"/>
                    <a:lumOff val="40000"/>
                  </a:schemeClr>
                </a:solidFill>
                <a:latin typeface="22"/>
              </a:rPr>
              <a:t>    (أ) اختيار عينة من المفحوصين لتمثل مجتمعاً معيناً. </a:t>
            </a:r>
            <a:endParaRPr lang="en-US" sz="2000" b="1" dirty="0">
              <a:solidFill>
                <a:schemeClr val="accent6">
                  <a:lumMod val="60000"/>
                  <a:lumOff val="40000"/>
                </a:schemeClr>
              </a:solidFill>
              <a:latin typeface="22"/>
            </a:endParaRPr>
          </a:p>
          <a:p>
            <a:pPr marL="0" indent="0">
              <a:buNone/>
            </a:pPr>
            <a:r>
              <a:rPr lang="en-US"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(ب) تصنيف المفحوصين في مجموعات أو المزاوجة بينهم</a:t>
            </a:r>
            <a:r>
              <a:rPr lang="ar-IQ" sz="2000" b="1" dirty="0">
                <a:solidFill>
                  <a:schemeClr val="accent6">
                    <a:lumMod val="60000"/>
                    <a:lumOff val="40000"/>
                  </a:schemeClr>
                </a:solidFill>
                <a:latin typeface="22"/>
              </a:rPr>
              <a:t> لضمان التجانس.</a:t>
            </a:r>
            <a:r>
              <a:rPr lang="ar-SA" sz="2000" b="1" dirty="0">
                <a:solidFill>
                  <a:schemeClr val="accent6">
                    <a:lumMod val="60000"/>
                    <a:lumOff val="40000"/>
                  </a:schemeClr>
                </a:solidFill>
                <a:latin typeface="22"/>
              </a:rPr>
              <a:t> </a:t>
            </a:r>
            <a:endParaRPr lang="en-US" sz="2000" b="1" dirty="0">
              <a:solidFill>
                <a:schemeClr val="accent6">
                  <a:lumMod val="60000"/>
                  <a:lumOff val="40000"/>
                </a:schemeClr>
              </a:solidFill>
              <a:latin typeface="22"/>
            </a:endParaRPr>
          </a:p>
          <a:p>
            <a:pPr marL="0" indent="0">
              <a:buNone/>
            </a:pPr>
            <a:r>
              <a:rPr lang="en-US"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 (ج) التعرف على العوامل غير التجريبية وضبطها. </a:t>
            </a:r>
            <a:endParaRPr lang="en-US" sz="2000" b="1" dirty="0">
              <a:solidFill>
                <a:schemeClr val="accent6">
                  <a:lumMod val="60000"/>
                  <a:lumOff val="40000"/>
                </a:schemeClr>
              </a:solidFill>
              <a:latin typeface="22"/>
            </a:endParaRPr>
          </a:p>
          <a:p>
            <a:pPr marL="0" indent="0">
              <a:buNone/>
            </a:pPr>
            <a:r>
              <a:rPr lang="en-US"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(د) اختيار أو تصميم الوسائل اللازمة لقياس نتائج التجربة والتأكد من صدقها</a:t>
            </a:r>
          </a:p>
          <a:p>
            <a:pPr marL="0" indent="0">
              <a:buNone/>
            </a:pPr>
            <a:r>
              <a:rPr lang="ar-SA" sz="2000" b="1" dirty="0">
                <a:solidFill>
                  <a:schemeClr val="accent6">
                    <a:lumMod val="60000"/>
                    <a:lumOff val="40000"/>
                  </a:schemeClr>
                </a:solidFill>
                <a:latin typeface="22"/>
              </a:rPr>
              <a:t>  </a:t>
            </a:r>
            <a:r>
              <a:rPr lang="ar-IQ"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 (هـ)إجراء اختبارات استطلاعية لاستكمال نواحي القصور</a:t>
            </a:r>
            <a:r>
              <a:rPr lang="ar-IQ"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في الوسائل أو التصميم</a:t>
            </a:r>
            <a:r>
              <a:rPr lang="en-US"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التج</a:t>
            </a:r>
            <a:r>
              <a:rPr lang="ar-IQ" sz="2000" b="1" dirty="0">
                <a:solidFill>
                  <a:schemeClr val="accent6">
                    <a:lumMod val="60000"/>
                    <a:lumOff val="40000"/>
                  </a:schemeClr>
                </a:solidFill>
                <a:latin typeface="22"/>
              </a:rPr>
              <a:t>ريبي</a:t>
            </a:r>
            <a:endParaRPr lang="ar-SA" sz="2000" b="1" dirty="0">
              <a:solidFill>
                <a:schemeClr val="accent6">
                  <a:lumMod val="60000"/>
                  <a:lumOff val="40000"/>
                </a:schemeClr>
              </a:solidFill>
              <a:latin typeface="22"/>
            </a:endParaRPr>
          </a:p>
          <a:p>
            <a:pPr marL="0" indent="0">
              <a:buNone/>
            </a:pPr>
            <a:r>
              <a:rPr lang="en-US" sz="2000" b="1" dirty="0">
                <a:solidFill>
                  <a:schemeClr val="accent6">
                    <a:lumMod val="60000"/>
                    <a:lumOff val="40000"/>
                  </a:schemeClr>
                </a:solidFill>
                <a:latin typeface="22"/>
              </a:rPr>
              <a:t>     </a:t>
            </a:r>
            <a:r>
              <a:rPr lang="ar-SA" sz="2000" b="1" dirty="0">
                <a:solidFill>
                  <a:schemeClr val="accent6">
                    <a:lumMod val="60000"/>
                    <a:lumOff val="40000"/>
                  </a:schemeClr>
                </a:solidFill>
                <a:latin typeface="22"/>
              </a:rPr>
              <a:t>(و) تحديد مكان إجراء التجربة، ووقت إجرائها، والمدة التي تستغرقها.</a:t>
            </a:r>
            <a:endParaRPr lang="en-US" sz="2000" b="1" dirty="0">
              <a:solidFill>
                <a:schemeClr val="accent6">
                  <a:lumMod val="60000"/>
                  <a:lumOff val="40000"/>
                </a:schemeClr>
              </a:solidFill>
              <a:latin typeface="22"/>
            </a:endParaRPr>
          </a:p>
          <a:p>
            <a:pPr marL="0" lvl="0" indent="0">
              <a:buNone/>
            </a:pPr>
            <a:r>
              <a:rPr lang="ar-SA" sz="2000" b="1" dirty="0">
                <a:latin typeface="22"/>
              </a:rPr>
              <a:t>4- إجراء التجربة.</a:t>
            </a:r>
            <a:endParaRPr lang="en-US" sz="2000" b="1" dirty="0">
              <a:latin typeface="22"/>
            </a:endParaRPr>
          </a:p>
          <a:p>
            <a:pPr marL="0" lvl="0" indent="0">
              <a:buNone/>
            </a:pPr>
            <a:r>
              <a:rPr lang="ar-SA" sz="2000" b="1" dirty="0">
                <a:latin typeface="22"/>
              </a:rPr>
              <a:t>5- تنظيم البيانات الخام واختصارها بطريقة تؤدي إلى أفضل تقدير غير متحيز للأثر الذي يفترض </a:t>
            </a:r>
          </a:p>
          <a:p>
            <a:pPr marL="0" lvl="0" indent="0">
              <a:buNone/>
            </a:pPr>
            <a:r>
              <a:rPr lang="ar-SA" sz="2000" b="1" dirty="0">
                <a:latin typeface="22"/>
              </a:rPr>
              <a:t>    وجوده.</a:t>
            </a:r>
            <a:endParaRPr lang="en-US" sz="2000" b="1" dirty="0">
              <a:latin typeface="22"/>
            </a:endParaRPr>
          </a:p>
          <a:p>
            <a:pPr marL="0" lvl="0" indent="0">
              <a:buNone/>
            </a:pPr>
            <a:r>
              <a:rPr lang="ar-SA" sz="2000" b="1" dirty="0">
                <a:latin typeface="22"/>
              </a:rPr>
              <a:t>6- تطبيق اختبار دلالة مناسب لتحديد مدى الثقة في نتائج الدراسة.</a:t>
            </a:r>
          </a:p>
        </p:txBody>
      </p:sp>
    </p:spTree>
    <p:extLst>
      <p:ext uri="{BB962C8B-B14F-4D97-AF65-F5344CB8AC3E}">
        <p14:creationId xmlns:p14="http://schemas.microsoft.com/office/powerpoint/2010/main" xmlns="" val="1437483597"/>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563888" y="0"/>
            <a:ext cx="3034680" cy="922114"/>
          </a:xfrm>
        </p:spPr>
        <p:txBody>
          <a:bodyPr>
            <a:noAutofit/>
          </a:bodyPr>
          <a:lstStyle/>
          <a:p>
            <a:pPr algn="l"/>
            <a:r>
              <a:rPr lang="ar-SA" sz="4000" b="1" dirty="0">
                <a:solidFill>
                  <a:srgbClr val="C00000"/>
                </a:solidFill>
              </a:rPr>
              <a:t>متغيرات</a:t>
            </a:r>
            <a:r>
              <a:rPr lang="ar-SA" sz="4000" b="1" dirty="0">
                <a:solidFill>
                  <a:schemeClr val="bg1"/>
                </a:solidFill>
              </a:rPr>
              <a:t> </a:t>
            </a:r>
            <a:r>
              <a:rPr lang="ar-SA" sz="4000" b="1" dirty="0">
                <a:solidFill>
                  <a:srgbClr val="C00000"/>
                </a:solidFill>
              </a:rPr>
              <a:t>البحث</a:t>
            </a:r>
            <a:endParaRPr lang="ar-SA" sz="4000" dirty="0">
              <a:solidFill>
                <a:srgbClr val="C00000"/>
              </a:solidFill>
            </a:endParaRPr>
          </a:p>
        </p:txBody>
      </p:sp>
      <p:sp>
        <p:nvSpPr>
          <p:cNvPr id="3" name="عنصر نائب للمحتوى 2"/>
          <p:cNvSpPr>
            <a:spLocks noGrp="1"/>
          </p:cNvSpPr>
          <p:nvPr>
            <p:ph idx="1"/>
          </p:nvPr>
        </p:nvSpPr>
        <p:spPr>
          <a:xfrm>
            <a:off x="0" y="764704"/>
            <a:ext cx="9144000" cy="6093296"/>
          </a:xfrm>
        </p:spPr>
        <p:txBody>
          <a:bodyPr>
            <a:normAutofit fontScale="85000" lnSpcReduction="10000"/>
          </a:bodyPr>
          <a:lstStyle/>
          <a:p>
            <a:pPr marL="0" indent="0">
              <a:buNone/>
            </a:pPr>
            <a:r>
              <a:rPr lang="ar-SA" b="1" dirty="0">
                <a:solidFill>
                  <a:srgbClr val="C00000"/>
                </a:solidFill>
              </a:rPr>
              <a:t>يمكن تصنيف متغيرات البحث في أربعة أنواع:</a:t>
            </a:r>
            <a:endParaRPr lang="en-US" b="1" dirty="0">
              <a:solidFill>
                <a:srgbClr val="C00000"/>
              </a:solidFill>
            </a:endParaRPr>
          </a:p>
          <a:p>
            <a:pPr marL="0" indent="0">
              <a:buNone/>
            </a:pPr>
            <a:r>
              <a:rPr lang="ar-SA" b="1" dirty="0">
                <a:solidFill>
                  <a:srgbClr val="FFFF00"/>
                </a:solidFill>
              </a:rPr>
              <a:t>1- متغيرات مستقلة  :</a:t>
            </a:r>
            <a:endParaRPr lang="en-US" dirty="0">
              <a:solidFill>
                <a:srgbClr val="FFFF00"/>
              </a:solidFill>
            </a:endParaRPr>
          </a:p>
          <a:p>
            <a:pPr marL="0" indent="0">
              <a:buNone/>
            </a:pPr>
            <a:r>
              <a:rPr lang="ar-SA" dirty="0">
                <a:solidFill>
                  <a:schemeClr val="bg1"/>
                </a:solidFill>
              </a:rPr>
              <a:t>   </a:t>
            </a:r>
            <a:r>
              <a:rPr lang="ar-SA" dirty="0"/>
              <a:t>وهي المتغير أو المتغيرات التي يختارها الباحث ويعالجها بطريقة معينة ليحدد أثرها على متغير آخر. وهناك عدة طرق لمعالجة المتغير المستقل، وأهم هذه الطرق:</a:t>
            </a:r>
            <a:endParaRPr lang="en-US" dirty="0"/>
          </a:p>
          <a:p>
            <a:r>
              <a:rPr lang="ar-SA" b="1" dirty="0">
                <a:solidFill>
                  <a:schemeClr val="accent6">
                    <a:lumMod val="60000"/>
                    <a:lumOff val="40000"/>
                  </a:schemeClr>
                </a:solidFill>
              </a:rPr>
              <a:t>وجود أو غياب المتغير</a:t>
            </a:r>
            <a:r>
              <a:rPr lang="ar-SA" b="1" dirty="0"/>
              <a:t>: </a:t>
            </a:r>
            <a:r>
              <a:rPr lang="ar-SA" dirty="0"/>
              <a:t>وفي هذه الطريقة تتعرض إحدى المجموعتين للمعالجة بالمتغير المستقل، في حين أن المجموعة الأخرى لا تتعرض لهذه المعالجة. ثم تقارن نتائج المجموعتين لمعرفة إذا ما كان هناك فرق بينهما، فإذا وجد أن هناك فرقاً دالاً إحصائياً بينهما، يعزى الفرق إلى ظروف المعالجة.</a:t>
            </a:r>
            <a:endParaRPr lang="en-US" dirty="0"/>
          </a:p>
          <a:p>
            <a:r>
              <a:rPr lang="ar-SA" b="1" dirty="0">
                <a:solidFill>
                  <a:schemeClr val="accent6">
                    <a:lumMod val="60000"/>
                    <a:lumOff val="40000"/>
                  </a:schemeClr>
                </a:solidFill>
              </a:rPr>
              <a:t>الاختلاف في كمية المتغير</a:t>
            </a:r>
            <a:r>
              <a:rPr lang="ar-SA" b="1" dirty="0"/>
              <a:t>: </a:t>
            </a:r>
            <a:r>
              <a:rPr lang="ar-SA" dirty="0"/>
              <a:t>وفي هذه الطريقة يحدث الاختلاف بين مستويات المتغير المستقل عن طريق تقديم كميات من المتغير لعدة مجموعات.</a:t>
            </a:r>
            <a:endParaRPr lang="en-US" dirty="0"/>
          </a:p>
          <a:p>
            <a:r>
              <a:rPr lang="ar-SA" b="1" dirty="0">
                <a:solidFill>
                  <a:schemeClr val="accent6">
                    <a:lumMod val="60000"/>
                    <a:lumOff val="40000"/>
                  </a:schemeClr>
                </a:solidFill>
              </a:rPr>
              <a:t>نوع المتغير المستقل</a:t>
            </a:r>
            <a:r>
              <a:rPr lang="ar-SA" b="1" dirty="0"/>
              <a:t>: </a:t>
            </a:r>
            <a:r>
              <a:rPr lang="ar-SA" dirty="0"/>
              <a:t>والطريقة الثالثة لإحداث التغير في المتغير المستقل هي تقديم أنواع مختلفة من المتغير، مثال ذلك تقديم طريقتين أو أكثر من طرق التدريس لمعرفة أي هذه الطرق أكثرها تأثيراً على المستوى التحصيلي.</a:t>
            </a:r>
          </a:p>
        </p:txBody>
      </p:sp>
    </p:spTree>
    <p:extLst>
      <p:ext uri="{BB962C8B-B14F-4D97-AF65-F5344CB8AC3E}">
        <p14:creationId xmlns:p14="http://schemas.microsoft.com/office/powerpoint/2010/main" xmlns="" val="2759410433"/>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6017"/>
            <a:ext cx="9144000" cy="994122"/>
          </a:xfrm>
        </p:spPr>
        <p:txBody>
          <a:bodyPr>
            <a:noAutofit/>
          </a:bodyPr>
          <a:lstStyle/>
          <a:p>
            <a:pPr algn="r"/>
            <a:r>
              <a:rPr lang="ar-SA" sz="2800" b="1" dirty="0">
                <a:solidFill>
                  <a:srgbClr val="C00000"/>
                </a:solidFill>
              </a:rPr>
              <a:t>وُتصنف المتغيرات المستقلة على وفق قدرة الباحث على إخضاعها للمعالجة التجريبية إلى نوعين، هما:</a:t>
            </a:r>
          </a:p>
        </p:txBody>
      </p:sp>
      <p:sp>
        <p:nvSpPr>
          <p:cNvPr id="3" name="عنصر نائب للمحتوى 2"/>
          <p:cNvSpPr>
            <a:spLocks noGrp="1"/>
          </p:cNvSpPr>
          <p:nvPr>
            <p:ph idx="1"/>
          </p:nvPr>
        </p:nvSpPr>
        <p:spPr>
          <a:xfrm>
            <a:off x="0" y="1268760"/>
            <a:ext cx="9036496" cy="4525963"/>
          </a:xfrm>
        </p:spPr>
        <p:txBody>
          <a:bodyPr>
            <a:normAutofit fontScale="92500" lnSpcReduction="10000"/>
          </a:bodyPr>
          <a:lstStyle/>
          <a:p>
            <a:pPr marL="0" indent="0" algn="just">
              <a:buNone/>
            </a:pPr>
            <a:r>
              <a:rPr lang="en-US" b="1" dirty="0">
                <a:solidFill>
                  <a:schemeClr val="accent6">
                    <a:lumMod val="60000"/>
                    <a:lumOff val="40000"/>
                  </a:schemeClr>
                </a:solidFill>
              </a:rPr>
              <a:t>A</a:t>
            </a:r>
            <a:r>
              <a:rPr lang="ar-IQ" b="1" dirty="0">
                <a:solidFill>
                  <a:schemeClr val="accent6">
                    <a:lumMod val="60000"/>
                    <a:lumOff val="40000"/>
                  </a:schemeClr>
                </a:solidFill>
              </a:rPr>
              <a:t> - </a:t>
            </a:r>
            <a:r>
              <a:rPr lang="ar-SA" b="1" dirty="0">
                <a:solidFill>
                  <a:schemeClr val="accent6">
                    <a:lumMod val="60000"/>
                    <a:lumOff val="40000"/>
                  </a:schemeClr>
                </a:solidFill>
              </a:rPr>
              <a:t>متغيرات مستقلة تصنيفية:</a:t>
            </a:r>
            <a:endParaRPr lang="en-US" b="1" dirty="0">
              <a:solidFill>
                <a:schemeClr val="accent6">
                  <a:lumMod val="60000"/>
                  <a:lumOff val="40000"/>
                </a:schemeClr>
              </a:solidFill>
            </a:endParaRPr>
          </a:p>
          <a:p>
            <a:pPr marL="0" indent="0" algn="just">
              <a:buNone/>
            </a:pPr>
            <a:r>
              <a:rPr lang="ar-SA" dirty="0">
                <a:solidFill>
                  <a:schemeClr val="bg1"/>
                </a:solidFill>
              </a:rPr>
              <a:t>   </a:t>
            </a:r>
            <a:r>
              <a:rPr lang="ar-SA" dirty="0"/>
              <a:t>وهي متغيرات لا تخضع للتحكم التجريبي من قبل الباحث، ويمكن تناولها بالدراسة بشكل غير مباشر أي بالانتقاء والتصنيف، مثل خصائص الأشخاص كالجنس والنوع، والعمر، والذكاء. ولهذا تسمى متغيرات تصنيفية. </a:t>
            </a:r>
            <a:endParaRPr lang="en-US" dirty="0"/>
          </a:p>
          <a:p>
            <a:pPr marL="0" indent="0" algn="just">
              <a:buNone/>
            </a:pPr>
            <a:r>
              <a:rPr lang="en-US" b="1" dirty="0">
                <a:solidFill>
                  <a:schemeClr val="accent6">
                    <a:lumMod val="60000"/>
                    <a:lumOff val="40000"/>
                  </a:schemeClr>
                </a:solidFill>
              </a:rPr>
              <a:t>B</a:t>
            </a:r>
            <a:r>
              <a:rPr lang="ar-IQ" b="1" dirty="0">
                <a:solidFill>
                  <a:schemeClr val="accent6">
                    <a:lumMod val="60000"/>
                    <a:lumOff val="40000"/>
                  </a:schemeClr>
                </a:solidFill>
              </a:rPr>
              <a:t> - </a:t>
            </a:r>
            <a:r>
              <a:rPr lang="ar-SA" b="1" dirty="0">
                <a:solidFill>
                  <a:schemeClr val="accent6">
                    <a:lumMod val="60000"/>
                    <a:lumOff val="40000"/>
                  </a:schemeClr>
                </a:solidFill>
              </a:rPr>
              <a:t>متغيرات مستقلة تجريبية:</a:t>
            </a:r>
            <a:endParaRPr lang="en-US" b="1" dirty="0">
              <a:solidFill>
                <a:schemeClr val="accent6">
                  <a:lumMod val="60000"/>
                  <a:lumOff val="40000"/>
                </a:schemeClr>
              </a:solidFill>
            </a:endParaRPr>
          </a:p>
          <a:p>
            <a:pPr marL="0" indent="0" algn="just">
              <a:buNone/>
            </a:pPr>
            <a:r>
              <a:rPr lang="ar-SA" dirty="0">
                <a:solidFill>
                  <a:schemeClr val="bg1"/>
                </a:solidFill>
              </a:rPr>
              <a:t>   </a:t>
            </a:r>
            <a:r>
              <a:rPr lang="ar-SA" dirty="0"/>
              <a:t>وهي متغيرات تخضع للتحكم التجريبي من قبل الباحث، حيث يمكن التحكم في قيمتها بالزيادة والنقصان، تبعا لتصميم التجربة فتسمي المتغيرات التجريبية مثل شدة الصوت، والضوء، وحجم التنبيهات، ونوعها.</a:t>
            </a:r>
            <a:endParaRPr lang="en-US" dirty="0"/>
          </a:p>
          <a:p>
            <a:pPr marL="0" indent="0" algn="just">
              <a:buNone/>
            </a:pPr>
            <a:endParaRPr lang="ar-SA" dirty="0">
              <a:solidFill>
                <a:schemeClr val="bg1"/>
              </a:solidFill>
            </a:endParaRPr>
          </a:p>
        </p:txBody>
      </p:sp>
    </p:spTree>
    <p:extLst>
      <p:ext uri="{BB962C8B-B14F-4D97-AF65-F5344CB8AC3E}">
        <p14:creationId xmlns:p14="http://schemas.microsoft.com/office/powerpoint/2010/main" xmlns="" val="2091835056"/>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70000" lnSpcReduction="20000"/>
          </a:bodyPr>
          <a:lstStyle/>
          <a:p>
            <a:pPr marL="0" indent="0">
              <a:buNone/>
            </a:pPr>
            <a:r>
              <a:rPr lang="ar-SA" dirty="0">
                <a:solidFill>
                  <a:srgbClr val="FFFF00"/>
                </a:solidFill>
              </a:rPr>
              <a:t>2- المتغيرات التابعة:</a:t>
            </a:r>
            <a:endParaRPr lang="en-US" dirty="0">
              <a:solidFill>
                <a:srgbClr val="FFFF00"/>
              </a:solidFill>
            </a:endParaRPr>
          </a:p>
          <a:p>
            <a:pPr marL="0" indent="0">
              <a:buNone/>
            </a:pPr>
            <a:r>
              <a:rPr lang="ar-SA" dirty="0"/>
              <a:t>   ويتغير المتغير التابع وفقاً لأثر المتغير المستقل. ولذلك فإن مهمة المتغير التابع هي تحديد إذا ما كان هناك أي تأثير للمتغير المستقل، وإذا كان هناك تأثير فلابد للمتغير التابع أن يظهر كمية هذا التأثير. ولا يصح استخدام مصطلح متغير مستقل أو متغير تابع إلا ضمن إجراءات البحوث التجريبية، حيث إن الباحث في هذا النوع من البحوث يقوم بمعالجة المتغير المستقل ليحدث أثراً معيناً على المتغير التابع.</a:t>
            </a:r>
            <a:endParaRPr lang="en-US" dirty="0"/>
          </a:p>
          <a:p>
            <a:pPr marL="0" indent="0">
              <a:buNone/>
            </a:pPr>
            <a:r>
              <a:rPr lang="ar-SA" dirty="0"/>
              <a:t> </a:t>
            </a:r>
            <a:endParaRPr lang="en-US" dirty="0"/>
          </a:p>
          <a:p>
            <a:pPr marL="0" indent="0">
              <a:buNone/>
            </a:pPr>
            <a:r>
              <a:rPr lang="ar-SA" dirty="0">
                <a:solidFill>
                  <a:srgbClr val="FFFF00"/>
                </a:solidFill>
              </a:rPr>
              <a:t>3- المتغيرات الدخيلة:</a:t>
            </a:r>
            <a:endParaRPr lang="en-US" dirty="0">
              <a:solidFill>
                <a:srgbClr val="FFFF00"/>
              </a:solidFill>
            </a:endParaRPr>
          </a:p>
          <a:p>
            <a:pPr marL="0" indent="0">
              <a:buNone/>
            </a:pPr>
            <a:r>
              <a:rPr lang="ar-SA" dirty="0"/>
              <a:t>   ولما كان حصر العوامل المؤثرة في أية ظاهرة من الصعوبة بمكان، فإننا نقدر وجود عدة متغيرات تؤثر على الظاهرة أثناء إجراء التجربة. وقد تكون هذه سبب التغيرات في المتغير التابع وليس المتغير التجريبي، أو قد تعمل إلى جانبه. ولذلك، ومن أجل الحكم على قيمة المتغير التجريبي بصورة نقية، فإننا نحتاج إلى ضبط المتغيرات أثناء إجراء التجارب.</a:t>
            </a:r>
            <a:endParaRPr lang="ar-IQ" dirty="0"/>
          </a:p>
          <a:p>
            <a:pPr marL="0" indent="0">
              <a:buNone/>
            </a:pPr>
            <a:endParaRPr lang="en-US" dirty="0"/>
          </a:p>
          <a:p>
            <a:pPr marL="0" indent="0">
              <a:buNone/>
            </a:pPr>
            <a:r>
              <a:rPr lang="ar-SA" dirty="0">
                <a:solidFill>
                  <a:schemeClr val="accent6">
                    <a:lumMod val="40000"/>
                    <a:lumOff val="60000"/>
                  </a:schemeClr>
                </a:solidFill>
              </a:rPr>
              <a:t>يستخدم في ضبط المتغيرات الخارجية أو الدخيلة عدة طرق من أهمها الطرق التالية:</a:t>
            </a:r>
            <a:endParaRPr lang="en-US" dirty="0">
              <a:solidFill>
                <a:schemeClr val="accent6">
                  <a:lumMod val="40000"/>
                  <a:lumOff val="60000"/>
                </a:schemeClr>
              </a:solidFill>
            </a:endParaRPr>
          </a:p>
          <a:p>
            <a:r>
              <a:rPr lang="ar-SA" dirty="0">
                <a:solidFill>
                  <a:schemeClr val="accent6">
                    <a:lumMod val="40000"/>
                    <a:lumOff val="60000"/>
                  </a:schemeClr>
                </a:solidFill>
              </a:rPr>
              <a:t>العشوائية</a:t>
            </a:r>
            <a:r>
              <a:rPr lang="ar-SA" dirty="0"/>
              <a:t>: </a:t>
            </a:r>
            <a:r>
              <a:rPr lang="ar-SA" dirty="0">
                <a:solidFill>
                  <a:schemeClr val="accent6">
                    <a:lumMod val="40000"/>
                    <a:lumOff val="60000"/>
                  </a:schemeClr>
                </a:solidFill>
              </a:rPr>
              <a:t>وهي أفضل طريقة لضبط جميع المتغيرات الخارجية في وقت واحد.</a:t>
            </a:r>
            <a:endParaRPr lang="en-US" dirty="0">
              <a:solidFill>
                <a:schemeClr val="accent6">
                  <a:lumMod val="40000"/>
                  <a:lumOff val="60000"/>
                </a:schemeClr>
              </a:solidFill>
            </a:endParaRPr>
          </a:p>
          <a:p>
            <a:r>
              <a:rPr lang="ar-SA" dirty="0">
                <a:solidFill>
                  <a:schemeClr val="accent6">
                    <a:lumMod val="40000"/>
                    <a:lumOff val="60000"/>
                  </a:schemeClr>
                </a:solidFill>
              </a:rPr>
              <a:t>مطابقة الأفراد في المجموعات: لتحقيق التكافؤ بين المجموعات، ويحاول الباحث تصنيف الأفراد تصنيفاً ثنائياً إذا كان لديه مجموعتان وثلاثياً إذا كان لديه ثلاث مجموعات، بحيث يعتمد هذا التصنيف على تكافؤ الأفراد المختارين أو تشابههم بالنسبة للمتغير الذي يود الباحث ضبطه.</a:t>
            </a:r>
            <a:endParaRPr lang="en-US" dirty="0">
              <a:solidFill>
                <a:schemeClr val="accent6">
                  <a:lumMod val="40000"/>
                  <a:lumOff val="60000"/>
                </a:schemeClr>
              </a:solidFill>
            </a:endParaRPr>
          </a:p>
          <a:p>
            <a:r>
              <a:rPr lang="ar-SA" dirty="0">
                <a:solidFill>
                  <a:schemeClr val="accent6">
                    <a:lumMod val="40000"/>
                    <a:lumOff val="60000"/>
                  </a:schemeClr>
                </a:solidFill>
              </a:rPr>
              <a:t>مقارنة مجموعة متجانسة: وهناك طريقة أخرى لضبط المتغير الخارجي هي مقارنة مجموعات متجانسة بالنسبة لهذا المتغير.</a:t>
            </a:r>
            <a:endParaRPr lang="en-US" dirty="0">
              <a:solidFill>
                <a:schemeClr val="accent6">
                  <a:lumMod val="40000"/>
                  <a:lumOff val="60000"/>
                </a:schemeClr>
              </a:solidFill>
            </a:endParaRPr>
          </a:p>
          <a:p>
            <a:r>
              <a:rPr lang="ar-SA" dirty="0">
                <a:solidFill>
                  <a:schemeClr val="accent6">
                    <a:lumMod val="40000"/>
                    <a:lumOff val="60000"/>
                  </a:schemeClr>
                </a:solidFill>
              </a:rPr>
              <a:t>تحليل التغاير: تحليل التغاير أسلوب إحصائي كثير الاستخدام في البحوث التجريبية. ويستخدم هذا الأسلوب لتحقيق التكافؤ بين المجموعات بالنسبة لمتغير أو أكثر. ويقوم هذا الأسلوب في جوهره بتعديل درجات المتغير التابع بحيث يلغي أثر المتغير الضابط.</a:t>
            </a:r>
            <a:endParaRPr lang="en-US" dirty="0">
              <a:solidFill>
                <a:schemeClr val="accent6">
                  <a:lumMod val="40000"/>
                  <a:lumOff val="60000"/>
                </a:schemeClr>
              </a:solidFill>
            </a:endParaRPr>
          </a:p>
          <a:p>
            <a:pPr marL="0" indent="0">
              <a:buNone/>
            </a:pPr>
            <a:endParaRPr lang="ar-SA" dirty="0">
              <a:solidFill>
                <a:schemeClr val="bg1"/>
              </a:solidFill>
            </a:endParaRPr>
          </a:p>
        </p:txBody>
      </p:sp>
    </p:spTree>
    <p:extLst>
      <p:ext uri="{BB962C8B-B14F-4D97-AF65-F5344CB8AC3E}">
        <p14:creationId xmlns:p14="http://schemas.microsoft.com/office/powerpoint/2010/main" xmlns="" val="1935932312"/>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70000" lnSpcReduction="20000"/>
          </a:bodyPr>
          <a:lstStyle/>
          <a:p>
            <a:pPr marL="0" indent="0">
              <a:buNone/>
            </a:pPr>
            <a:r>
              <a:rPr lang="ar-SA" b="1" dirty="0">
                <a:solidFill>
                  <a:srgbClr val="FFFF00"/>
                </a:solidFill>
              </a:rPr>
              <a:t>4- المتغيرات الضابطة: </a:t>
            </a:r>
            <a:endParaRPr lang="en-US" dirty="0">
              <a:solidFill>
                <a:srgbClr val="FFFF00"/>
              </a:solidFill>
            </a:endParaRPr>
          </a:p>
          <a:p>
            <a:pPr marL="0" indent="0">
              <a:buNone/>
            </a:pPr>
            <a:r>
              <a:rPr lang="ar-SA" dirty="0"/>
              <a:t>   </a:t>
            </a:r>
            <a:r>
              <a:rPr lang="ar-SA" b="1" dirty="0"/>
              <a:t>وهي متغيرات مستقلة لا تدخل ضمن المعالجة التجريبية، ولكنها تكون جزءاً من التصميم التجريبي للبحث، والغرض من ضبط المتغيرات هو الإقلال من الخطأ في النتائج الناجم عن تأثير هذه المتغيرات. ويمكن ضبط هذه المتغيرات بإحدى الطرق التالية:</a:t>
            </a:r>
            <a:endParaRPr lang="en-US" b="1" dirty="0"/>
          </a:p>
          <a:p>
            <a:pPr lvl="0"/>
            <a:r>
              <a:rPr lang="ar-SA" b="1" dirty="0"/>
              <a:t>أن يكون المتغير الضابط جزءاً من التصميم التجريبي للبحث: يتم في هذه الطريقة تقليل أثر المتغير الضابط عن طريق جعله جزءاً من متغيرات الدراسة. ويصبح في هذه الحالة متغيراً مستقلاً (أو </a:t>
            </a:r>
            <a:r>
              <a:rPr lang="ar-SA" b="1" dirty="0" err="1"/>
              <a:t>تصنيفياً</a:t>
            </a:r>
            <a:r>
              <a:rPr lang="ar-SA" b="1" dirty="0"/>
              <a:t> ) إضافياً.</a:t>
            </a:r>
            <a:endParaRPr lang="en-US" b="1" dirty="0"/>
          </a:p>
          <a:p>
            <a:pPr lvl="0"/>
            <a:r>
              <a:rPr lang="ar-SA" b="1" dirty="0"/>
              <a:t>دراسة مستوى واحد من المتغير الضابط، فمثلاً إذا علم من الدراسات السابقة أن الجنس يؤثر في النتائج فندرس الذكر فقط أو الإناث فقط، وفي هذه الحالة لا بد من تضمين الجنس في حدود الدراسة.</a:t>
            </a:r>
            <a:endParaRPr lang="en-US" b="1" dirty="0"/>
          </a:p>
          <a:p>
            <a:pPr lvl="0"/>
            <a:r>
              <a:rPr lang="ar-SA" b="1" dirty="0"/>
              <a:t>إبعاد أثر المتغير الضابط إحصائياً، تستخدم في هذه الطريقة الأساليب الإحصائية لاستبعاد أثر المتغير الخارجي. وهناك أسلوبان إحصائيان يستخدمان وهما: تحليل التغاير والارتباط الجزئي، وهذين الأسلوبين يزيلان الأثر الخطي المحتمل للمتغير الخارجي من نتائج المتغير التابع.</a:t>
            </a:r>
            <a:endParaRPr lang="en-US" b="1" dirty="0"/>
          </a:p>
          <a:p>
            <a:pPr marL="0" indent="0">
              <a:buNone/>
            </a:pPr>
            <a:r>
              <a:rPr lang="ar-SA" b="1" dirty="0">
                <a:solidFill>
                  <a:srgbClr val="00B050"/>
                </a:solidFill>
              </a:rPr>
              <a:t>ويتوقف وصف متغير بأنه مستقل أو دخيل أو تابع بحسب وضعه في التصميم التجريبي. مثال : متغير القلق يمكن أن يكون : </a:t>
            </a:r>
            <a:endParaRPr lang="en-US" b="1" dirty="0">
              <a:solidFill>
                <a:srgbClr val="00B050"/>
              </a:solidFill>
            </a:endParaRPr>
          </a:p>
          <a:p>
            <a:pPr lvl="0"/>
            <a:r>
              <a:rPr lang="ar-SA" b="1" dirty="0">
                <a:solidFill>
                  <a:srgbClr val="FFC000"/>
                </a:solidFill>
              </a:rPr>
              <a:t>مستقل: </a:t>
            </a:r>
            <a:r>
              <a:rPr lang="ar-SA" b="1" dirty="0"/>
              <a:t>عندما يكون هو المقصود بالدراسة ( أثر القلق على التحصيل الدراسي) </a:t>
            </a:r>
            <a:endParaRPr lang="en-US" b="1" dirty="0"/>
          </a:p>
          <a:p>
            <a:pPr lvl="0"/>
            <a:r>
              <a:rPr lang="ar-SA" b="1" dirty="0">
                <a:solidFill>
                  <a:srgbClr val="FFC000"/>
                </a:solidFill>
              </a:rPr>
              <a:t>دخيل: </a:t>
            </a:r>
            <a:r>
              <a:rPr lang="ar-SA" b="1" dirty="0"/>
              <a:t>عندما يكون غير مقصود بالدراسة ولكنه يؤثر على النتيجة. </a:t>
            </a:r>
            <a:endParaRPr lang="en-US" b="1" dirty="0"/>
          </a:p>
          <a:p>
            <a:pPr lvl="0"/>
            <a:r>
              <a:rPr lang="ar-SA" b="1" dirty="0">
                <a:solidFill>
                  <a:srgbClr val="FFC000"/>
                </a:solidFill>
              </a:rPr>
              <a:t>تابع: </a:t>
            </a:r>
            <a:r>
              <a:rPr lang="ar-SA" b="1" dirty="0"/>
              <a:t>عندما يكون الهدف دراسة العوامل التي تؤثر على القلق</a:t>
            </a:r>
            <a:r>
              <a:rPr lang="ar-SA" b="1" dirty="0">
                <a:solidFill>
                  <a:schemeClr val="bg1"/>
                </a:solidFill>
              </a:rPr>
              <a:t>. </a:t>
            </a:r>
            <a:endParaRPr lang="en-US" b="1" dirty="0">
              <a:solidFill>
                <a:schemeClr val="bg1"/>
              </a:solidFill>
            </a:endParaRPr>
          </a:p>
          <a:p>
            <a:r>
              <a:rPr lang="ar-SA" b="1" dirty="0"/>
              <a:t>وترجع أهمية وصف المتغير التابع والتدقيق في قياسه، إلى أن مشاهدة ما يحدث للاستجابة من تغيير منتظم نتيجة تغيير المتغيرات المستقلة هو الهدف من إجراء التجربة.</a:t>
            </a:r>
            <a:endParaRPr lang="en-US" b="1" dirty="0"/>
          </a:p>
        </p:txBody>
      </p:sp>
    </p:spTree>
    <p:extLst>
      <p:ext uri="{BB962C8B-B14F-4D97-AF65-F5344CB8AC3E}">
        <p14:creationId xmlns:p14="http://schemas.microsoft.com/office/powerpoint/2010/main" xmlns="" val="1114687484"/>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220072" y="-27384"/>
            <a:ext cx="3898776" cy="634082"/>
          </a:xfrm>
        </p:spPr>
        <p:txBody>
          <a:bodyPr>
            <a:noAutofit/>
          </a:bodyPr>
          <a:lstStyle/>
          <a:p>
            <a:r>
              <a:rPr lang="ar-SA" sz="3200" b="1" u="sng" dirty="0">
                <a:solidFill>
                  <a:srgbClr val="C00000"/>
                </a:solidFill>
              </a:rPr>
              <a:t>أنواع التصميمات التجريبية</a:t>
            </a:r>
            <a:r>
              <a:rPr lang="ar-IQ" sz="3200" b="1" u="sng" dirty="0">
                <a:solidFill>
                  <a:srgbClr val="C00000"/>
                </a:solidFill>
              </a:rPr>
              <a:t>:</a:t>
            </a:r>
            <a:endParaRPr lang="ar-SA" sz="3200" b="1" u="sng" dirty="0">
              <a:solidFill>
                <a:srgbClr val="C00000"/>
              </a:solidFill>
            </a:endParaRPr>
          </a:p>
        </p:txBody>
      </p:sp>
      <p:sp>
        <p:nvSpPr>
          <p:cNvPr id="3" name="عنصر نائب للمحتوى 2"/>
          <p:cNvSpPr>
            <a:spLocks noGrp="1"/>
          </p:cNvSpPr>
          <p:nvPr>
            <p:ph idx="1"/>
          </p:nvPr>
        </p:nvSpPr>
        <p:spPr>
          <a:xfrm>
            <a:off x="0" y="548680"/>
            <a:ext cx="9144000" cy="6309320"/>
          </a:xfrm>
        </p:spPr>
        <p:txBody>
          <a:bodyPr>
            <a:normAutofit fontScale="70000" lnSpcReduction="20000"/>
          </a:bodyPr>
          <a:lstStyle/>
          <a:p>
            <a:pPr marL="0" indent="0" algn="just">
              <a:buNone/>
            </a:pPr>
            <a:r>
              <a:rPr lang="ar-SA" dirty="0"/>
              <a:t>  هناك أنواع متعددة من التصميمات التجريبية تتفاوت في مزاياها ونواحي قصورها، وفيما يلي نعرض لأكثر أنواع هذه التصميمات استخداماً في مجال البحوث التربوية والنفسية.</a:t>
            </a:r>
            <a:endParaRPr lang="en-US" dirty="0"/>
          </a:p>
          <a:p>
            <a:pPr marL="0" indent="0">
              <a:buNone/>
            </a:pPr>
            <a:r>
              <a:rPr lang="ar-SA" b="1" dirty="0">
                <a:solidFill>
                  <a:srgbClr val="FFFF00"/>
                </a:solidFill>
              </a:rPr>
              <a:t>أولاً: طرق المجموعة الواحدة </a:t>
            </a:r>
            <a:r>
              <a:rPr lang="en-US" b="1" dirty="0">
                <a:solidFill>
                  <a:srgbClr val="FFFF00"/>
                </a:solidFill>
              </a:rPr>
              <a:t>One Group Methods</a:t>
            </a:r>
            <a:endParaRPr lang="en-US" dirty="0">
              <a:solidFill>
                <a:srgbClr val="FFFF00"/>
              </a:solidFill>
            </a:endParaRPr>
          </a:p>
          <a:p>
            <a:pPr marL="0" indent="0" algn="just">
              <a:buNone/>
            </a:pPr>
            <a:r>
              <a:rPr lang="ar-SA" dirty="0"/>
              <a:t>    يجري هذا النوع من التجارب على مجموعة واحدة من الأفراد، ولذلك فهو سهل الاستخدام في البحوث التربوية التي تجرى على التلاميذ في الفصول حيث لا يتطلب هذا التصميم إعادة تنظيمهم وتوزيعهم، ومن الناحية النظرية لا يوجد ضبط أفضل من استخدام نفس المجموعة في الحالتين طالما أن جميع المتغيرات المستقلة المرتبطة بخصائص أفراد المجموعة، والمؤثرة في المتغير التابع قد أحكم ضبطها. </a:t>
            </a:r>
            <a:r>
              <a:rPr lang="ar-SA" b="1" dirty="0"/>
              <a:t>ويمكن أن نلخص هذا التصميم في الخطوات الإجرائية الآتية:</a:t>
            </a:r>
            <a:endParaRPr lang="en-US" b="1" dirty="0"/>
          </a:p>
          <a:p>
            <a:pPr marL="0" lvl="0" indent="0" algn="just">
              <a:buNone/>
            </a:pPr>
            <a:r>
              <a:rPr lang="ar-SA" dirty="0">
                <a:solidFill>
                  <a:schemeClr val="accent6">
                    <a:lumMod val="60000"/>
                    <a:lumOff val="40000"/>
                  </a:schemeClr>
                </a:solidFill>
              </a:rPr>
              <a:t>1- يجري اختبار قبلي على المجموعة وذلك قبل إدخال المتغير المستقل في التجربة.</a:t>
            </a:r>
            <a:endParaRPr lang="en-US" dirty="0">
              <a:solidFill>
                <a:schemeClr val="accent6">
                  <a:lumMod val="60000"/>
                  <a:lumOff val="40000"/>
                </a:schemeClr>
              </a:solidFill>
            </a:endParaRPr>
          </a:p>
          <a:p>
            <a:pPr marL="0" lvl="0" indent="0" algn="just">
              <a:buNone/>
            </a:pPr>
            <a:r>
              <a:rPr lang="ar-SA" dirty="0">
                <a:solidFill>
                  <a:schemeClr val="accent6">
                    <a:lumMod val="60000"/>
                    <a:lumOff val="40000"/>
                  </a:schemeClr>
                </a:solidFill>
              </a:rPr>
              <a:t>2- يستخدم المتغير المستقل على النحو الذي يحدده الباحث ويضبطه، وبهدف هذا الاستخدام إلى إحداث</a:t>
            </a:r>
          </a:p>
          <a:p>
            <a:pPr marL="0" lvl="0" indent="0" algn="just">
              <a:buNone/>
            </a:pPr>
            <a:r>
              <a:rPr lang="ar-SA" dirty="0">
                <a:solidFill>
                  <a:schemeClr val="accent6">
                    <a:lumMod val="60000"/>
                    <a:lumOff val="40000"/>
                  </a:schemeClr>
                </a:solidFill>
              </a:rPr>
              <a:t>     تغيرات معينة في المتغير التابع يمكن ملاحظتها وقياسها.</a:t>
            </a:r>
            <a:endParaRPr lang="en-US" dirty="0">
              <a:solidFill>
                <a:schemeClr val="accent6">
                  <a:lumMod val="60000"/>
                  <a:lumOff val="40000"/>
                </a:schemeClr>
              </a:solidFill>
            </a:endParaRPr>
          </a:p>
          <a:p>
            <a:pPr marL="0" lvl="0" indent="0" algn="just">
              <a:buNone/>
            </a:pPr>
            <a:r>
              <a:rPr lang="ar-SA" dirty="0">
                <a:solidFill>
                  <a:schemeClr val="accent6">
                    <a:lumMod val="60000"/>
                    <a:lumOff val="40000"/>
                  </a:schemeClr>
                </a:solidFill>
              </a:rPr>
              <a:t>3- يجري اختبار بعدي لقياس تأثير المتغير المستقل في المتغير التابع.</a:t>
            </a:r>
            <a:endParaRPr lang="en-US" dirty="0">
              <a:solidFill>
                <a:schemeClr val="accent6">
                  <a:lumMod val="60000"/>
                  <a:lumOff val="40000"/>
                </a:schemeClr>
              </a:solidFill>
            </a:endParaRPr>
          </a:p>
          <a:p>
            <a:pPr marL="0" lvl="0" indent="0" algn="just">
              <a:buNone/>
            </a:pPr>
            <a:r>
              <a:rPr lang="ar-SA" dirty="0">
                <a:solidFill>
                  <a:schemeClr val="accent6">
                    <a:lumMod val="60000"/>
                    <a:lumOff val="40000"/>
                  </a:schemeClr>
                </a:solidFill>
              </a:rPr>
              <a:t>4- يحسب الفرق بين القياس القبلي والقياس البعدي ثم تختبر دلالة هذا الفرق إحصائياً</a:t>
            </a:r>
            <a:r>
              <a:rPr lang="ar-SA" dirty="0"/>
              <a:t>.</a:t>
            </a:r>
            <a:endParaRPr lang="en-US" dirty="0"/>
          </a:p>
          <a:p>
            <a:pPr marL="0" indent="0">
              <a:buNone/>
            </a:pPr>
            <a:r>
              <a:rPr lang="ar-SA" b="1" dirty="0"/>
              <a:t>وهناك تصميم آخر يستخدم المجموعة الواحدة، ويتلخص في الخطوات الآتية:</a:t>
            </a:r>
            <a:endParaRPr lang="en-US" b="1" dirty="0"/>
          </a:p>
          <a:p>
            <a:pPr marL="0" lvl="0" indent="0">
              <a:buNone/>
            </a:pPr>
            <a:r>
              <a:rPr lang="ar-SA" dirty="0">
                <a:solidFill>
                  <a:schemeClr val="accent3"/>
                </a:solidFill>
              </a:rPr>
              <a:t>1- يجري اختبار قبلي على أفراد المجموعة.</a:t>
            </a:r>
            <a:endParaRPr lang="en-US" dirty="0">
              <a:solidFill>
                <a:schemeClr val="accent3"/>
              </a:solidFill>
            </a:endParaRPr>
          </a:p>
          <a:p>
            <a:pPr marL="0" lvl="0" indent="0">
              <a:buNone/>
            </a:pPr>
            <a:r>
              <a:rPr lang="ar-SA" dirty="0">
                <a:solidFill>
                  <a:schemeClr val="accent3"/>
                </a:solidFill>
              </a:rPr>
              <a:t>2- يستخدم مع المجموعة الأساليب العادية التي تمثل عامل الضبط، كأن يستخدم طريقة التدريس </a:t>
            </a:r>
          </a:p>
          <a:p>
            <a:pPr marL="0" lvl="0" indent="0">
              <a:buNone/>
            </a:pPr>
            <a:r>
              <a:rPr lang="ar-SA" dirty="0">
                <a:solidFill>
                  <a:schemeClr val="accent3"/>
                </a:solidFill>
              </a:rPr>
              <a:t>    التقليدية في وحدة دراسية معينة.</a:t>
            </a:r>
            <a:endParaRPr lang="en-US" dirty="0">
              <a:solidFill>
                <a:schemeClr val="accent3"/>
              </a:solidFill>
            </a:endParaRPr>
          </a:p>
          <a:p>
            <a:pPr marL="0" lvl="0" indent="0">
              <a:buNone/>
            </a:pPr>
            <a:r>
              <a:rPr lang="ar-SA" dirty="0">
                <a:solidFill>
                  <a:schemeClr val="accent3"/>
                </a:solidFill>
              </a:rPr>
              <a:t>3- يجري اختبار بعدي على أفراد المجموعة ويحسب متوسط الزيادة في المتغير التابع وهو التحصيل </a:t>
            </a:r>
          </a:p>
          <a:p>
            <a:pPr marL="0" lvl="0" indent="0">
              <a:buNone/>
            </a:pPr>
            <a:r>
              <a:rPr lang="ar-SA" dirty="0">
                <a:solidFill>
                  <a:schemeClr val="accent3"/>
                </a:solidFill>
              </a:rPr>
              <a:t>    في هذه الوحدة الدراسية.</a:t>
            </a:r>
            <a:endParaRPr lang="en-US" dirty="0">
              <a:solidFill>
                <a:schemeClr val="accent3"/>
              </a:solidFill>
            </a:endParaRPr>
          </a:p>
        </p:txBody>
      </p:sp>
    </p:spTree>
    <p:extLst>
      <p:ext uri="{BB962C8B-B14F-4D97-AF65-F5344CB8AC3E}">
        <p14:creationId xmlns:p14="http://schemas.microsoft.com/office/powerpoint/2010/main" xmlns="" val="1927621344"/>
      </p:ext>
    </p:extLst>
  </p:cSld>
  <p:clrMapOvr>
    <a:masterClrMapping/>
  </p:clrMapOvr>
  <mc:AlternateContent xmlns:mc="http://schemas.openxmlformats.org/markup-compatibility/2006">
    <mc:Choice xmlns:p14="http://schemas.microsoft.com/office/powerpoint/2010/main" xmlns="" Requires="p14">
      <p:transition spd="slow" p14:dur="2500">
        <p:checker/>
        <p:sndAc>
          <p:stSnd>
            <p:snd r:embed="rId3" name="chimes.wav"/>
          </p:stSnd>
        </p:sndAc>
      </p:transition>
    </mc:Choice>
    <mc:Fallback>
      <p:transition spd="slow">
        <p:checker/>
        <p:sndAc>
          <p:stSnd>
            <p:snd r:embed="rId2" name="chimes.wav"/>
          </p:stSnd>
        </p:sndAc>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761</TotalTime>
  <Words>2680</Words>
  <Application>Microsoft Office PowerPoint</Application>
  <PresentationFormat>Affichage à l'écran (4:3)</PresentationFormat>
  <Paragraphs>168</Paragraphs>
  <Slides>19</Slides>
  <Notes>1</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نسق Office</vt:lpstr>
      <vt:lpstr>Diapositive 1</vt:lpstr>
      <vt:lpstr>المقدمة:</vt:lpstr>
      <vt:lpstr>تعاريف البحث التجريبي:</vt:lpstr>
      <vt:lpstr>طبيعة البحث التجريبي:</vt:lpstr>
      <vt:lpstr>متغيرات البحث</vt:lpstr>
      <vt:lpstr>وُتصنف المتغيرات المستقلة على وفق قدرة الباحث على إخضاعها للمعالجة التجريبية إلى نوعين، هما:</vt:lpstr>
      <vt:lpstr>Diapositive 7</vt:lpstr>
      <vt:lpstr>Diapositive 8</vt:lpstr>
      <vt:lpstr>أنواع التصميمات التجريبية:</vt:lpstr>
      <vt:lpstr>Diapositive 10</vt:lpstr>
      <vt:lpstr>المبادئ التي تساعد في تحديد التصميم التجريبي المناسب:</vt:lpstr>
      <vt:lpstr>خطوات تنفيذ المنهج التجريبي: </vt:lpstr>
      <vt:lpstr>Diapositive 13</vt:lpstr>
      <vt:lpstr>العوامل التي يجب ضبطها عند إجراء البحوث التجريبية: • ضبط المجتمع الأصلي للعينة .  • ضبط الإجراءات التجريبية . • المؤثرات الخارجية . </vt:lpstr>
      <vt:lpstr>Diapositive 15</vt:lpstr>
      <vt:lpstr>Diapositive 16</vt:lpstr>
      <vt:lpstr>مميزات المنهج التجريبي :   1-  بواسطة هذا المنهج يمكن الجزم بمعرفة أثر السبب على النتيجة لا عن طريق الاستنتاج       كما هو بالبحث السببي المقارن  2 - هو المنهج الوحيد الذي يتم فيه ضبط المتغيرات الخارجية ذات الأثر على المتغير التابع. 3 -  ان تعدد تصميمات هذا المنهج جعله مرن يمكن تكيفه إلى حد كبير إلى حالات كثيرة               ومتنوعة .                                                                                                                      </vt:lpstr>
      <vt:lpstr>الخلاصة:</vt:lpstr>
      <vt:lpstr>المصادر</vt:lpstr>
    </vt:vector>
  </TitlesOfParts>
  <Company>Naim Al Hussaini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dc:creator>
  <cp:lastModifiedBy>amine</cp:lastModifiedBy>
  <cp:revision>40</cp:revision>
  <dcterms:created xsi:type="dcterms:W3CDTF">2017-10-13T16:25:10Z</dcterms:created>
  <dcterms:modified xsi:type="dcterms:W3CDTF">2025-01-13T20:17:44Z</dcterms:modified>
</cp:coreProperties>
</file>