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8"/>
  </p:notesMasterIdLst>
  <p:sldIdLst>
    <p:sldId id="263" r:id="rId2"/>
    <p:sldId id="264" r:id="rId3"/>
    <p:sldId id="265" r:id="rId4"/>
    <p:sldId id="266" r:id="rId5"/>
    <p:sldId id="267" r:id="rId6"/>
    <p:sldId id="270" r:id="rId7"/>
    <p:sldId id="271" r:id="rId8"/>
    <p:sldId id="256" r:id="rId9"/>
    <p:sldId id="257" r:id="rId10"/>
    <p:sldId id="258" r:id="rId11"/>
    <p:sldId id="259" r:id="rId12"/>
    <p:sldId id="260" r:id="rId13"/>
    <p:sldId id="261" r:id="rId14"/>
    <p:sldId id="262"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FC786FAD-1FCC-48ED-A85D-36C156BEEA93}">
          <p14:sldIdLst/>
        </p14:section>
        <p14:section name="Section sans titre" id="{F791916C-44EE-4E50-9F20-FB22BF4225A2}">
          <p14:sldIdLst>
            <p14:sldId id="263"/>
            <p14:sldId id="264"/>
            <p14:sldId id="265"/>
            <p14:sldId id="266"/>
            <p14:sldId id="267"/>
            <p14:sldId id="270"/>
            <p14:sldId id="271"/>
            <p14:sldId id="256"/>
            <p14:sldId id="257"/>
            <p14:sldId id="258"/>
            <p14:sldId id="259"/>
            <p14:sldId id="260"/>
            <p14:sldId id="261"/>
            <p14:sldId id="262"/>
            <p14:sldId id="268"/>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59" autoAdjust="0"/>
    <p:restoredTop sz="86477" autoAdjust="0"/>
  </p:normalViewPr>
  <p:slideViewPr>
    <p:cSldViewPr>
      <p:cViewPr varScale="1">
        <p:scale>
          <a:sx n="128" d="100"/>
          <a:sy n="128" d="100"/>
        </p:scale>
        <p:origin x="832" y="168"/>
      </p:cViewPr>
      <p:guideLst>
        <p:guide orient="horz" pos="2160"/>
        <p:guide pos="3840"/>
      </p:guideLst>
    </p:cSldViewPr>
  </p:slideViewPr>
  <p:outlineViewPr>
    <p:cViewPr>
      <p:scale>
        <a:sx n="33" d="100"/>
        <a:sy n="33" d="100"/>
      </p:scale>
      <p:origin x="282" y="0"/>
    </p:cViewPr>
  </p:outlineViewPr>
  <p:notesTextViewPr>
    <p:cViewPr>
      <p:scale>
        <a:sx n="1" d="1"/>
        <a:sy n="1" d="1"/>
      </p:scale>
      <p:origin x="0" y="0"/>
    </p:cViewPr>
  </p:notesTextViewPr>
  <p:sorterViewPr>
    <p:cViewPr>
      <p:scale>
        <a:sx n="100" d="100"/>
        <a:sy n="100" d="100"/>
      </p:scale>
      <p:origin x="0" y="24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30A29-DB0F-432A-8085-D97D80A82E4E}" type="datetimeFigureOut">
              <a:rPr lang="fr-FR" smtClean="0"/>
              <a:t>17/04/2024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0E9157-34FF-45C3-9376-794E1B785986}" type="slidenum">
              <a:rPr lang="fr-FR" smtClean="0"/>
              <a:t>‹N°›</a:t>
            </a:fld>
            <a:endParaRPr lang="fr-FR"/>
          </a:p>
        </p:txBody>
      </p:sp>
    </p:spTree>
    <p:extLst>
      <p:ext uri="{BB962C8B-B14F-4D97-AF65-F5344CB8AC3E}">
        <p14:creationId xmlns:p14="http://schemas.microsoft.com/office/powerpoint/2010/main" val="154526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720726" y="776289"/>
            <a:ext cx="10750549" cy="1470025"/>
          </a:xfrm>
        </p:spPr>
        <p:txBody>
          <a:bodyPr anchor="b">
            <a:normAutofit/>
          </a:bodyPr>
          <a:lstStyle>
            <a:lvl1pPr algn="r">
              <a:defRPr sz="4400"/>
            </a:lvl1pPr>
          </a:lstStyle>
          <a:p>
            <a:r>
              <a:rPr kumimoji="0" lang="fr-FR"/>
              <a:t>Modifiez le style du titre</a:t>
            </a:r>
            <a:endParaRPr kumimoji="0" lang="en-US"/>
          </a:p>
        </p:txBody>
      </p:sp>
      <p:sp>
        <p:nvSpPr>
          <p:cNvPr id="9" name="Sous-titre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1828800" y="6012657"/>
            <a:ext cx="7721600" cy="365125"/>
          </a:xfrm>
        </p:spPr>
        <p:txBody>
          <a:bodyPr tIns="0" bIns="0" anchor="t"/>
          <a:lstStyle>
            <a:lvl1pPr algn="r">
              <a:defRPr sz="1000"/>
            </a:lvl1pPr>
          </a:lstStyle>
          <a:p>
            <a:fld id="{8173470B-F99D-254C-AE55-45B84362B2B7}" type="datetimeFigureOut">
              <a:rPr lang="en-US" smtClean="0"/>
              <a:t>4/17/24</a:t>
            </a:fld>
            <a:endParaRPr lang="en-US"/>
          </a:p>
        </p:txBody>
      </p:sp>
      <p:sp>
        <p:nvSpPr>
          <p:cNvPr id="17" name="Espace réservé du pied de page 16"/>
          <p:cNvSpPr>
            <a:spLocks noGrp="1"/>
          </p:cNvSpPr>
          <p:nvPr>
            <p:ph type="ftr" sz="quarter" idx="11"/>
          </p:nvPr>
        </p:nvSpPr>
        <p:spPr>
          <a:xfrm>
            <a:off x="1828800" y="5650705"/>
            <a:ext cx="7721600" cy="365125"/>
          </a:xfrm>
        </p:spPr>
        <p:txBody>
          <a:bodyPr tIns="0" bIns="0" anchor="b"/>
          <a:lstStyle>
            <a:lvl1pPr algn="r">
              <a:defRPr sz="1100"/>
            </a:lvl1pPr>
          </a:lstStyle>
          <a:p>
            <a:endParaRPr lang="en-US"/>
          </a:p>
        </p:txBody>
      </p:sp>
      <p:sp>
        <p:nvSpPr>
          <p:cNvPr id="29" name="Espace réservé du numéro de diapositive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CE0D2A9B-7EE8-FE4E-A42E-EC661749F5A1}"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173470B-F99D-254C-AE55-45B84362B2B7}" type="datetimeFigureOut">
              <a:rPr lang="en-US" smtClean="0"/>
              <a:t>4/17/24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E0D2A9B-7EE8-FE4E-A42E-EC661749F5A1}"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042400" y="381000"/>
            <a:ext cx="2540000" cy="5486400"/>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609600" y="381000"/>
            <a:ext cx="8331200" cy="548640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173470B-F99D-254C-AE55-45B84362B2B7}" type="datetimeFigureOut">
              <a:rPr lang="en-US" smtClean="0"/>
              <a:t>4/17/24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E0D2A9B-7EE8-FE4E-A42E-EC661749F5A1}"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67494"/>
            <a:ext cx="10972800" cy="1399032"/>
          </a:xfrm>
        </p:spPr>
        <p:txBody>
          <a:bodyPr/>
          <a:lstStyle/>
          <a:p>
            <a:r>
              <a:rPr kumimoji="0" lang="fr-FR"/>
              <a:t>Modifiez le style du titre</a:t>
            </a:r>
            <a:endParaRPr kumimoji="0" lang="en-US"/>
          </a:p>
        </p:txBody>
      </p:sp>
      <p:sp>
        <p:nvSpPr>
          <p:cNvPr id="3" name="Espace réservé du contenu 2"/>
          <p:cNvSpPr>
            <a:spLocks noGrp="1"/>
          </p:cNvSpPr>
          <p:nvPr>
            <p:ph idx="1"/>
          </p:nvPr>
        </p:nvSpPr>
        <p:spPr>
          <a:xfrm>
            <a:off x="609600" y="1882808"/>
            <a:ext cx="109728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388608" y="6480048"/>
            <a:ext cx="2844800" cy="301752"/>
          </a:xfrm>
        </p:spPr>
        <p:txBody>
          <a:bodyPr/>
          <a:lstStyle/>
          <a:p>
            <a:fld id="{8173470B-F99D-254C-AE55-45B84362B2B7}" type="datetimeFigureOut">
              <a:rPr lang="en-US" smtClean="0"/>
              <a:t>4/17/24</a:t>
            </a:fld>
            <a:endParaRPr lang="en-US"/>
          </a:p>
        </p:txBody>
      </p:sp>
      <p:sp>
        <p:nvSpPr>
          <p:cNvPr id="5" name="Espace réservé du pied de page 4"/>
          <p:cNvSpPr>
            <a:spLocks noGrp="1"/>
          </p:cNvSpPr>
          <p:nvPr>
            <p:ph type="ftr" sz="quarter" idx="11"/>
          </p:nvPr>
        </p:nvSpPr>
        <p:spPr>
          <a:xfrm>
            <a:off x="609600" y="6480970"/>
            <a:ext cx="5680075" cy="300831"/>
          </a:xfrm>
        </p:spPr>
        <p:txBody>
          <a:bodyPr/>
          <a:lstStyle/>
          <a:p>
            <a:endParaRPr lang="en-US"/>
          </a:p>
        </p:txBody>
      </p:sp>
      <p:sp>
        <p:nvSpPr>
          <p:cNvPr id="6" name="Espace réservé du numéro de diapositive 5"/>
          <p:cNvSpPr>
            <a:spLocks noGrp="1"/>
          </p:cNvSpPr>
          <p:nvPr>
            <p:ph type="sldNum" sz="quarter" idx="12"/>
          </p:nvPr>
        </p:nvSpPr>
        <p:spPr/>
        <p:txBody>
          <a:bodyPr/>
          <a:lstStyle/>
          <a:p>
            <a:fld id="{CE0D2A9B-7EE8-FE4E-A42E-EC661749F5A1}"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9274176" y="6477000"/>
            <a:ext cx="2844800" cy="304800"/>
          </a:xfrm>
        </p:spPr>
        <p:txBody>
          <a:bodyPr/>
          <a:lstStyle/>
          <a:p>
            <a:fld id="{8173470B-F99D-254C-AE55-45B84362B2B7}" type="datetimeFigureOut">
              <a:rPr lang="en-US" smtClean="0"/>
              <a:t>4/17/24</a:t>
            </a:fld>
            <a:endParaRPr lang="en-US"/>
          </a:p>
        </p:txBody>
      </p:sp>
      <p:sp>
        <p:nvSpPr>
          <p:cNvPr id="5" name="Espace réservé du pied de page 4"/>
          <p:cNvSpPr>
            <a:spLocks noGrp="1"/>
          </p:cNvSpPr>
          <p:nvPr>
            <p:ph type="ftr" sz="quarter" idx="11"/>
          </p:nvPr>
        </p:nvSpPr>
        <p:spPr>
          <a:xfrm>
            <a:off x="3492501" y="6480970"/>
            <a:ext cx="5680075" cy="300831"/>
          </a:xfrm>
        </p:spPr>
        <p:txBody>
          <a:bodyPr/>
          <a:lstStyle/>
          <a:p>
            <a:endParaRPr lang="en-US"/>
          </a:p>
        </p:txBody>
      </p:sp>
      <p:sp>
        <p:nvSpPr>
          <p:cNvPr id="6" name="Espace réservé du numéro de diapositive 5"/>
          <p:cNvSpPr>
            <a:spLocks noGrp="1"/>
          </p:cNvSpPr>
          <p:nvPr>
            <p:ph type="sldNum" sz="quarter" idx="12"/>
          </p:nvPr>
        </p:nvSpPr>
        <p:spPr>
          <a:xfrm>
            <a:off x="11268075" y="809625"/>
            <a:ext cx="670560" cy="300831"/>
          </a:xfrm>
        </p:spPr>
        <p:txBody>
          <a:bodyPr/>
          <a:lstStyle/>
          <a:p>
            <a:fld id="{CE0D2A9B-7EE8-FE4E-A42E-EC661749F5A1}" type="slidenum">
              <a:rPr lang="en-US" smtClean="0"/>
              <a:t>‹N°›</a:t>
            </a:fld>
            <a:endParaRPr lang="en-US"/>
          </a:p>
        </p:txBody>
      </p:sp>
      <p:cxnSp>
        <p:nvCxnSpPr>
          <p:cNvPr id="11" name="Connecteur droit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a:t>Modifiez le style du titre</a:t>
            </a:r>
            <a:endParaRPr kumimoji="0" lang="en-US"/>
          </a:p>
        </p:txBody>
      </p:sp>
      <p:sp>
        <p:nvSpPr>
          <p:cNvPr id="3" name="Espace réservé du contenu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388608" y="6480969"/>
            <a:ext cx="2844800" cy="301752"/>
          </a:xfrm>
        </p:spPr>
        <p:txBody>
          <a:bodyPr/>
          <a:lstStyle/>
          <a:p>
            <a:fld id="{8173470B-F99D-254C-AE55-45B84362B2B7}" type="datetimeFigureOut">
              <a:rPr lang="en-US" smtClean="0"/>
              <a:t>4/17/24</a:t>
            </a:fld>
            <a:endParaRPr lang="en-US"/>
          </a:p>
        </p:txBody>
      </p:sp>
      <p:sp>
        <p:nvSpPr>
          <p:cNvPr id="6" name="Espace réservé du pied de page 5"/>
          <p:cNvSpPr>
            <a:spLocks noGrp="1"/>
          </p:cNvSpPr>
          <p:nvPr>
            <p:ph type="ftr" sz="quarter" idx="11"/>
          </p:nvPr>
        </p:nvSpPr>
        <p:spPr>
          <a:xfrm>
            <a:off x="609600" y="6480969"/>
            <a:ext cx="5680075" cy="301752"/>
          </a:xfrm>
        </p:spPr>
        <p:txBody>
          <a:bodyPr/>
          <a:lstStyle/>
          <a:p>
            <a:endParaRPr lang="en-US"/>
          </a:p>
        </p:txBody>
      </p:sp>
      <p:sp>
        <p:nvSpPr>
          <p:cNvPr id="7" name="Espace réservé du numéro de diapositive 6"/>
          <p:cNvSpPr>
            <a:spLocks noGrp="1"/>
          </p:cNvSpPr>
          <p:nvPr>
            <p:ph type="sldNum" sz="quarter" idx="12"/>
          </p:nvPr>
        </p:nvSpPr>
        <p:spPr>
          <a:xfrm>
            <a:off x="10119360" y="6480969"/>
            <a:ext cx="670560" cy="301752"/>
          </a:xfrm>
        </p:spPr>
        <p:txBody>
          <a:bodyPr/>
          <a:lstStyle/>
          <a:p>
            <a:fld id="{CE0D2A9B-7EE8-FE4E-A42E-EC661749F5A1}"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a:xfrm>
            <a:off x="6388608" y="6480969"/>
            <a:ext cx="2840736" cy="301752"/>
          </a:xfrm>
        </p:spPr>
        <p:txBody>
          <a:bodyPr/>
          <a:lstStyle/>
          <a:p>
            <a:fld id="{8173470B-F99D-254C-AE55-45B84362B2B7}" type="datetimeFigureOut">
              <a:rPr lang="en-US" smtClean="0"/>
              <a:t>4/17/24</a:t>
            </a:fld>
            <a:endParaRPr lang="en-US"/>
          </a:p>
        </p:txBody>
      </p:sp>
      <p:sp>
        <p:nvSpPr>
          <p:cNvPr id="8" name="Espace réservé du pied de page 7"/>
          <p:cNvSpPr>
            <a:spLocks noGrp="1"/>
          </p:cNvSpPr>
          <p:nvPr>
            <p:ph type="ftr" sz="quarter" idx="11"/>
          </p:nvPr>
        </p:nvSpPr>
        <p:spPr>
          <a:xfrm>
            <a:off x="609600" y="6480969"/>
            <a:ext cx="5681472" cy="301752"/>
          </a:xfrm>
        </p:spPr>
        <p:txBody>
          <a:bodyPr/>
          <a:lstStyle/>
          <a:p>
            <a:endParaRPr lang="en-US"/>
          </a:p>
        </p:txBody>
      </p:sp>
      <p:sp>
        <p:nvSpPr>
          <p:cNvPr id="9" name="Espace réservé du numéro de diapositive 8"/>
          <p:cNvSpPr>
            <a:spLocks noGrp="1"/>
          </p:cNvSpPr>
          <p:nvPr>
            <p:ph type="sldNum" sz="quarter" idx="12"/>
          </p:nvPr>
        </p:nvSpPr>
        <p:spPr>
          <a:xfrm>
            <a:off x="10119360" y="6483096"/>
            <a:ext cx="670560" cy="301752"/>
          </a:xfrm>
        </p:spPr>
        <p:txBody>
          <a:bodyPr/>
          <a:lstStyle>
            <a:lvl1pPr algn="ctr">
              <a:defRPr/>
            </a:lvl1pPr>
          </a:lstStyle>
          <a:p>
            <a:fld id="{CE0D2A9B-7EE8-FE4E-A42E-EC661749F5A1}"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8173470B-F99D-254C-AE55-45B84362B2B7}" type="datetimeFigureOut">
              <a:rPr lang="en-US" smtClean="0"/>
              <a:t>4/17/24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CE0D2A9B-7EE8-FE4E-A42E-EC661749F5A1}"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388608" y="6480969"/>
            <a:ext cx="2844800" cy="301752"/>
          </a:xfrm>
        </p:spPr>
        <p:txBody>
          <a:bodyPr/>
          <a:lstStyle/>
          <a:p>
            <a:fld id="{8173470B-F99D-254C-AE55-45B84362B2B7}" type="datetimeFigureOut">
              <a:rPr lang="en-US" smtClean="0"/>
              <a:t>4/17/24</a:t>
            </a:fld>
            <a:endParaRPr lang="en-US"/>
          </a:p>
        </p:txBody>
      </p:sp>
      <p:sp>
        <p:nvSpPr>
          <p:cNvPr id="3" name="Espace réservé du pied de page 2"/>
          <p:cNvSpPr>
            <a:spLocks noGrp="1"/>
          </p:cNvSpPr>
          <p:nvPr>
            <p:ph type="ftr" sz="quarter" idx="11"/>
          </p:nvPr>
        </p:nvSpPr>
        <p:spPr>
          <a:xfrm>
            <a:off x="609600" y="6481891"/>
            <a:ext cx="5680075" cy="300831"/>
          </a:xfrm>
        </p:spPr>
        <p:txBody>
          <a:bodyPr/>
          <a:lstStyle/>
          <a:p>
            <a:endParaRPr lang="en-US"/>
          </a:p>
        </p:txBody>
      </p:sp>
      <p:sp>
        <p:nvSpPr>
          <p:cNvPr id="4" name="Espace réservé du numéro de diapositive 3"/>
          <p:cNvSpPr>
            <a:spLocks noGrp="1"/>
          </p:cNvSpPr>
          <p:nvPr>
            <p:ph type="sldNum" sz="quarter" idx="12"/>
          </p:nvPr>
        </p:nvSpPr>
        <p:spPr>
          <a:xfrm>
            <a:off x="10119360" y="6480969"/>
            <a:ext cx="670560" cy="301752"/>
          </a:xfrm>
        </p:spPr>
        <p:txBody>
          <a:bodyPr/>
          <a:lstStyle/>
          <a:p>
            <a:fld id="{CE0D2A9B-7EE8-FE4E-A42E-EC661749F5A1}"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fr-FR"/>
              <a:t>Modifiez le style du titre</a:t>
            </a:r>
            <a:endParaRPr kumimoji="0" lang="en-US"/>
          </a:p>
        </p:txBody>
      </p:sp>
      <p:sp>
        <p:nvSpPr>
          <p:cNvPr id="3" name="Espace réservé du texte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8371968" y="6556248"/>
            <a:ext cx="2844800" cy="301752"/>
          </a:xfrm>
        </p:spPr>
        <p:txBody>
          <a:bodyPr/>
          <a:lstStyle>
            <a:lvl1pPr>
              <a:defRPr sz="900"/>
            </a:lvl1pPr>
          </a:lstStyle>
          <a:p>
            <a:fld id="{8173470B-F99D-254C-AE55-45B84362B2B7}" type="datetimeFigureOut">
              <a:rPr lang="en-US" smtClean="0"/>
              <a:t>4/17/24</a:t>
            </a:fld>
            <a:endParaRPr lang="en-US"/>
          </a:p>
        </p:txBody>
      </p:sp>
      <p:sp>
        <p:nvSpPr>
          <p:cNvPr id="6" name="Espace réservé du pied de page 5"/>
          <p:cNvSpPr>
            <a:spLocks noGrp="1"/>
          </p:cNvSpPr>
          <p:nvPr>
            <p:ph type="ftr" sz="quarter" idx="11"/>
          </p:nvPr>
        </p:nvSpPr>
        <p:spPr>
          <a:xfrm>
            <a:off x="1514475" y="6556248"/>
            <a:ext cx="6857493" cy="301752"/>
          </a:xfrm>
        </p:spPr>
        <p:txBody>
          <a:bodyPr/>
          <a:lstStyle>
            <a:lvl1pPr>
              <a:defRPr sz="900"/>
            </a:lvl1pPr>
          </a:lstStyle>
          <a:p>
            <a:endParaRPr lang="en-US"/>
          </a:p>
        </p:txBody>
      </p:sp>
      <p:sp>
        <p:nvSpPr>
          <p:cNvPr id="7" name="Espace réservé du numéro de diapositive 6"/>
          <p:cNvSpPr>
            <a:spLocks noGrp="1"/>
          </p:cNvSpPr>
          <p:nvPr>
            <p:ph type="sldNum" sz="quarter" idx="12"/>
          </p:nvPr>
        </p:nvSpPr>
        <p:spPr>
          <a:xfrm>
            <a:off x="11214101" y="6556248"/>
            <a:ext cx="670560" cy="301752"/>
          </a:xfrm>
        </p:spPr>
        <p:txBody>
          <a:bodyPr/>
          <a:lstStyle>
            <a:lvl1pPr>
              <a:defRPr sz="900"/>
            </a:lvl1pPr>
          </a:lstStyle>
          <a:p>
            <a:fld id="{CE0D2A9B-7EE8-FE4E-A42E-EC661749F5A1}"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8144256" y="6556248"/>
            <a:ext cx="2804160" cy="301752"/>
          </a:xfrm>
        </p:spPr>
        <p:txBody>
          <a:bodyPr/>
          <a:lstStyle>
            <a:lvl1pPr>
              <a:defRPr sz="900"/>
            </a:lvl1pPr>
          </a:lstStyle>
          <a:p>
            <a:fld id="{8173470B-F99D-254C-AE55-45B84362B2B7}" type="datetimeFigureOut">
              <a:rPr lang="en-US" smtClean="0"/>
              <a:t>4/17/24</a:t>
            </a:fld>
            <a:endParaRPr lang="en-US"/>
          </a:p>
        </p:txBody>
      </p:sp>
      <p:sp>
        <p:nvSpPr>
          <p:cNvPr id="6" name="Espace réservé du pied de page 5"/>
          <p:cNvSpPr>
            <a:spLocks noGrp="1"/>
          </p:cNvSpPr>
          <p:nvPr>
            <p:ph type="ftr" sz="quarter" idx="11"/>
          </p:nvPr>
        </p:nvSpPr>
        <p:spPr>
          <a:xfrm>
            <a:off x="1560576" y="6557169"/>
            <a:ext cx="6597429" cy="301752"/>
          </a:xfrm>
        </p:spPr>
        <p:txBody>
          <a:bodyPr/>
          <a:lstStyle>
            <a:lvl1pPr>
              <a:defRPr sz="900"/>
            </a:lvl1pPr>
          </a:lstStyle>
          <a:p>
            <a:endParaRPr lang="en-US"/>
          </a:p>
        </p:txBody>
      </p:sp>
      <p:sp>
        <p:nvSpPr>
          <p:cNvPr id="7" name="Espace réservé du numéro de diapositive 6"/>
          <p:cNvSpPr>
            <a:spLocks noGrp="1"/>
          </p:cNvSpPr>
          <p:nvPr>
            <p:ph type="sldNum" sz="quarter" idx="12"/>
          </p:nvPr>
        </p:nvSpPr>
        <p:spPr>
          <a:xfrm>
            <a:off x="10956256" y="6556248"/>
            <a:ext cx="487680" cy="301752"/>
          </a:xfrm>
        </p:spPr>
        <p:txBody>
          <a:bodyPr/>
          <a:lstStyle>
            <a:lvl1pPr algn="ctr">
              <a:defRPr sz="900"/>
            </a:lvl1pPr>
          </a:lstStyle>
          <a:p>
            <a:fld id="{CE0D2A9B-7EE8-FE4E-A42E-EC661749F5A1}"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609600" y="267494"/>
            <a:ext cx="10972800" cy="1399032"/>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8173470B-F99D-254C-AE55-45B84362B2B7}" type="datetimeFigureOut">
              <a:rPr lang="en-US" smtClean="0"/>
              <a:t>4/17/24</a:t>
            </a:fld>
            <a:endParaRPr lang="en-US"/>
          </a:p>
        </p:txBody>
      </p:sp>
      <p:sp>
        <p:nvSpPr>
          <p:cNvPr id="3" name="Espace réservé du pied de page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Espace réservé du numéro de diapositive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CE0D2A9B-7EE8-FE4E-A42E-EC661749F5A1}" type="slidenum">
              <a:rPr lang="en-US" smtClean="0"/>
              <a:t>‹N°›</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0600" y="860392"/>
            <a:ext cx="10972800" cy="6378608"/>
          </a:xfrm>
        </p:spPr>
        <p:txBody>
          <a:bodyPr>
            <a:normAutofit fontScale="55000" lnSpcReduction="20000"/>
          </a:bodyPr>
          <a:lstStyle/>
          <a:p>
            <a:pPr marL="64008" indent="0" algn="r" rtl="1">
              <a:buNone/>
            </a:pPr>
            <a:r>
              <a:rPr lang="ar-DZ" dirty="0"/>
              <a:t>                                                   وزارة التعليم العالي والبحث العلمي </a:t>
            </a:r>
          </a:p>
          <a:p>
            <a:pPr marL="64008" indent="0" algn="r" rtl="1">
              <a:buNone/>
            </a:pPr>
            <a:r>
              <a:rPr lang="ar-DZ" dirty="0"/>
              <a:t>                                                     جمعة محمد لمين دباغين سطيف</a:t>
            </a:r>
          </a:p>
          <a:p>
            <a:pPr marL="64008" indent="0" algn="r" rtl="1">
              <a:buNone/>
            </a:pPr>
            <a:r>
              <a:rPr lang="ar-DZ" dirty="0"/>
              <a:t>                                                        قسم اللغة والأدب العربي</a:t>
            </a:r>
          </a:p>
          <a:p>
            <a:pPr marL="64008" indent="0" algn="r" rtl="1">
              <a:buNone/>
            </a:pPr>
            <a:r>
              <a:rPr lang="ar-DZ" dirty="0"/>
              <a:t>                                                             كلية الآداب واللغات</a:t>
            </a:r>
          </a:p>
          <a:p>
            <a:pPr marL="64008" indent="0" algn="r" rtl="1">
              <a:buNone/>
            </a:pPr>
            <a:r>
              <a:rPr lang="ar-DZ" dirty="0"/>
              <a:t>                                                        تخصص لسانيات تطبيقية</a:t>
            </a:r>
          </a:p>
          <a:p>
            <a:pPr marL="64008" indent="0" algn="r" rtl="1">
              <a:buNone/>
            </a:pPr>
            <a:r>
              <a:rPr lang="ar-DZ" dirty="0"/>
              <a:t>                                                             </a:t>
            </a:r>
          </a:p>
          <a:p>
            <a:pPr marL="64008" indent="0" algn="r" rtl="1">
              <a:buNone/>
            </a:pPr>
            <a:endParaRPr lang="ar-DZ" dirty="0"/>
          </a:p>
          <a:p>
            <a:pPr marL="64008" indent="0" algn="r" rtl="1">
              <a:buNone/>
            </a:pPr>
            <a:endParaRPr lang="ar-DZ" dirty="0"/>
          </a:p>
          <a:p>
            <a:pPr marL="64008" indent="0" algn="r" rtl="1">
              <a:buNone/>
            </a:pPr>
            <a:r>
              <a:rPr lang="ar-DZ" dirty="0"/>
              <a:t>بحث حول علاقة علم المصطلح والعلوم الأخرى</a:t>
            </a:r>
          </a:p>
          <a:p>
            <a:pPr marL="64008" indent="0" algn="r" rtl="1">
              <a:buNone/>
            </a:pPr>
            <a:endParaRPr lang="ar-DZ" dirty="0"/>
          </a:p>
          <a:p>
            <a:pPr marL="64008" indent="0" algn="r" rtl="1">
              <a:buNone/>
            </a:pPr>
            <a:endParaRPr lang="ar-DZ" dirty="0"/>
          </a:p>
          <a:p>
            <a:pPr marL="64008" indent="0" algn="r" rtl="1">
              <a:buNone/>
            </a:pPr>
            <a:endParaRPr lang="ar-DZ" dirty="0"/>
          </a:p>
          <a:p>
            <a:pPr marL="64008" indent="0" algn="r" rtl="1">
              <a:buNone/>
            </a:pPr>
            <a:r>
              <a:rPr lang="ar-DZ" dirty="0"/>
              <a:t>أعضاء الفوج </a:t>
            </a:r>
          </a:p>
          <a:p>
            <a:pPr algn="r" rtl="1">
              <a:buFont typeface="Wingdings" pitchFamily="2" charset="2"/>
              <a:buChar char="v"/>
            </a:pPr>
            <a:r>
              <a:rPr lang="ar-DZ" dirty="0"/>
              <a:t>شبلي إيناس</a:t>
            </a:r>
          </a:p>
          <a:p>
            <a:pPr algn="r" rtl="1">
              <a:buFont typeface="Wingdings" pitchFamily="2" charset="2"/>
              <a:buChar char="v"/>
            </a:pPr>
            <a:r>
              <a:rPr lang="ar-DZ" dirty="0" err="1"/>
              <a:t>بليليطة</a:t>
            </a:r>
            <a:r>
              <a:rPr lang="ar-DZ" dirty="0"/>
              <a:t> مروة</a:t>
            </a:r>
          </a:p>
          <a:p>
            <a:pPr algn="r" rtl="1">
              <a:buFont typeface="Wingdings" pitchFamily="2" charset="2"/>
              <a:buChar char="v"/>
            </a:pPr>
            <a:r>
              <a:rPr lang="ar-DZ" dirty="0" err="1"/>
              <a:t>قريون</a:t>
            </a:r>
            <a:r>
              <a:rPr lang="ar-DZ" dirty="0"/>
              <a:t> آية</a:t>
            </a:r>
          </a:p>
          <a:p>
            <a:pPr marL="64008" indent="0" algn="r" rtl="1">
              <a:buNone/>
            </a:pPr>
            <a:r>
              <a:rPr lang="ar-DZ" dirty="0"/>
              <a:t>                                                                        تحت إشراف الدكتورة</a:t>
            </a:r>
          </a:p>
          <a:p>
            <a:pPr marL="64008" indent="0" algn="r" rtl="1">
              <a:buNone/>
            </a:pPr>
            <a:r>
              <a:rPr lang="ar-DZ" dirty="0"/>
              <a:t>                                                                                رواق هادية</a:t>
            </a:r>
          </a:p>
          <a:p>
            <a:pPr marL="64008" indent="0" algn="r" rtl="1">
              <a:buNone/>
            </a:pPr>
            <a:endParaRPr lang="ar-DZ" dirty="0"/>
          </a:p>
          <a:p>
            <a:pPr algn="r" rtl="1">
              <a:buFont typeface="Wingdings" pitchFamily="2" charset="2"/>
              <a:buChar char="v"/>
            </a:pPr>
            <a:endParaRPr lang="ar-DZ" dirty="0"/>
          </a:p>
          <a:p>
            <a:pPr marL="64008" indent="0" algn="r" rtl="1">
              <a:buNone/>
            </a:pPr>
            <a:r>
              <a:rPr lang="ar-DZ" dirty="0"/>
              <a:t>   </a:t>
            </a:r>
          </a:p>
          <a:p>
            <a:pPr marL="64008" indent="0" algn="r" rtl="1">
              <a:buNone/>
            </a:pPr>
            <a:r>
              <a:rPr lang="ar-DZ" dirty="0"/>
              <a:t>            </a:t>
            </a:r>
          </a:p>
          <a:p>
            <a:pPr marL="64008" indent="0">
              <a:buNone/>
            </a:pPr>
            <a:endParaRPr lang="fr-FR" dirty="0"/>
          </a:p>
        </p:txBody>
      </p:sp>
    </p:spTree>
    <p:extLst>
      <p:ext uri="{BB962C8B-B14F-4D97-AF65-F5344CB8AC3E}">
        <p14:creationId xmlns:p14="http://schemas.microsoft.com/office/powerpoint/2010/main" val="326932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8C25-35CA-C37F-D0FE-DF0E255110A4}"/>
              </a:ext>
            </a:extLst>
          </p:cNvPr>
          <p:cNvSpPr>
            <a:spLocks noGrp="1"/>
          </p:cNvSpPr>
          <p:nvPr>
            <p:ph type="title"/>
          </p:nvPr>
        </p:nvSpPr>
        <p:spPr>
          <a:xfrm>
            <a:off x="838200" y="365127"/>
            <a:ext cx="10183587" cy="426563"/>
          </a:xfrm>
        </p:spPr>
        <p:style>
          <a:lnRef idx="1">
            <a:schemeClr val="dk1"/>
          </a:lnRef>
          <a:fillRef idx="3">
            <a:schemeClr val="dk1"/>
          </a:fillRef>
          <a:effectRef idx="2">
            <a:schemeClr val="dk1"/>
          </a:effectRef>
          <a:fontRef idx="minor">
            <a:schemeClr val="lt1"/>
          </a:fontRef>
        </p:style>
        <p:txBody>
          <a:bodyPr>
            <a:normAutofit fontScale="90000"/>
          </a:bodyPr>
          <a:lstStyle/>
          <a:p>
            <a:pPr algn="r" rtl="1"/>
            <a:r>
              <a:rPr lang="ar-SA" sz="2400" i="1" u="sng" dirty="0">
                <a:solidFill>
                  <a:schemeClr val="bg1"/>
                </a:solidFill>
              </a:rPr>
              <a:t>أمثلة</a:t>
            </a:r>
            <a:r>
              <a:rPr lang="ar-SA" sz="2400" i="1" u="sng" dirty="0">
                <a:solidFill>
                  <a:schemeClr val="accent5"/>
                </a:solidFill>
              </a:rPr>
              <a:t> :</a:t>
            </a:r>
            <a:endParaRPr lang="en-US" sz="2400" i="1" u="sng" dirty="0">
              <a:solidFill>
                <a:schemeClr val="accent5"/>
              </a:solidFill>
            </a:endParaRPr>
          </a:p>
        </p:txBody>
      </p:sp>
      <p:sp>
        <p:nvSpPr>
          <p:cNvPr id="5" name="Content Placeholder 4">
            <a:extLst>
              <a:ext uri="{FF2B5EF4-FFF2-40B4-BE49-F238E27FC236}">
                <a16:creationId xmlns:a16="http://schemas.microsoft.com/office/drawing/2014/main" id="{83515F04-5E0E-FD69-8C95-12119E9DAFAA}"/>
              </a:ext>
            </a:extLst>
          </p:cNvPr>
          <p:cNvSpPr>
            <a:spLocks noGrp="1"/>
          </p:cNvSpPr>
          <p:nvPr>
            <p:ph idx="1"/>
          </p:nvPr>
        </p:nvSpPr>
        <p:spPr>
          <a:xfrm>
            <a:off x="1" y="878279"/>
            <a:ext cx="12110356" cy="6086104"/>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pPr algn="r" rtl="1"/>
            <a:r>
              <a:rPr lang="ar-AE" dirty="0">
                <a:solidFill>
                  <a:schemeClr val="accent1"/>
                </a:solidFill>
              </a:rPr>
              <a:t>مرض السكري (</a:t>
            </a:r>
            <a:r>
              <a:rPr lang="en-US" dirty="0">
                <a:solidFill>
                  <a:schemeClr val="accent1"/>
                </a:solidFill>
              </a:rPr>
              <a:t>  :(Diabetes Mellitus</a:t>
            </a:r>
            <a:r>
              <a:rPr lang="en-US" dirty="0"/>
              <a:t> </a:t>
            </a:r>
            <a:r>
              <a:rPr lang="ar-AE" dirty="0"/>
              <a:t>يُستخدم هذا المصطلح لوصف حالة مرضية تتميز بارتفاع مستويات السكر في الدم نتيجة لنقص إنتاج هرمون الأنسولين أو عدم استجابة الخلايا له.</a:t>
            </a:r>
            <a:endParaRPr lang="en-US" dirty="0"/>
          </a:p>
          <a:p>
            <a:pPr algn="r" rtl="1"/>
            <a:endParaRPr lang="ar-SA" dirty="0"/>
          </a:p>
          <a:p>
            <a:pPr algn="r" rtl="1"/>
            <a:r>
              <a:rPr lang="ar-AE" dirty="0">
                <a:solidFill>
                  <a:schemeClr val="accent1"/>
                </a:solidFill>
              </a:rPr>
              <a:t>ضغط الدم (</a:t>
            </a:r>
            <a:r>
              <a:rPr lang="en-US" dirty="0">
                <a:solidFill>
                  <a:schemeClr val="accent1"/>
                </a:solidFill>
              </a:rPr>
              <a:t>   :(Blood Pressure</a:t>
            </a:r>
            <a:r>
              <a:rPr lang="ar-AE" dirty="0"/>
              <a:t>يُستخدم هذا المصطلح لوصف قوة الضغط التي يمارسها الدم على جدران الشرايين أثناء الانقباض والاسترخاء</a:t>
            </a:r>
            <a:r>
              <a:rPr lang="en-US" dirty="0"/>
              <a:t>.</a:t>
            </a:r>
          </a:p>
          <a:p>
            <a:pPr algn="r" rtl="1"/>
            <a:endParaRPr lang="en-US" dirty="0">
              <a:solidFill>
                <a:schemeClr val="accent1"/>
              </a:solidFill>
            </a:endParaRPr>
          </a:p>
          <a:p>
            <a:pPr algn="r" rtl="1"/>
            <a:r>
              <a:rPr lang="ar-AE" dirty="0">
                <a:solidFill>
                  <a:schemeClr val="accent1"/>
                </a:solidFill>
              </a:rPr>
              <a:t>التهاب الجيوب الأنفية (</a:t>
            </a:r>
            <a:r>
              <a:rPr lang="en-US" dirty="0">
                <a:solidFill>
                  <a:schemeClr val="accent1"/>
                </a:solidFill>
              </a:rPr>
              <a:t>: (Sinusitis</a:t>
            </a:r>
            <a:r>
              <a:rPr lang="ar-AE" dirty="0"/>
              <a:t>يُشير هذا المصطلح إلى التهاب وتورم الجيوب الجيبية في الأنف، مما يسبب احتقانًا وإفرازات مخاطية.</a:t>
            </a:r>
            <a:endParaRPr lang="ar-SA" dirty="0"/>
          </a:p>
          <a:p>
            <a:pPr algn="r" rtl="1"/>
            <a:r>
              <a:rPr lang="ar-AE" dirty="0">
                <a:solidFill>
                  <a:schemeClr val="accent1"/>
                </a:solidFill>
              </a:rPr>
              <a:t>الجلطة الدماغية (</a:t>
            </a:r>
            <a:r>
              <a:rPr lang="en-US" dirty="0">
                <a:solidFill>
                  <a:schemeClr val="accent1"/>
                </a:solidFill>
              </a:rPr>
              <a:t> :(Stroke</a:t>
            </a:r>
            <a:r>
              <a:rPr lang="en-US" dirty="0"/>
              <a:t> </a:t>
            </a:r>
            <a:r>
              <a:rPr lang="ar-AE" dirty="0"/>
              <a:t>يُستخدم هذا المصطلح لوصف حالة توقف تدفق الدم إلى جزء من الدماغ، مما يؤدي إلى تلف دائم في الخلايا العصبية.</a:t>
            </a:r>
            <a:endParaRPr lang="en-US" dirty="0"/>
          </a:p>
          <a:p>
            <a:pPr algn="r" rtl="1"/>
            <a:endParaRPr lang="ar-SA" dirty="0"/>
          </a:p>
          <a:p>
            <a:pPr algn="r" rtl="1"/>
            <a:r>
              <a:rPr lang="ar-AE" dirty="0">
                <a:solidFill>
                  <a:schemeClr val="accent1"/>
                </a:solidFill>
              </a:rPr>
              <a:t>تشخيص السرطان (</a:t>
            </a:r>
            <a:r>
              <a:rPr lang="en-US" dirty="0">
                <a:solidFill>
                  <a:schemeClr val="accent1"/>
                </a:solidFill>
              </a:rPr>
              <a:t>  :(Cancer Diagnosis</a:t>
            </a:r>
            <a:r>
              <a:rPr lang="en-US" dirty="0"/>
              <a:t> </a:t>
            </a:r>
            <a:r>
              <a:rPr lang="ar-AE" dirty="0"/>
              <a:t>يُشير هذا المصطلح إلى عملية</a:t>
            </a:r>
            <a:r>
              <a:rPr lang="en-US" dirty="0"/>
              <a:t> </a:t>
            </a:r>
            <a:r>
              <a:rPr lang="ar-AE" dirty="0"/>
              <a:t>تحديد نوع ومرحلة السرطان في الجسم باستخدام الفحوصات السريرية والصور الطبية والتحاليل المخبرية</a:t>
            </a:r>
            <a:endParaRPr lang="en-US" dirty="0"/>
          </a:p>
          <a:p>
            <a:pPr algn="r" rtl="1"/>
            <a:r>
              <a:rPr lang="ar-AE" dirty="0"/>
              <a:t>.هذه الأمثلة تظهر كيف يُستخدم علم المصطلح في تحديد الحالات الطبية وتبادل المعرفة بين الأطباء والمهنيين الصحيين.</a:t>
            </a:r>
            <a:endParaRPr lang="en-US" dirty="0"/>
          </a:p>
        </p:txBody>
      </p:sp>
    </p:spTree>
    <p:extLst>
      <p:ext uri="{BB962C8B-B14F-4D97-AF65-F5344CB8AC3E}">
        <p14:creationId xmlns:p14="http://schemas.microsoft.com/office/powerpoint/2010/main" val="3611687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D658-9ED4-1D7D-CC74-3056078E51EB}"/>
              </a:ext>
            </a:extLst>
          </p:cNvPr>
          <p:cNvSpPr>
            <a:spLocks noGrp="1"/>
          </p:cNvSpPr>
          <p:nvPr>
            <p:ph type="title"/>
          </p:nvPr>
        </p:nvSpPr>
        <p:spPr>
          <a:xfrm>
            <a:off x="914400" y="-197921"/>
            <a:ext cx="10439400" cy="1036121"/>
          </a:xfrm>
        </p:spPr>
        <p:style>
          <a:lnRef idx="3">
            <a:schemeClr val="lt1"/>
          </a:lnRef>
          <a:fillRef idx="1">
            <a:schemeClr val="dk1"/>
          </a:fillRef>
          <a:effectRef idx="1">
            <a:schemeClr val="dk1"/>
          </a:effectRef>
          <a:fontRef idx="minor">
            <a:schemeClr val="lt1"/>
          </a:fontRef>
        </p:style>
        <p:txBody>
          <a:bodyPr>
            <a:normAutofit fontScale="90000"/>
          </a:bodyPr>
          <a:lstStyle/>
          <a:p>
            <a:r>
              <a:rPr lang="ar-SA" dirty="0">
                <a:solidFill>
                  <a:schemeClr val="bg1"/>
                </a:solidFill>
              </a:rPr>
              <a:t>علم المصطلح وعلاقته بالترجمة</a:t>
            </a:r>
            <a:r>
              <a:rPr lang="ar-SA" dirty="0">
                <a:solidFill>
                  <a:schemeClr val="accent1">
                    <a:lumMod val="75000"/>
                  </a:schemeClr>
                </a:solidFill>
              </a:rPr>
              <a:t> :                        </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52659F43-91CD-5B1F-4DDF-1908AADC5638}"/>
              </a:ext>
            </a:extLst>
          </p:cNvPr>
          <p:cNvSpPr>
            <a:spLocks noGrp="1"/>
          </p:cNvSpPr>
          <p:nvPr>
            <p:ph idx="1"/>
          </p:nvPr>
        </p:nvSpPr>
        <p:spPr>
          <a:xfrm>
            <a:off x="98962" y="754578"/>
            <a:ext cx="12093039" cy="7026234"/>
          </a:xfrm>
        </p:spPr>
        <p:style>
          <a:lnRef idx="1">
            <a:schemeClr val="dk1"/>
          </a:lnRef>
          <a:fillRef idx="2">
            <a:schemeClr val="dk1"/>
          </a:fillRef>
          <a:effectRef idx="1">
            <a:schemeClr val="dk1"/>
          </a:effectRef>
          <a:fontRef idx="minor">
            <a:schemeClr val="dk1"/>
          </a:fontRef>
        </p:style>
        <p:txBody>
          <a:bodyPr>
            <a:noAutofit/>
          </a:bodyPr>
          <a:lstStyle/>
          <a:p>
            <a:pPr marL="0" indent="0" algn="r" rtl="1">
              <a:buNone/>
            </a:pPr>
            <a:r>
              <a:rPr lang="ar-AE" sz="2000" dirty="0"/>
              <a:t>، يعد علم المصطلح جزءًا أساسيًا من عملية الترجمة، حيث يساعد على تحقيق التواصل الفعال والفهم الصحيح بين الثقافات واللغات المختلفة.</a:t>
            </a:r>
            <a:endParaRPr lang="ar-SA" sz="2000" dirty="0"/>
          </a:p>
          <a:p>
            <a:pPr marL="0" indent="0" algn="r" rtl="1">
              <a:buNone/>
            </a:pPr>
            <a:r>
              <a:rPr lang="ar-AE" sz="2000" dirty="0"/>
              <a:t>والأمثلة حول علاقة علم المصطلح بعملية الترجمة:</a:t>
            </a:r>
            <a:endParaRPr lang="ar-SA" sz="2000" dirty="0"/>
          </a:p>
          <a:p>
            <a:pPr algn="r" rtl="1"/>
            <a:r>
              <a:rPr lang="ar-AE" sz="2000" dirty="0"/>
              <a:t>فهم السياق الثقافي:المترجم يحتاج إلى فهم السياق الثقافي للغتين المترجم بينهما لضمان ترجمة دقيقة ومناسبة.يعتبر فهم الثقافة والتقاليد والعادات جزءًا أساسيًا من عملية الترجمة.</a:t>
            </a:r>
            <a:endParaRPr lang="ar-SA" sz="2000" dirty="0"/>
          </a:p>
          <a:p>
            <a:pPr algn="r" rtl="1"/>
            <a:r>
              <a:rPr lang="ar-AE" sz="2000" dirty="0"/>
              <a:t>توحيد المصطلحات:علم المصطلح يساعد على توحيد المصطلحات المستخدمة في الترجمة لتجنب الالتباسات والتباينات في المفاهيم.قد تستخدم قواعد بيانات مصطلحية موثوقة لتوحيد المصطلحات في الترجمة.</a:t>
            </a:r>
            <a:endParaRPr lang="ar-SA" sz="2000" dirty="0"/>
          </a:p>
          <a:p>
            <a:pPr algn="r" rtl="1"/>
            <a:r>
              <a:rPr lang="ar-AE" sz="2000" dirty="0"/>
              <a:t>استخدام التقنيات والأدوات</a:t>
            </a:r>
            <a:r>
              <a:rPr lang="ar-SA" sz="2000" dirty="0"/>
              <a:t>:</a:t>
            </a:r>
            <a:r>
              <a:rPr lang="ar-AE" sz="2000" dirty="0"/>
              <a:t> يستخدم</a:t>
            </a:r>
            <a:r>
              <a:rPr lang="ar-SA" sz="2000" dirty="0"/>
              <a:t> المترجمون</a:t>
            </a:r>
            <a:r>
              <a:rPr lang="ar-AE" sz="2000" dirty="0"/>
              <a:t> أدوات ترجمة</a:t>
            </a:r>
            <a:r>
              <a:rPr lang="ar-SA" sz="2000" dirty="0"/>
              <a:t> تساعدهم</a:t>
            </a:r>
            <a:r>
              <a:rPr lang="ar-AE" sz="2000" dirty="0"/>
              <a:t> ت</a:t>
            </a:r>
            <a:r>
              <a:rPr lang="ar-SA" sz="2000" dirty="0"/>
              <a:t> على تحليل وترجمة المصطلحات بشكل فعال مث قواعد البيانات المصطلحية والمعاجم الخاصة بالمصطلحات الفنية وتع</a:t>
            </a:r>
            <a:r>
              <a:rPr lang="ar-AE" sz="2000" dirty="0"/>
              <a:t>تمد على التكنولوجيا مثل الذكاء الصناعي وتقنيات تحليل النصوص لتسهيل عملية الترجمة.بعض هذه الأدوات توفر قواعد بيانات مصطلحية محدثة وموثوقة.</a:t>
            </a:r>
            <a:endParaRPr lang="ar-SA" sz="2000" dirty="0"/>
          </a:p>
          <a:p>
            <a:pPr algn="r" rtl="1"/>
            <a:r>
              <a:rPr lang="ar-AE" sz="2000" dirty="0"/>
              <a:t>الأمثلة:</a:t>
            </a:r>
            <a:endParaRPr lang="ar-SA" sz="2000" dirty="0"/>
          </a:p>
          <a:p>
            <a:pPr algn="r" rtl="1"/>
            <a:r>
              <a:rPr lang="ar-AE" sz="2000" dirty="0"/>
              <a:t>مصطلحات طبية:مثلاً، "السكري" في اللغة الإنجليزية يترجم إلى "</a:t>
            </a:r>
            <a:r>
              <a:rPr lang="en-US" sz="2000" dirty="0"/>
              <a:t>Diabetes"، </a:t>
            </a:r>
            <a:r>
              <a:rPr lang="ar-AE" sz="2000" dirty="0"/>
              <a:t>و"ضغط الدم" يترجم إلى "</a:t>
            </a:r>
            <a:r>
              <a:rPr lang="en-US" sz="2000" dirty="0"/>
              <a:t>Blood Pressure".</a:t>
            </a:r>
            <a:endParaRPr lang="ar-SA" sz="2000" dirty="0"/>
          </a:p>
          <a:p>
            <a:pPr algn="r" rtl="1"/>
            <a:r>
              <a:rPr lang="ar-AE" sz="2000" dirty="0"/>
              <a:t>مصطلحات تقنية:"الذكاء الاصطناعي" في اللغة الإنجليزية يمكن ترجمته إلى "</a:t>
            </a:r>
            <a:r>
              <a:rPr lang="en-US" sz="2000" dirty="0"/>
              <a:t>Artificial Intelligence"، </a:t>
            </a:r>
            <a:r>
              <a:rPr lang="ar-AE" sz="2000" dirty="0"/>
              <a:t>و"تعلم الآلة" يترجم إلى "</a:t>
            </a:r>
            <a:r>
              <a:rPr lang="en-US" sz="2000" dirty="0"/>
              <a:t>Machine </a:t>
            </a:r>
            <a:endParaRPr lang="ar-SA" sz="2000" dirty="0"/>
          </a:p>
          <a:p>
            <a:pPr marL="0" indent="0" algn="r" rtl="1">
              <a:buNone/>
            </a:pPr>
            <a:r>
              <a:rPr lang="en-US" sz="2000" dirty="0"/>
              <a:t>Learning".</a:t>
            </a:r>
            <a:endParaRPr lang="ar-SA" sz="2000" dirty="0"/>
          </a:p>
          <a:p>
            <a:pPr algn="r" rtl="1"/>
            <a:r>
              <a:rPr lang="ar-AE" sz="2000" dirty="0"/>
              <a:t>مصطلحات قانونية:"المحكمة العليا" تترجم إلى "</a:t>
            </a:r>
            <a:r>
              <a:rPr lang="en-US" sz="2000" dirty="0"/>
              <a:t>Supreme Court"، </a:t>
            </a:r>
            <a:r>
              <a:rPr lang="ar-AE" sz="2000" dirty="0"/>
              <a:t>و"القانون الجنائي" يمكن ترجمته إلى "</a:t>
            </a:r>
            <a:r>
              <a:rPr lang="en-US" sz="2000" dirty="0"/>
              <a:t>Criminal Law".</a:t>
            </a:r>
            <a:endParaRPr lang="ar-SA" sz="2000" dirty="0"/>
          </a:p>
          <a:p>
            <a:pPr algn="r" rtl="1"/>
            <a:r>
              <a:rPr lang="ar-AE" sz="2000" dirty="0"/>
              <a:t>مصطلحات تقنية:"معالج النصوص" في اللغة الإنجليزية يترجم إلى "</a:t>
            </a:r>
            <a:r>
              <a:rPr lang="en-US" sz="2000" dirty="0"/>
              <a:t>Word Processor"، </a:t>
            </a:r>
            <a:r>
              <a:rPr lang="ar-AE" sz="2000" dirty="0"/>
              <a:t>و"برنامج البريد الإلكتروني" يمكن ترجمته إلى "</a:t>
            </a:r>
            <a:r>
              <a:rPr lang="en-US" sz="2000" dirty="0"/>
              <a:t>Email Client".</a:t>
            </a:r>
            <a:r>
              <a:rPr lang="ar-AE" sz="2000" dirty="0"/>
              <a:t>هذه الأمثلة توضح كيف يستخدم علم المصطلح لتحديد وترجمة المصطلحات بدقة واستيعاب للحفاظ على فهم صحيح وموثوق في الترجمة.</a:t>
            </a:r>
            <a:endParaRPr lang="en-US" sz="2000" dirty="0"/>
          </a:p>
        </p:txBody>
      </p:sp>
    </p:spTree>
    <p:extLst>
      <p:ext uri="{BB962C8B-B14F-4D97-AF65-F5344CB8AC3E}">
        <p14:creationId xmlns:p14="http://schemas.microsoft.com/office/powerpoint/2010/main" val="155540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D0E35D-3144-4CAF-EF66-BC1E89E56A56}"/>
              </a:ext>
            </a:extLst>
          </p:cNvPr>
          <p:cNvSpPr>
            <a:spLocks noGrp="1"/>
          </p:cNvSpPr>
          <p:nvPr>
            <p:ph idx="1"/>
          </p:nvPr>
        </p:nvSpPr>
        <p:spPr>
          <a:xfrm>
            <a:off x="838200" y="544288"/>
            <a:ext cx="10515600" cy="5632677"/>
          </a:xfrm>
        </p:spPr>
        <p:style>
          <a:lnRef idx="1">
            <a:schemeClr val="dk1"/>
          </a:lnRef>
          <a:fillRef idx="2">
            <a:schemeClr val="dk1"/>
          </a:fillRef>
          <a:effectRef idx="1">
            <a:schemeClr val="dk1"/>
          </a:effectRef>
          <a:fontRef idx="minor">
            <a:schemeClr val="dk1"/>
          </a:fontRef>
        </p:style>
        <p:txBody>
          <a:bodyPr>
            <a:normAutofit/>
          </a:bodyPr>
          <a:lstStyle/>
          <a:p>
            <a:pPr lvl="1" algn="r" rtl="1"/>
            <a:r>
              <a:rPr lang="en-US" dirty="0" err="1"/>
              <a:t>الهدف</a:t>
            </a:r>
            <a:r>
              <a:rPr lang="en-US" dirty="0"/>
              <a:t> </a:t>
            </a:r>
            <a:r>
              <a:rPr lang="en-US" dirty="0" err="1"/>
              <a:t>الرئيسي</a:t>
            </a:r>
            <a:r>
              <a:rPr lang="en-US" dirty="0"/>
              <a:t> </a:t>
            </a:r>
            <a:r>
              <a:rPr lang="en-US" dirty="0" err="1"/>
              <a:t>الذي</a:t>
            </a:r>
            <a:r>
              <a:rPr lang="en-US" dirty="0"/>
              <a:t> </a:t>
            </a:r>
            <a:r>
              <a:rPr lang="en-US" dirty="0" err="1"/>
              <a:t>يسعى</a:t>
            </a:r>
            <a:r>
              <a:rPr lang="en-US" dirty="0"/>
              <a:t> </a:t>
            </a:r>
            <a:r>
              <a:rPr lang="en-US" dirty="0" err="1"/>
              <a:t>اليه</a:t>
            </a:r>
            <a:r>
              <a:rPr lang="en-US" dirty="0"/>
              <a:t> </a:t>
            </a:r>
            <a:r>
              <a:rPr lang="en-US" dirty="0" err="1"/>
              <a:t>المترجم</a:t>
            </a:r>
            <a:r>
              <a:rPr lang="en-US" dirty="0"/>
              <a:t> </a:t>
            </a:r>
            <a:r>
              <a:rPr lang="en-US" dirty="0" err="1"/>
              <a:t>هو</a:t>
            </a:r>
            <a:r>
              <a:rPr lang="en-US" dirty="0"/>
              <a:t> </a:t>
            </a:r>
            <a:r>
              <a:rPr lang="en-US" dirty="0" err="1"/>
              <a:t>ايجاد</a:t>
            </a:r>
            <a:r>
              <a:rPr lang="en-US" dirty="0"/>
              <a:t> </a:t>
            </a:r>
            <a:r>
              <a:rPr lang="en-US" dirty="0" err="1"/>
              <a:t>مقابلات</a:t>
            </a:r>
            <a:r>
              <a:rPr lang="en-US" dirty="0"/>
              <a:t> </a:t>
            </a:r>
            <a:r>
              <a:rPr lang="en-US" dirty="0" err="1"/>
              <a:t>في</a:t>
            </a:r>
            <a:r>
              <a:rPr lang="en-US" dirty="0"/>
              <a:t> </a:t>
            </a:r>
            <a:r>
              <a:rPr lang="en-US" dirty="0" err="1"/>
              <a:t>لغته</a:t>
            </a:r>
            <a:r>
              <a:rPr lang="en-US" dirty="0"/>
              <a:t> </a:t>
            </a:r>
            <a:r>
              <a:rPr lang="en-US" dirty="0" err="1"/>
              <a:t>لمصطلحات</a:t>
            </a:r>
            <a:r>
              <a:rPr lang="en-US" dirty="0"/>
              <a:t> </a:t>
            </a:r>
            <a:r>
              <a:rPr lang="en-US" dirty="0" err="1"/>
              <a:t>اجنبية</a:t>
            </a:r>
            <a:r>
              <a:rPr lang="en-US" dirty="0"/>
              <a:t> </a:t>
            </a:r>
            <a:r>
              <a:rPr lang="en-US" dirty="0" err="1"/>
              <a:t>وذلك</a:t>
            </a:r>
            <a:r>
              <a:rPr lang="en-US" dirty="0"/>
              <a:t> </a:t>
            </a:r>
            <a:r>
              <a:rPr lang="en-US" dirty="0" err="1"/>
              <a:t>في</a:t>
            </a:r>
            <a:r>
              <a:rPr lang="en-US" dirty="0"/>
              <a:t> </a:t>
            </a:r>
            <a:r>
              <a:rPr lang="en-US" dirty="0" err="1"/>
              <a:t>اسرع</a:t>
            </a:r>
            <a:r>
              <a:rPr lang="en-US" dirty="0"/>
              <a:t> </a:t>
            </a:r>
            <a:r>
              <a:rPr lang="en-US" dirty="0" err="1"/>
              <a:t>وقت</a:t>
            </a:r>
            <a:r>
              <a:rPr lang="en-US" dirty="0"/>
              <a:t> </a:t>
            </a:r>
            <a:r>
              <a:rPr lang="en-US" dirty="0" err="1"/>
              <a:t>ممكن</a:t>
            </a:r>
            <a:r>
              <a:rPr lang="en-US" dirty="0"/>
              <a:t>  </a:t>
            </a:r>
            <a:r>
              <a:rPr lang="en-US" dirty="0" err="1"/>
              <a:t>ولذلك</a:t>
            </a:r>
            <a:r>
              <a:rPr lang="en-US" dirty="0"/>
              <a:t>  </a:t>
            </a:r>
            <a:r>
              <a:rPr lang="en-US" dirty="0" err="1"/>
              <a:t>يتبع</a:t>
            </a:r>
            <a:r>
              <a:rPr lang="en-US" dirty="0"/>
              <a:t> </a:t>
            </a:r>
            <a:r>
              <a:rPr lang="en-US" dirty="0" err="1"/>
              <a:t>خطة</a:t>
            </a:r>
            <a:r>
              <a:rPr lang="en-US" dirty="0"/>
              <a:t> </a:t>
            </a:r>
            <a:r>
              <a:rPr lang="en-US" dirty="0" err="1"/>
              <a:t>عمل</a:t>
            </a:r>
            <a:r>
              <a:rPr lang="en-US" dirty="0"/>
              <a:t> </a:t>
            </a:r>
            <a:r>
              <a:rPr lang="en-US" dirty="0" err="1"/>
              <a:t>يحدد</a:t>
            </a:r>
            <a:r>
              <a:rPr lang="en-US" dirty="0"/>
              <a:t> </a:t>
            </a:r>
            <a:r>
              <a:rPr lang="en-US" dirty="0" err="1"/>
              <a:t>في</a:t>
            </a:r>
            <a:r>
              <a:rPr lang="en-US" dirty="0"/>
              <a:t> </a:t>
            </a:r>
            <a:r>
              <a:rPr lang="en-US" dirty="0" err="1"/>
              <a:t>بدايتها</a:t>
            </a:r>
            <a:r>
              <a:rPr lang="en-US" dirty="0"/>
              <a:t> </a:t>
            </a:r>
            <a:r>
              <a:rPr lang="en-US" dirty="0" err="1"/>
              <a:t>نوضوع</a:t>
            </a:r>
            <a:r>
              <a:rPr lang="en-US" dirty="0"/>
              <a:t> </a:t>
            </a:r>
            <a:r>
              <a:rPr lang="en-US" dirty="0" err="1"/>
              <a:t>البحث</a:t>
            </a:r>
            <a:r>
              <a:rPr lang="en-US" dirty="0"/>
              <a:t> </a:t>
            </a:r>
            <a:r>
              <a:rPr lang="en-US" dirty="0" err="1"/>
              <a:t>عن</a:t>
            </a:r>
            <a:r>
              <a:rPr lang="en-US" dirty="0"/>
              <a:t> </a:t>
            </a:r>
            <a:r>
              <a:rPr lang="en-US" dirty="0" err="1"/>
              <a:t>طريق</a:t>
            </a:r>
            <a:r>
              <a:rPr lang="en-US" dirty="0"/>
              <a:t>  </a:t>
            </a:r>
            <a:r>
              <a:rPr lang="en-US" dirty="0" err="1"/>
              <a:t>مجموع</a:t>
            </a:r>
            <a:r>
              <a:rPr lang="en-US" dirty="0"/>
              <a:t> </a:t>
            </a:r>
            <a:r>
              <a:rPr lang="en-US" dirty="0" err="1"/>
              <a:t>المصطلحات</a:t>
            </a:r>
            <a:r>
              <a:rPr lang="en-US" dirty="0"/>
              <a:t> </a:t>
            </a:r>
            <a:r>
              <a:rPr lang="en-US" dirty="0" err="1"/>
              <a:t>التي</a:t>
            </a:r>
            <a:r>
              <a:rPr lang="en-US" dirty="0"/>
              <a:t>  </a:t>
            </a:r>
            <a:r>
              <a:rPr lang="en-US" dirty="0" err="1"/>
              <a:t>استخرجها</a:t>
            </a:r>
            <a:r>
              <a:rPr lang="en-US" dirty="0"/>
              <a:t> </a:t>
            </a:r>
            <a:r>
              <a:rPr lang="en-US" dirty="0" err="1"/>
              <a:t>ثم</a:t>
            </a:r>
            <a:r>
              <a:rPr lang="en-US" dirty="0"/>
              <a:t> </a:t>
            </a:r>
            <a:r>
              <a:rPr lang="en-US" dirty="0" err="1"/>
              <a:t>يضع</a:t>
            </a:r>
            <a:r>
              <a:rPr lang="en-US" dirty="0"/>
              <a:t> </a:t>
            </a:r>
            <a:r>
              <a:rPr lang="en-US" dirty="0" err="1"/>
              <a:t>لها</a:t>
            </a:r>
            <a:r>
              <a:rPr lang="en-US" dirty="0"/>
              <a:t> </a:t>
            </a:r>
            <a:r>
              <a:rPr lang="en-US" dirty="0" err="1"/>
              <a:t>مقابلات</a:t>
            </a:r>
            <a:r>
              <a:rPr lang="en-US" dirty="0"/>
              <a:t> </a:t>
            </a:r>
            <a:r>
              <a:rPr lang="en-US" dirty="0" err="1"/>
              <a:t>في</a:t>
            </a:r>
            <a:r>
              <a:rPr lang="en-US" dirty="0"/>
              <a:t> </a:t>
            </a:r>
            <a:r>
              <a:rPr lang="en-US" dirty="0" err="1"/>
              <a:t>لغته</a:t>
            </a:r>
            <a:r>
              <a:rPr lang="en-US" dirty="0"/>
              <a:t> </a:t>
            </a:r>
            <a:r>
              <a:rPr lang="en-US" dirty="0" err="1"/>
              <a:t>استنادا</a:t>
            </a:r>
            <a:r>
              <a:rPr lang="en-US" dirty="0"/>
              <a:t> </a:t>
            </a:r>
            <a:r>
              <a:rPr lang="en-US" dirty="0" err="1"/>
              <a:t>الى</a:t>
            </a:r>
            <a:r>
              <a:rPr lang="en-US" dirty="0"/>
              <a:t> </a:t>
            </a:r>
            <a:r>
              <a:rPr lang="en-US" dirty="0" err="1"/>
              <a:t>مجموعة</a:t>
            </a:r>
            <a:r>
              <a:rPr lang="en-US" dirty="0"/>
              <a:t>  </a:t>
            </a:r>
            <a:r>
              <a:rPr lang="en-US" dirty="0" err="1"/>
              <a:t>من</a:t>
            </a:r>
            <a:r>
              <a:rPr lang="en-US" dirty="0"/>
              <a:t> </a:t>
            </a:r>
            <a:r>
              <a:rPr lang="en-US" dirty="0" err="1"/>
              <a:t>المعاجم</a:t>
            </a:r>
            <a:r>
              <a:rPr lang="en-US" dirty="0"/>
              <a:t> </a:t>
            </a:r>
            <a:r>
              <a:rPr lang="en-US" dirty="0" err="1"/>
              <a:t>الأحادية</a:t>
            </a:r>
            <a:r>
              <a:rPr lang="en-US" dirty="0"/>
              <a:t> </a:t>
            </a:r>
            <a:r>
              <a:rPr lang="en-US" dirty="0" err="1"/>
              <a:t>لتحديد</a:t>
            </a:r>
            <a:r>
              <a:rPr lang="en-US" dirty="0"/>
              <a:t> </a:t>
            </a:r>
            <a:r>
              <a:rPr lang="en-US" dirty="0" err="1"/>
              <a:t>احسنها،فهو</a:t>
            </a:r>
            <a:r>
              <a:rPr lang="en-US" dirty="0"/>
              <a:t> </a:t>
            </a:r>
            <a:r>
              <a:rPr lang="en-US" dirty="0" err="1"/>
              <a:t>بذلك</a:t>
            </a:r>
            <a:r>
              <a:rPr lang="en-US" dirty="0"/>
              <a:t> </a:t>
            </a:r>
            <a:r>
              <a:rPr lang="en-US" dirty="0" err="1"/>
              <a:t>يوقف</a:t>
            </a:r>
            <a:r>
              <a:rPr lang="en-US" dirty="0"/>
              <a:t> </a:t>
            </a:r>
            <a:r>
              <a:rPr lang="en-US" dirty="0" err="1"/>
              <a:t>عمله</a:t>
            </a:r>
            <a:r>
              <a:rPr lang="en-US" dirty="0"/>
              <a:t> </a:t>
            </a:r>
            <a:r>
              <a:rPr lang="en-US" dirty="0" err="1"/>
              <a:t>عندما</a:t>
            </a:r>
            <a:r>
              <a:rPr lang="en-US" dirty="0"/>
              <a:t> </a:t>
            </a:r>
            <a:r>
              <a:rPr lang="en-US" dirty="0" err="1"/>
              <a:t>يجد</a:t>
            </a:r>
            <a:r>
              <a:rPr lang="en-US" dirty="0"/>
              <a:t> </a:t>
            </a:r>
            <a:r>
              <a:rPr lang="en-US" dirty="0" err="1"/>
              <a:t>المقابل</a:t>
            </a:r>
            <a:r>
              <a:rPr lang="en-US" dirty="0"/>
              <a:t> </a:t>
            </a:r>
            <a:r>
              <a:rPr lang="en-US" dirty="0" err="1"/>
              <a:t>المناسب</a:t>
            </a:r>
            <a:endParaRPr lang="en-US" dirty="0"/>
          </a:p>
          <a:p>
            <a:pPr lvl="1" algn="r" rtl="1"/>
            <a:r>
              <a:rPr lang="en-US" dirty="0" err="1"/>
              <a:t>اذ</a:t>
            </a:r>
            <a:r>
              <a:rPr lang="en-US" dirty="0"/>
              <a:t> </a:t>
            </a:r>
            <a:r>
              <a:rPr lang="en-US" dirty="0" err="1"/>
              <a:t>ينطلق</a:t>
            </a:r>
            <a:r>
              <a:rPr lang="en-US" dirty="0"/>
              <a:t> </a:t>
            </a:r>
            <a:r>
              <a:rPr lang="en-US" dirty="0" err="1"/>
              <a:t>من</a:t>
            </a:r>
            <a:r>
              <a:rPr lang="en-US" dirty="0"/>
              <a:t> </a:t>
            </a:r>
            <a:r>
              <a:rPr lang="en-US" dirty="0" err="1"/>
              <a:t>مصطلح</a:t>
            </a:r>
            <a:r>
              <a:rPr lang="en-US" dirty="0"/>
              <a:t> </a:t>
            </a:r>
            <a:r>
              <a:rPr lang="en-US" dirty="0" err="1"/>
              <a:t>في</a:t>
            </a:r>
            <a:r>
              <a:rPr lang="en-US" dirty="0"/>
              <a:t> </a:t>
            </a:r>
            <a:r>
              <a:rPr lang="en-US" dirty="0" err="1"/>
              <a:t>لغة</a:t>
            </a:r>
            <a:r>
              <a:rPr lang="en-US" dirty="0"/>
              <a:t> </a:t>
            </a:r>
            <a:r>
              <a:rPr lang="en-US" dirty="0" err="1"/>
              <a:t>ما</a:t>
            </a:r>
            <a:r>
              <a:rPr lang="en-US" dirty="0"/>
              <a:t> </a:t>
            </a:r>
            <a:r>
              <a:rPr lang="en-US" dirty="0" err="1"/>
              <a:t>ليصل</a:t>
            </a:r>
            <a:r>
              <a:rPr lang="en-US" dirty="0"/>
              <a:t> </a:t>
            </a:r>
            <a:r>
              <a:rPr lang="en-US" dirty="0" err="1"/>
              <a:t>الى</a:t>
            </a:r>
            <a:r>
              <a:rPr lang="en-US" dirty="0"/>
              <a:t> </a:t>
            </a:r>
            <a:r>
              <a:rPr lang="en-US" dirty="0" err="1"/>
              <a:t>مصطلح</a:t>
            </a:r>
            <a:r>
              <a:rPr lang="en-US" dirty="0"/>
              <a:t> </a:t>
            </a:r>
            <a:r>
              <a:rPr lang="en-US" dirty="0" err="1"/>
              <a:t>في</a:t>
            </a:r>
            <a:r>
              <a:rPr lang="en-US" dirty="0"/>
              <a:t> </a:t>
            </a:r>
            <a:r>
              <a:rPr lang="en-US" dirty="0" err="1"/>
              <a:t>لغة</a:t>
            </a:r>
            <a:r>
              <a:rPr lang="en-US" dirty="0"/>
              <a:t> </a:t>
            </a:r>
            <a:r>
              <a:rPr lang="en-US" dirty="0" err="1"/>
              <a:t>اخرى</a:t>
            </a:r>
            <a:r>
              <a:rPr lang="en-US" dirty="0"/>
              <a:t>.</a:t>
            </a:r>
          </a:p>
          <a:p>
            <a:pPr marL="457200" lvl="1" indent="0" algn="r" rtl="1">
              <a:buNone/>
            </a:pPr>
            <a:endParaRPr lang="en-US" dirty="0"/>
          </a:p>
          <a:p>
            <a:pPr marL="457200" lvl="1" indent="0" algn="r" rtl="1">
              <a:buNone/>
            </a:pPr>
            <a:r>
              <a:rPr lang="en-US" dirty="0" err="1"/>
              <a:t>وهذه</a:t>
            </a:r>
            <a:r>
              <a:rPr lang="en-US" dirty="0"/>
              <a:t> </a:t>
            </a:r>
            <a:r>
              <a:rPr lang="en-US" dirty="0" err="1"/>
              <a:t>طريقة</a:t>
            </a:r>
            <a:r>
              <a:rPr lang="en-US" dirty="0"/>
              <a:t> </a:t>
            </a:r>
            <a:r>
              <a:rPr lang="en-US" dirty="0" err="1"/>
              <a:t>عمل</a:t>
            </a:r>
            <a:r>
              <a:rPr lang="en-US" dirty="0"/>
              <a:t> </a:t>
            </a:r>
            <a:r>
              <a:rPr lang="en-US" dirty="0" err="1"/>
              <a:t>المترجم</a:t>
            </a:r>
            <a:r>
              <a:rPr lang="en-US" dirty="0"/>
              <a:t>:</a:t>
            </a:r>
          </a:p>
          <a:p>
            <a:pPr marL="457200" lvl="1" indent="0" algn="r" rtl="1">
              <a:buNone/>
            </a:pPr>
            <a:endParaRPr lang="en-US" dirty="0"/>
          </a:p>
        </p:txBody>
      </p:sp>
      <p:pic>
        <p:nvPicPr>
          <p:cNvPr id="17" name="Picture 16">
            <a:extLst>
              <a:ext uri="{FF2B5EF4-FFF2-40B4-BE49-F238E27FC236}">
                <a16:creationId xmlns:a16="http://schemas.microsoft.com/office/drawing/2014/main" id="{C2883ABE-AC46-113C-747C-B8CB0E2EF2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6071" y="3179837"/>
            <a:ext cx="5267325" cy="2997126"/>
          </a:xfrm>
          <a:prstGeom prst="rect">
            <a:avLst/>
          </a:prstGeom>
        </p:spPr>
      </p:pic>
    </p:spTree>
    <p:extLst>
      <p:ext uri="{BB962C8B-B14F-4D97-AF65-F5344CB8AC3E}">
        <p14:creationId xmlns:p14="http://schemas.microsoft.com/office/powerpoint/2010/main" val="1287271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a:bodyPr>
          <a:lstStyle/>
          <a:p>
            <a:r>
              <a:rPr lang="ar-DZ" dirty="0"/>
              <a:t>علاقة علم المصطلح بعلم صناعة المعاجم             </a:t>
            </a:r>
            <a:endParaRPr lang="fr-FR" dirty="0"/>
          </a:p>
        </p:txBody>
      </p:sp>
      <p:sp>
        <p:nvSpPr>
          <p:cNvPr id="3" name="Espace réservé du contenu 2"/>
          <p:cNvSpPr>
            <a:spLocks noGrp="1"/>
          </p:cNvSpPr>
          <p:nvPr>
            <p:ph idx="1"/>
          </p:nvPr>
        </p:nvSpPr>
        <p:spPr>
          <a:xfrm>
            <a:off x="609600" y="1600201"/>
            <a:ext cx="10972800" cy="5410199"/>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lgn="r" rtl="1"/>
            <a:r>
              <a:rPr lang="ar-DZ" sz="2400" dirty="0"/>
              <a:t>علم المصطلح فرع من الدراسات اللغوية وبالتحديد من اللسانيات التطبيقية يهدف إلى دراسة وضبط المصطلحات في مختلف العلوم والفنون وقد اختلف المهتمون بهذا العلم في صلته بعلم المعاجم فمنهم من يعتبره علما مستقلا بذاته لما يراه من مظاهر اختلاف بينه وبين علم المعاجم ومنهم من يرى الفصل بين الاثنين فصلا مصطنعا ويرى في علم المصطلح امتدادا لعلم المعاجم</a:t>
            </a:r>
          </a:p>
          <a:p>
            <a:pPr algn="r" rtl="1"/>
            <a:r>
              <a:rPr lang="ar-DZ" sz="2400" dirty="0"/>
              <a:t>ويشترك علم المعاجم وعلم المصطلح معا في كيفية معالجة ودراسة الوحدات اللغوية ويمكن القول إن العلاقة بينهما هي علاقة احتواء لكون الابداع المصطلحي الذي </a:t>
            </a:r>
            <a:r>
              <a:rPr lang="ar-DZ" sz="2400" dirty="0" err="1"/>
              <a:t>هوجزء</a:t>
            </a:r>
            <a:r>
              <a:rPr lang="ar-DZ" sz="2400" dirty="0"/>
              <a:t> من النشاط العلمي </a:t>
            </a:r>
            <a:r>
              <a:rPr lang="ar-DZ" sz="2400" dirty="0" err="1"/>
              <a:t>لايتعلق</a:t>
            </a:r>
            <a:r>
              <a:rPr lang="ar-DZ" sz="2400" dirty="0"/>
              <a:t> إلا بالمعجم ولو أنه يتوسل </a:t>
            </a:r>
            <a:r>
              <a:rPr lang="ar-DZ" sz="2400" dirty="0" err="1"/>
              <a:t>بالاطرادات</a:t>
            </a:r>
            <a:r>
              <a:rPr lang="ar-DZ" sz="2400" dirty="0"/>
              <a:t> الصرفية والتركيبية</a:t>
            </a:r>
          </a:p>
          <a:p>
            <a:pPr algn="r" rtl="1"/>
            <a:r>
              <a:rPr lang="ar-DZ" sz="2400" dirty="0"/>
              <a:t>ولو أردنا التباين بين علم المعاجم وعلم المصطلح لوجدناه يمس طبيعة عناصر اللغة ففي الوقت الذي يهثم فيه البحث المعجمي باللغة المشتركة التي قوامها ألفاظ اللغة العامة يقتصر مجال اهتمام علم المصطلح على لغة خاصة هي التي تنظم كل مصطلح علمي أو تقني خصصه الاستعمال في علم من العلوم أو فن من الفنون كان المقصود به هو </a:t>
            </a:r>
            <a:r>
              <a:rPr lang="ar-DZ" sz="2400" dirty="0" err="1"/>
              <a:t>مااصطلحو</a:t>
            </a:r>
            <a:r>
              <a:rPr lang="ar-DZ" sz="2400" dirty="0"/>
              <a:t> عليه </a:t>
            </a:r>
            <a:r>
              <a:rPr lang="ar-DZ" sz="2400" dirty="0" err="1"/>
              <a:t>وتعارفو</a:t>
            </a:r>
            <a:r>
              <a:rPr lang="ar-DZ" sz="2400" dirty="0"/>
              <a:t> على مدلوله دون </a:t>
            </a:r>
            <a:r>
              <a:rPr lang="ar-DZ" sz="2400" dirty="0" err="1"/>
              <a:t>ماسوى</a:t>
            </a:r>
            <a:r>
              <a:rPr lang="ar-DZ" sz="2400" dirty="0"/>
              <a:t> ذلك من الدلالات الاخرى التي قد تكون لتلك الالفاظ فيما يشيع بين عامة متكلمي اللغة </a:t>
            </a:r>
          </a:p>
          <a:p>
            <a:pPr algn="r" rtl="1"/>
            <a:r>
              <a:rPr lang="ar-DZ" sz="2400" dirty="0"/>
              <a:t>إن هذه اللغة الاصطلاحية تساهم في التواصل بين أهل الاختصاص في الحقول المعرفية المختلفة وهكذا يظهر لنا التباين بين هذين العلمين في طبيعة الوحدات اللغوية ففي الوقت الذي يهتم فيه المبحث المعجمي بالمفردات اللغوية (فعلا)كانت أو(اسما) يقتصر مجال اهتمام المصطلحي على الاسم باعتباره  الاداة الاساسية في التسمية والتعيين وواضح أن هذا الاهتمام يشمل الاسماء التي تحمل قيما مفهومية خاصة</a:t>
            </a:r>
          </a:p>
          <a:p>
            <a:pPr algn="r" rtl="1"/>
            <a:endParaRPr lang="fr-FR" dirty="0"/>
          </a:p>
        </p:txBody>
      </p:sp>
    </p:spTree>
    <p:extLst>
      <p:ext uri="{BB962C8B-B14F-4D97-AF65-F5344CB8AC3E}">
        <p14:creationId xmlns:p14="http://schemas.microsoft.com/office/powerpoint/2010/main" val="364165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1066800"/>
            <a:ext cx="10972800" cy="5867399"/>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pPr algn="r" rtl="1"/>
            <a:r>
              <a:rPr lang="ar-DZ" dirty="0"/>
              <a:t>فموضوع علم المعاجم هو البحث في الوحدات المعجمية من حيث مكوناتها وأصولها واشتقاقاتها ودلالاتها وعلاقاتها</a:t>
            </a:r>
          </a:p>
          <a:p>
            <a:pPr algn="r" rtl="1"/>
            <a:r>
              <a:rPr lang="ar-DZ" dirty="0"/>
              <a:t>وموضوع علم المصطلح فهو يبحث في المصطلحات من حيث مكوناتها ومفاهيمها ومناهج توليدها</a:t>
            </a:r>
          </a:p>
          <a:p>
            <a:pPr algn="r" rtl="1"/>
            <a:r>
              <a:rPr lang="ar-DZ" dirty="0"/>
              <a:t>وفي </a:t>
            </a:r>
            <a:r>
              <a:rPr lang="ar-DZ" dirty="0" err="1"/>
              <a:t>إيطار</a:t>
            </a:r>
            <a:r>
              <a:rPr lang="ar-DZ" dirty="0"/>
              <a:t> التمييز بين العلمين على </a:t>
            </a:r>
            <a:r>
              <a:rPr lang="ar-DZ" dirty="0" err="1"/>
              <a:t>على</a:t>
            </a:r>
            <a:r>
              <a:rPr lang="ar-DZ" dirty="0"/>
              <a:t> مستوى العلاقات </a:t>
            </a:r>
            <a:r>
              <a:rPr lang="ar-DZ" dirty="0" err="1"/>
              <a:t>الاستبدالية</a:t>
            </a:r>
            <a:r>
              <a:rPr lang="ar-DZ" dirty="0"/>
              <a:t> والعلاقات التركيبية التي توجد بين الوحدات المعجمية نجد الدرس المصطلحي يعتمد النوع الاول من العلاقات عند دراسة الوحدات المصطلحية لضبط </a:t>
            </a:r>
            <a:r>
              <a:rPr lang="ar-DZ" dirty="0" err="1"/>
              <a:t>الأنساق</a:t>
            </a:r>
            <a:r>
              <a:rPr lang="ar-DZ" dirty="0"/>
              <a:t> المفهومية المنظمة  داخل الحقول المعرفية وهذا يمثل نقطة التقاء مع علم المعاجم فكلاهما يعمل على رصيد العلاقات </a:t>
            </a:r>
            <a:r>
              <a:rPr lang="ar-DZ" dirty="0" err="1"/>
              <a:t>الاستبدالية</a:t>
            </a:r>
            <a:r>
              <a:rPr lang="ar-DZ" dirty="0"/>
              <a:t> بين دلالات المفردات التي تشكل حقلا دلاليا محددا والاختلاف يكمن في اهتمام علم المعاجم أيضا بالعلاقات التركيبية بين الوحدات المعجمية طريقة مكثفة بينما يحتل في البحث المصطلحي مستوى ثانيا إلا أن هذا لا يعني إهمال العلاقات التركيبية فغالبا ما ترتكز الدراسة المصطلحية على دور السياق لإزالة كل أشكال الغموض والالتباس فالسياق هو الذي سيوضح لنا المقصود بمصطلحات مثل (جر)و(ونصب) و(فتح) التي يطلقها النحاة ومخالفا لما هو معروف في اللغة المشتركة وكثيرا </a:t>
            </a:r>
            <a:r>
              <a:rPr lang="ar-DZ" dirty="0" err="1"/>
              <a:t>مايستخدم</a:t>
            </a:r>
            <a:r>
              <a:rPr lang="ar-DZ" dirty="0"/>
              <a:t> اللفظ الواحد عدد من المتخصصين في علوم مختلفة </a:t>
            </a:r>
            <a:r>
              <a:rPr lang="ar-DZ" dirty="0" err="1"/>
              <a:t>مث</a:t>
            </a:r>
            <a:r>
              <a:rPr lang="ar-DZ" dirty="0"/>
              <a:t> الجذر في اللغة وفي الرياضيات بدلالة مخالفة لما عند الآخر</a:t>
            </a:r>
          </a:p>
          <a:p>
            <a:pPr marL="0" indent="0" algn="r" rtl="1">
              <a:buNone/>
            </a:pPr>
            <a:r>
              <a:rPr lang="ar-DZ" dirty="0"/>
              <a:t> </a:t>
            </a:r>
            <a:endParaRPr lang="fr-FR" dirty="0"/>
          </a:p>
        </p:txBody>
      </p:sp>
    </p:spTree>
    <p:extLst>
      <p:ext uri="{BB962C8B-B14F-4D97-AF65-F5344CB8AC3E}">
        <p14:creationId xmlns:p14="http://schemas.microsoft.com/office/powerpoint/2010/main" val="1819733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a:t>خاتمة                                                    </a:t>
            </a:r>
            <a:endParaRPr lang="fr-FR" dirty="0"/>
          </a:p>
        </p:txBody>
      </p:sp>
      <p:sp>
        <p:nvSpPr>
          <p:cNvPr id="3" name="Sous-titre 2"/>
          <p:cNvSpPr>
            <a:spLocks noGrp="1"/>
          </p:cNvSpPr>
          <p:nvPr>
            <p:ph type="subTitle" idx="1"/>
          </p:nvPr>
        </p:nvSpPr>
        <p:spPr>
          <a:xfrm>
            <a:off x="1910080" y="1850064"/>
            <a:ext cx="9900920" cy="3788736"/>
          </a:xfrm>
        </p:spPr>
        <p:txBody>
          <a:bodyPr>
            <a:normAutofit fontScale="85000" lnSpcReduction="20000"/>
          </a:bodyPr>
          <a:lstStyle/>
          <a:p>
            <a:pPr algn="r" rtl="1"/>
            <a:r>
              <a:rPr lang="ar-DZ" dirty="0"/>
              <a:t>وفي ختام هذا البحث نتول إلى مجموعة من النتائج </a:t>
            </a:r>
          </a:p>
          <a:p>
            <a:pPr marL="541782" indent="-514350" algn="r" rtl="1">
              <a:buFont typeface="+mj-lt"/>
              <a:buAutoNum type="arabicPeriod"/>
            </a:pPr>
            <a:r>
              <a:rPr lang="ar-DZ" dirty="0"/>
              <a:t>رغم الفوارق الواضحة بين علم المصطلح واللسانيات إلا إنه لابد من الاستعانة بالمعرفة اللسانية في تكوين المصطلح</a:t>
            </a:r>
          </a:p>
          <a:p>
            <a:pPr marL="541782" indent="-514350" algn="r" rtl="1">
              <a:buFont typeface="+mj-lt"/>
              <a:buAutoNum type="arabicPeriod"/>
            </a:pPr>
            <a:r>
              <a:rPr lang="ar-DZ" dirty="0"/>
              <a:t>يعتبر علم المصطلح جزءًا أساسيًا من عملية الترجمة، حيث يساعد على تحقيق التواصل الفعال والفهم الصحيح بين الثقافات واللغات المختلفة.</a:t>
            </a:r>
          </a:p>
          <a:p>
            <a:pPr marL="541782" indent="-514350" algn="r" rtl="1">
              <a:buFont typeface="+mj-lt"/>
              <a:buAutoNum type="arabicPeriod"/>
            </a:pPr>
            <a:r>
              <a:rPr lang="ar-DZ" dirty="0"/>
              <a:t>: يساعد علم المصطلح في تتبع تطور المفاهيم الطبية وتغير النهج في التشخيص والعلاج. ويسهل التواصل بين المختصين في المجال الطبي</a:t>
            </a:r>
          </a:p>
          <a:p>
            <a:pPr marL="541782" indent="-514350" algn="r" rtl="1">
              <a:buFont typeface="+mj-lt"/>
              <a:buAutoNum type="arabicPeriod"/>
            </a:pPr>
            <a:r>
              <a:rPr lang="ar-DZ" dirty="0"/>
              <a:t> وصفوة القول أن لعلم المصطلح علاقة بالعلوم الاخرى وهي علاقة تكامل وتداخل واشتراك</a:t>
            </a:r>
            <a:endParaRPr lang="ar-DZ" sz="4500" dirty="0"/>
          </a:p>
          <a:p>
            <a:pPr marL="541782" indent="-514350" algn="r" rtl="1">
              <a:buFont typeface="+mj-lt"/>
              <a:buAutoNum type="arabicPeriod"/>
            </a:pPr>
            <a:endParaRPr lang="ar-DZ" dirty="0"/>
          </a:p>
          <a:p>
            <a:pPr marL="541782" indent="-514350" algn="r" rtl="1">
              <a:buFont typeface="+mj-lt"/>
              <a:buAutoNum type="arabicPeriod"/>
            </a:pPr>
            <a:endParaRPr lang="ar-DZ" dirty="0"/>
          </a:p>
          <a:p>
            <a:pPr marL="541782" indent="-514350" algn="r" rtl="1">
              <a:buFont typeface="+mj-lt"/>
              <a:buAutoNum type="arabicPeriod"/>
            </a:pPr>
            <a:endParaRPr lang="ar-DZ" dirty="0"/>
          </a:p>
          <a:p>
            <a:pPr marL="541782" indent="-514350" algn="r" rtl="1">
              <a:buFont typeface="+mj-lt"/>
              <a:buAutoNum type="arabicPeriod"/>
            </a:pPr>
            <a:endParaRPr lang="fr-FR" dirty="0"/>
          </a:p>
        </p:txBody>
      </p:sp>
    </p:spTree>
    <p:extLst>
      <p:ext uri="{BB962C8B-B14F-4D97-AF65-F5344CB8AC3E}">
        <p14:creationId xmlns:p14="http://schemas.microsoft.com/office/powerpoint/2010/main" val="1628001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a:t>قائمة المصادر والمراجع                           </a:t>
            </a:r>
            <a:endParaRPr lang="fr-FR" dirty="0"/>
          </a:p>
        </p:txBody>
      </p:sp>
      <p:sp>
        <p:nvSpPr>
          <p:cNvPr id="3" name="Sous-titre 2"/>
          <p:cNvSpPr>
            <a:spLocks noGrp="1"/>
          </p:cNvSpPr>
          <p:nvPr>
            <p:ph type="subTitle" idx="1"/>
          </p:nvPr>
        </p:nvSpPr>
        <p:spPr>
          <a:xfrm>
            <a:off x="1910080" y="1850064"/>
            <a:ext cx="9900920" cy="3712536"/>
          </a:xfrm>
        </p:spPr>
        <p:txBody>
          <a:bodyPr>
            <a:normAutofit/>
          </a:bodyPr>
          <a:lstStyle/>
          <a:p>
            <a:pPr marL="541782" indent="-514350" algn="r" rtl="1">
              <a:buFont typeface="+mj-lt"/>
              <a:buAutoNum type="arabicPeriod"/>
            </a:pPr>
            <a:r>
              <a:rPr lang="ar-DZ" dirty="0"/>
              <a:t>علي القاسمي علم المصطلح أسسه النظرية وتطبيقاته العلمية</a:t>
            </a:r>
          </a:p>
          <a:p>
            <a:pPr marL="541782" indent="-514350" algn="r" rtl="1">
              <a:buFont typeface="+mj-lt"/>
              <a:buAutoNum type="arabicPeriod"/>
            </a:pPr>
            <a:r>
              <a:rPr lang="ar-DZ" dirty="0"/>
              <a:t>محمد حلمي خليل مشروع مصطلحي للوطن العربي</a:t>
            </a:r>
          </a:p>
          <a:p>
            <a:pPr marL="541782" indent="-514350" algn="r" rtl="1">
              <a:buFont typeface="+mj-lt"/>
              <a:buAutoNum type="arabicPeriod"/>
            </a:pPr>
            <a:r>
              <a:rPr lang="ar-DZ" dirty="0"/>
              <a:t>لعبيدي بوعبد الله مدخل إلى علم المصطلح والمصطلحية</a:t>
            </a:r>
          </a:p>
          <a:p>
            <a:pPr marL="541782" indent="-514350" algn="r" rtl="1">
              <a:buFont typeface="+mj-lt"/>
              <a:buAutoNum type="arabicPeriod"/>
            </a:pPr>
            <a:r>
              <a:rPr lang="ar-DZ" dirty="0"/>
              <a:t>علم المصطلحات ومشروع جعل العربية لغة العلوم التقنية عصام عمران مجلة اللسان العربي العدد 37.1413</a:t>
            </a:r>
          </a:p>
          <a:p>
            <a:pPr marL="541782" indent="-514350" algn="r" rtl="1">
              <a:buFont typeface="+mj-lt"/>
              <a:buAutoNum type="arabicPeriod"/>
            </a:pPr>
            <a:endParaRPr lang="fr-FR" dirty="0"/>
          </a:p>
        </p:txBody>
      </p:sp>
    </p:spTree>
    <p:extLst>
      <p:ext uri="{BB962C8B-B14F-4D97-AF65-F5344CB8AC3E}">
        <p14:creationId xmlns:p14="http://schemas.microsoft.com/office/powerpoint/2010/main" val="319555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خطة البحث                                     </a:t>
            </a:r>
            <a:endParaRPr lang="fr-FR" dirty="0"/>
          </a:p>
        </p:txBody>
      </p:sp>
      <p:sp>
        <p:nvSpPr>
          <p:cNvPr id="3" name="Espace réservé du contenu 2"/>
          <p:cNvSpPr>
            <a:spLocks noGrp="1"/>
          </p:cNvSpPr>
          <p:nvPr>
            <p:ph idx="1"/>
          </p:nvPr>
        </p:nvSpPr>
        <p:spPr/>
        <p:txBody>
          <a:bodyPr/>
          <a:lstStyle/>
          <a:p>
            <a:pPr algn="r" rtl="1"/>
            <a:r>
              <a:rPr lang="ar-DZ" dirty="0"/>
              <a:t>مقدمة</a:t>
            </a:r>
          </a:p>
          <a:p>
            <a:pPr algn="r" rtl="1"/>
            <a:r>
              <a:rPr lang="ar-DZ" dirty="0"/>
              <a:t>أولا علاقة علم المصطلح باللسانيات</a:t>
            </a:r>
          </a:p>
          <a:p>
            <a:pPr algn="r" rtl="1"/>
            <a:r>
              <a:rPr lang="ar-DZ" dirty="0"/>
              <a:t>ثانيا علاقة علم المصطلح بالطب</a:t>
            </a:r>
          </a:p>
          <a:p>
            <a:pPr algn="r" rtl="1"/>
            <a:r>
              <a:rPr lang="ar-DZ" dirty="0"/>
              <a:t>ثالثا علاقة علم المصطلح بالترجمة</a:t>
            </a:r>
          </a:p>
          <a:p>
            <a:pPr algn="r" rtl="1"/>
            <a:r>
              <a:rPr lang="ar-DZ" dirty="0"/>
              <a:t>رابعا علاقة علم المصطلح بصناعة المعاجم</a:t>
            </a:r>
          </a:p>
          <a:p>
            <a:pPr algn="r" rtl="1"/>
            <a:r>
              <a:rPr lang="ar-DZ" dirty="0"/>
              <a:t>خاتمة</a:t>
            </a:r>
          </a:p>
          <a:p>
            <a:pPr algn="r" rtl="1"/>
            <a:r>
              <a:rPr lang="ar-DZ" dirty="0"/>
              <a:t>قائمة المصادر والمراجع</a:t>
            </a:r>
            <a:endParaRPr lang="fr-FR" dirty="0"/>
          </a:p>
        </p:txBody>
      </p:sp>
    </p:spTree>
    <p:extLst>
      <p:ext uri="{BB962C8B-B14F-4D97-AF65-F5344CB8AC3E}">
        <p14:creationId xmlns:p14="http://schemas.microsoft.com/office/powerpoint/2010/main" val="120126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مقدمة                                                       </a:t>
            </a:r>
            <a:endParaRPr lang="fr-FR" dirty="0"/>
          </a:p>
        </p:txBody>
      </p:sp>
      <p:sp>
        <p:nvSpPr>
          <p:cNvPr id="3" name="Espace réservé du contenu 2"/>
          <p:cNvSpPr>
            <a:spLocks noGrp="1"/>
          </p:cNvSpPr>
          <p:nvPr>
            <p:ph idx="1"/>
          </p:nvPr>
        </p:nvSpPr>
        <p:spPr/>
        <p:txBody>
          <a:bodyPr>
            <a:normAutofit fontScale="55000" lnSpcReduction="20000"/>
          </a:bodyPr>
          <a:lstStyle/>
          <a:p>
            <a:endParaRPr lang="ar-DZ" dirty="0"/>
          </a:p>
          <a:p>
            <a:pPr marL="82296" indent="0" algn="r" rtl="1">
              <a:buNone/>
            </a:pPr>
            <a:r>
              <a:rPr lang="ar-DZ" dirty="0"/>
              <a:t>إن المصطلحات مفاتيح العلوم وهي نواة </a:t>
            </a:r>
            <a:r>
              <a:rPr lang="ar-DZ" dirty="0" err="1"/>
              <a:t>وجودها،إذ</a:t>
            </a:r>
            <a:r>
              <a:rPr lang="ar-DZ" dirty="0"/>
              <a:t> لا يمكن لها أن تؤسس مفاهيمها ومعارفها دون ضبط هذا الجهاز المصطلحي الذي يؤسس هوية كل علم من هذه </a:t>
            </a:r>
            <a:r>
              <a:rPr lang="ar-DZ" dirty="0" err="1"/>
              <a:t>العلوم،بل</a:t>
            </a:r>
            <a:r>
              <a:rPr lang="ar-DZ" dirty="0"/>
              <a:t> وتتفاضل العلوم بمدى تطور جهازها المصطلحي ومسايرته للنظريات العلمية الخاصة به، فتتسم ظاهرة المصطلح بشموليتها لتخص كل العلوم والمعارف.</a:t>
            </a:r>
          </a:p>
          <a:p>
            <a:pPr marL="82296" indent="0" algn="r" rtl="1">
              <a:buNone/>
            </a:pPr>
            <a:r>
              <a:rPr lang="ar-DZ" dirty="0"/>
              <a:t>ونظرا لأهمية المصطلح في شتى العلوم وفي العلوم اللغوية بخاصة، ونظرا لكونه أداة التواصل بين أهل الاختصاص اللغوي واللساني فقد أولته المنظومة الجامعية عناية خاصة، وجعلت طالب الدراسات اللغوية يتعرف على مبادئ علم المصطلح والمصطلحية منذ فترة التكوين وذلك ضمن الوحدات الأساسية.</a:t>
            </a:r>
          </a:p>
          <a:p>
            <a:pPr marL="82296" indent="0" algn="r" rtl="1">
              <a:buNone/>
            </a:pPr>
            <a:r>
              <a:rPr lang="ar-DZ" dirty="0"/>
              <a:t>يعرف علم المصطلح بأنه العلم الذي يبحث في العلاقة بين المفاهيم العلمية والألفاظ اللغوية التي تعبر </a:t>
            </a:r>
            <a:r>
              <a:rPr lang="ar-DZ" dirty="0" err="1"/>
              <a:t>عنه،وهو</a:t>
            </a:r>
            <a:r>
              <a:rPr lang="ar-DZ" dirty="0"/>
              <a:t>  علم مشترك بين اللسانيات والمنطق وعلم الوجود( أو </a:t>
            </a:r>
            <a:r>
              <a:rPr lang="ar-DZ" dirty="0" err="1"/>
              <a:t>مايسمى</a:t>
            </a:r>
            <a:r>
              <a:rPr lang="ar-DZ" dirty="0"/>
              <a:t> بنظرية المفاهيم)، وعلم المعرفة والتوثيق ، وحقول التخصص العلمي، ولهذا ينعته الباحثون الروس بأنه "علم العلوم".</a:t>
            </a:r>
          </a:p>
          <a:p>
            <a:pPr marL="82296" indent="0" algn="r" rtl="1">
              <a:buNone/>
            </a:pPr>
            <a:r>
              <a:rPr lang="ar-DZ" dirty="0"/>
              <a:t>فهو يتناول جوانب ثلاثة متصلة من البحث العلمي والدراسة الموضوعية؛ إذ يبحث علم المصطلح في العلاقات بين المفاهيم المتداخلة ( مثل علاقات الجنس/ النوع/الكل / الجزء) الذي تتبلور في صورة منظومات مفهومية تشكل الأساس في وضع المصطلحات المصنفة التي تعبر عن تلك المفاهيم.</a:t>
            </a:r>
          </a:p>
          <a:p>
            <a:pPr marL="82296" indent="0" algn="r" rtl="1">
              <a:buNone/>
            </a:pPr>
            <a:r>
              <a:rPr lang="ar-DZ" dirty="0"/>
              <a:t>كما يبحث علم المصطلح في المصطلحات اللغوية والعلاقات القائمة </a:t>
            </a:r>
            <a:r>
              <a:rPr lang="ar-DZ" dirty="0" err="1"/>
              <a:t>بينها،ووسائل</a:t>
            </a:r>
            <a:r>
              <a:rPr lang="ar-DZ" dirty="0"/>
              <a:t> وضعها وأنظمة تمثيلها في بنية علم من العلوم.</a:t>
            </a:r>
          </a:p>
          <a:p>
            <a:pPr marL="82296" indent="0" algn="r" rtl="1">
              <a:buNone/>
            </a:pPr>
            <a:r>
              <a:rPr lang="ar-DZ" dirty="0"/>
              <a:t>بالإضافة إلى ذلك يبحث في الطرق العامة المؤدية إلى خلق اللغة </a:t>
            </a:r>
            <a:r>
              <a:rPr lang="ar-DZ" dirty="0" err="1"/>
              <a:t>العلمية،وبهذا</a:t>
            </a:r>
            <a:r>
              <a:rPr lang="ar-DZ" dirty="0"/>
              <a:t> يصبح علما مشتركا بين علوم اللغة.</a:t>
            </a:r>
            <a:endParaRPr lang="fr-FR" dirty="0"/>
          </a:p>
        </p:txBody>
      </p:sp>
    </p:spTree>
    <p:extLst>
      <p:ext uri="{BB962C8B-B14F-4D97-AF65-F5344CB8AC3E}">
        <p14:creationId xmlns:p14="http://schemas.microsoft.com/office/powerpoint/2010/main" val="258668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81200" y="34447"/>
            <a:ext cx="9875520" cy="6324600"/>
          </a:xfrm>
        </p:spPr>
        <p:txBody>
          <a:bodyPr>
            <a:normAutofit lnSpcReduction="10000"/>
          </a:bodyPr>
          <a:lstStyle/>
          <a:p>
            <a:pPr algn="r" rtl="1"/>
            <a:r>
              <a:rPr lang="ar-DZ" dirty="0"/>
              <a:t>من خلال ما تطرقنا إليه يتبين أن عنوان بحثنا تحت مسمى: علاقة علم المصطلح بالعلوم الأخرى</a:t>
            </a:r>
          </a:p>
          <a:p>
            <a:pPr algn="r" rtl="1"/>
            <a:r>
              <a:rPr lang="ar-DZ" dirty="0"/>
              <a:t>وعليه نطرح الاشكالية المتمثلة في البحث عن علاقة علم المصطلح بالعلوم الأخرى وتتفرع من هذه الاشكالية عدة تساؤلات :</a:t>
            </a:r>
          </a:p>
          <a:p>
            <a:pPr algn="r" rtl="1"/>
            <a:r>
              <a:rPr lang="ar-DZ" dirty="0"/>
              <a:t>_.  </a:t>
            </a:r>
            <a:r>
              <a:rPr lang="ar-DZ" dirty="0" err="1"/>
              <a:t>ماعلاقة</a:t>
            </a:r>
            <a:r>
              <a:rPr lang="ar-DZ" dirty="0"/>
              <a:t> علم المصطلح باللسانيات وعلم المعاجم ؟</a:t>
            </a:r>
          </a:p>
          <a:p>
            <a:pPr algn="r" rtl="1"/>
            <a:r>
              <a:rPr lang="ar-DZ" dirty="0"/>
              <a:t>_.  </a:t>
            </a:r>
            <a:r>
              <a:rPr lang="ar-DZ" dirty="0" err="1"/>
              <a:t>وماعلاقتها</a:t>
            </a:r>
            <a:r>
              <a:rPr lang="ar-DZ" dirty="0"/>
              <a:t> بالترجمة والطب ؟</a:t>
            </a:r>
          </a:p>
          <a:p>
            <a:pPr algn="r" rtl="1"/>
            <a:endParaRPr lang="ar-DZ" dirty="0"/>
          </a:p>
          <a:p>
            <a:pPr algn="r" rtl="1"/>
            <a:r>
              <a:rPr lang="ar-DZ" dirty="0"/>
              <a:t>اقتضت طبيعة بحثنا تقسيم مادته إلى مقدمة وأربعة  مباحث وخاتمة بالإضافة إلى قائمة المصادر والمراجع، المبحث الأول تناولنا فيه علاقة علم المصطلح باللسانيات ، والمبحث الثاني علاقة علم المصطلح بالطب، اما المبحث الثالث فتناولنا فيه علاقة علم المصطلح بالترجمة، وفيما يخص المبحث الأخير فقد اشتمل على علاقة علم المصطلح بعلم المعاجم </a:t>
            </a:r>
            <a:r>
              <a:rPr lang="ar-DZ" dirty="0" err="1"/>
              <a:t>بالاضافة</a:t>
            </a:r>
            <a:r>
              <a:rPr lang="ar-DZ" dirty="0"/>
              <a:t> إلى قائمة للمصادر والمراجع</a:t>
            </a:r>
            <a:endParaRPr lang="fr-FR" dirty="0"/>
          </a:p>
        </p:txBody>
      </p:sp>
    </p:spTree>
    <p:extLst>
      <p:ext uri="{BB962C8B-B14F-4D97-AF65-F5344CB8AC3E}">
        <p14:creationId xmlns:p14="http://schemas.microsoft.com/office/powerpoint/2010/main" val="328025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0800" y="304800"/>
            <a:ext cx="10972800" cy="1399032"/>
          </a:xfrm>
        </p:spPr>
        <p:txBody>
          <a:bodyPr>
            <a:normAutofit/>
          </a:bodyPr>
          <a:lstStyle/>
          <a:p>
            <a:r>
              <a:rPr lang="ar-DZ" dirty="0"/>
              <a:t>علاقة علم المصطلح باللسانيات                             </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a:t>علاقة علم المصطلح باللسانيات:</a:t>
            </a:r>
          </a:p>
          <a:p>
            <a:pPr algn="r" rtl="1"/>
            <a:r>
              <a:rPr lang="ar-DZ" dirty="0"/>
              <a:t>توجد علاقة وطيدة بين علم المصطلح واللسانيات فإذا كانت المصطلحيات هي نظرية اللغة التقنية فاللسانيات هي نظرية اللغة بشكل عام ، والمتمعن في علم المصطلح هذا العلم الذي يعد من أحدث فروع اللسانيات التطبيقية ( علم اللغة التطبيقي) ، يجد أن نظريته على عكس النظرية الألسنية، وهذه الأخيرة تهتم بدراسة الكلمة اللغوية من الدال نحو المدلول، أما علم المصطلح فيهتم بدراسة مصطلح علمي تقني ما من المدلول إلى الدال، وجوهر هذا العلم هو نقطة اختلافه عن الدراسات اللغوية الحديثة ، ويمكن تبيان العلاقة بمخطط مبسط أكثر:</a:t>
            </a:r>
          </a:p>
          <a:p>
            <a:pPr algn="r" rtl="1"/>
            <a:endParaRPr lang="fr-FR" dirty="0"/>
          </a:p>
        </p:txBody>
      </p:sp>
    </p:spTree>
    <p:extLst>
      <p:ext uri="{BB962C8B-B14F-4D97-AF65-F5344CB8AC3E}">
        <p14:creationId xmlns:p14="http://schemas.microsoft.com/office/powerpoint/2010/main" val="391684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7620000" y="1676400"/>
            <a:ext cx="1828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اللسانيات </a:t>
            </a:r>
            <a:endParaRPr lang="fr-FR" dirty="0"/>
          </a:p>
        </p:txBody>
      </p:sp>
      <p:sp>
        <p:nvSpPr>
          <p:cNvPr id="5" name="Ellipse 4"/>
          <p:cNvSpPr/>
          <p:nvPr/>
        </p:nvSpPr>
        <p:spPr>
          <a:xfrm>
            <a:off x="3352800" y="1676400"/>
            <a:ext cx="1828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علم المصطلح </a:t>
            </a:r>
            <a:endParaRPr lang="fr-FR" dirty="0"/>
          </a:p>
        </p:txBody>
      </p:sp>
      <p:cxnSp>
        <p:nvCxnSpPr>
          <p:cNvPr id="7" name="Connecteur droit avec flèche 6"/>
          <p:cNvCxnSpPr/>
          <p:nvPr/>
        </p:nvCxnSpPr>
        <p:spPr>
          <a:xfrm>
            <a:off x="11201400" y="2286000"/>
            <a:ext cx="0" cy="1905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Connecteur droit 11"/>
          <p:cNvCxnSpPr/>
          <p:nvPr/>
        </p:nvCxnSpPr>
        <p:spPr>
          <a:xfrm>
            <a:off x="2895078" y="3747370"/>
            <a:ext cx="16002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nvCxnSpPr>
        <p:spPr>
          <a:xfrm>
            <a:off x="7620000" y="3733800"/>
            <a:ext cx="15240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Connecteur droit 15"/>
          <p:cNvCxnSpPr/>
          <p:nvPr/>
        </p:nvCxnSpPr>
        <p:spPr>
          <a:xfrm>
            <a:off x="5943600" y="3352800"/>
            <a:ext cx="1066800" cy="0"/>
          </a:xfrm>
          <a:prstGeom prst="line">
            <a:avLst/>
          </a:prstGeom>
        </p:spPr>
        <p:style>
          <a:lnRef idx="3">
            <a:schemeClr val="dk1"/>
          </a:lnRef>
          <a:fillRef idx="0">
            <a:schemeClr val="dk1"/>
          </a:fillRef>
          <a:effectRef idx="2">
            <a:schemeClr val="dk1"/>
          </a:effectRef>
          <a:fontRef idx="minor">
            <a:schemeClr val="tx1"/>
          </a:fontRef>
        </p:style>
      </p:cxnSp>
      <p:cxnSp>
        <p:nvCxnSpPr>
          <p:cNvPr id="18" name="Connecteur droit 17"/>
          <p:cNvCxnSpPr/>
          <p:nvPr/>
        </p:nvCxnSpPr>
        <p:spPr>
          <a:xfrm>
            <a:off x="5943600" y="3886200"/>
            <a:ext cx="1066800" cy="0"/>
          </a:xfrm>
          <a:prstGeom prst="line">
            <a:avLst/>
          </a:prstGeom>
        </p:spPr>
        <p:style>
          <a:lnRef idx="3">
            <a:schemeClr val="dk1"/>
          </a:lnRef>
          <a:fillRef idx="0">
            <a:schemeClr val="dk1"/>
          </a:fillRef>
          <a:effectRef idx="2">
            <a:schemeClr val="dk1"/>
          </a:effectRef>
          <a:fontRef idx="minor">
            <a:schemeClr val="tx1"/>
          </a:fontRef>
        </p:style>
      </p:cxnSp>
      <p:cxnSp>
        <p:nvCxnSpPr>
          <p:cNvPr id="20" name="Connecteur droit 19"/>
          <p:cNvCxnSpPr/>
          <p:nvPr/>
        </p:nvCxnSpPr>
        <p:spPr>
          <a:xfrm flipH="1">
            <a:off x="6096000" y="3048000"/>
            <a:ext cx="762000" cy="1143000"/>
          </a:xfrm>
          <a:prstGeom prst="line">
            <a:avLst/>
          </a:prstGeom>
        </p:spPr>
        <p:style>
          <a:lnRef idx="3">
            <a:schemeClr val="dk1"/>
          </a:lnRef>
          <a:fillRef idx="0">
            <a:schemeClr val="dk1"/>
          </a:fillRef>
          <a:effectRef idx="2">
            <a:schemeClr val="dk1"/>
          </a:effectRef>
          <a:fontRef idx="minor">
            <a:schemeClr val="tx1"/>
          </a:fontRef>
        </p:style>
      </p:cxnSp>
      <p:sp>
        <p:nvSpPr>
          <p:cNvPr id="21" name="Rectangle 20"/>
          <p:cNvSpPr/>
          <p:nvPr/>
        </p:nvSpPr>
        <p:spPr>
          <a:xfrm flipH="1">
            <a:off x="914400" y="2967335"/>
            <a:ext cx="5561556" cy="1415772"/>
          </a:xfrm>
          <a:prstGeom prst="rect">
            <a:avLst/>
          </a:prstGeom>
          <a:noFill/>
        </p:spPr>
        <p:txBody>
          <a:bodyPr wrap="square" lIns="91440" tIns="45720" rIns="91440" bIns="45720">
            <a:spAutoFit/>
          </a:bodyPr>
          <a:lstStyle/>
          <a:p>
            <a:pPr algn="ctr"/>
            <a:r>
              <a:rPr lang="ar-DZ"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تسمية (دال)</a:t>
            </a:r>
          </a:p>
          <a:p>
            <a:pPr algn="ctr"/>
            <a:r>
              <a:rPr lang="ar-DZ"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مفهوم(مدلول</a:t>
            </a:r>
            <a:r>
              <a:rPr lang="ar-DZ"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t>
            </a:r>
          </a:p>
        </p:txBody>
      </p:sp>
      <p:sp>
        <p:nvSpPr>
          <p:cNvPr id="23" name="Rectangle 22"/>
          <p:cNvSpPr/>
          <p:nvPr/>
        </p:nvSpPr>
        <p:spPr>
          <a:xfrm>
            <a:off x="7239000" y="2367688"/>
            <a:ext cx="2362200" cy="2585323"/>
          </a:xfrm>
          <a:prstGeom prst="rect">
            <a:avLst/>
          </a:prstGeom>
        </p:spPr>
        <p:txBody>
          <a:bodyPr wrap="square">
            <a:spAutoFit/>
          </a:bodyPr>
          <a:lstStyle/>
          <a:p>
            <a:pPr lvl="0" algn="ctr"/>
            <a:endParaRPr lang="ar-DZ"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lvl="0" algn="ctr"/>
            <a:r>
              <a:rPr lang="ar-DZ"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دال</a:t>
            </a:r>
          </a:p>
          <a:p>
            <a:pPr lvl="0" algn="ctr"/>
            <a:endParaRPr lang="ar-DZ"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lvl="0" algn="ctr"/>
            <a:r>
              <a:rPr lang="ar-DZ"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مدلول</a:t>
            </a:r>
            <a:endParaRPr lang="fr-FR"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24" name="Rectangle 23"/>
          <p:cNvSpPr/>
          <p:nvPr/>
        </p:nvSpPr>
        <p:spPr>
          <a:xfrm>
            <a:off x="9296400" y="3267670"/>
            <a:ext cx="1903336"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DZ"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كلمة</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5" name="Rectangle 24"/>
          <p:cNvSpPr/>
          <p:nvPr/>
        </p:nvSpPr>
        <p:spPr>
          <a:xfrm>
            <a:off x="4561091" y="3198684"/>
            <a:ext cx="191590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DZ"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مصطلح</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29904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4144" y="0"/>
            <a:ext cx="9997440" cy="6248400"/>
          </a:xfrm>
        </p:spPr>
        <p:txBody>
          <a:bodyPr>
            <a:normAutofit fontScale="92500" lnSpcReduction="20000"/>
          </a:bodyPr>
          <a:lstStyle/>
          <a:p>
            <a:pPr algn="r" rtl="1"/>
            <a:r>
              <a:rPr lang="ar-DZ" dirty="0"/>
              <a:t>فهذا المخطط يوضح اتجاه الدراسة بين اللسانيات وعلم المصطلح، إلا أننا نجد بين العلمين فوارق واختلافات عديدة منها:</a:t>
            </a:r>
          </a:p>
          <a:p>
            <a:pPr algn="r" rtl="1"/>
            <a:r>
              <a:rPr lang="ar-DZ" dirty="0"/>
              <a:t>- تقوم المصطلحية بجرد المصطلحات بصيغها الصرفية المختلفة (كلمات، رموز....) وتعمل على دراستها ، بينما تشمل الدراسة اللسانية إضافة إلى الكلمات الجمل والأصوات، وتنكب على دراسة الخطاب في مجمله.</a:t>
            </a:r>
          </a:p>
          <a:p>
            <a:pPr algn="r" rtl="1"/>
            <a:r>
              <a:rPr lang="ar-DZ" dirty="0"/>
              <a:t>- ظهرت اللسانيات الحديثة لتدرس اللغة لذاتها ومن أجل ذاتها حسب التعبير </a:t>
            </a:r>
            <a:r>
              <a:rPr lang="ar-DZ" dirty="0" err="1"/>
              <a:t>السوسيري</a:t>
            </a:r>
            <a:r>
              <a:rPr lang="ar-DZ" dirty="0"/>
              <a:t>، ونجد مقابل ذلك أن المصطلحية تستهدف بالدرجة الأولى تكوين المصطلحات وتنسيقها ، وتوحيدها وتوثيق مضامينها.</a:t>
            </a:r>
          </a:p>
          <a:p>
            <a:pPr algn="r" rtl="1"/>
            <a:r>
              <a:rPr lang="ar-DZ" dirty="0"/>
              <a:t>- يهتم علم المصطلح بالكلمة المكتوبة، في حين أن البحث اللساني ينطلق أساسا من الصيغة المنطوقة، باعتبار اللغة في المقام الأول ظاهرة منطوقة مسموعة.</a:t>
            </a:r>
          </a:p>
          <a:p>
            <a:pPr algn="r" rtl="1"/>
            <a:r>
              <a:rPr lang="ar-DZ" dirty="0"/>
              <a:t>وخلاصة القول أن بين علم المصطلح واللسانيات فوارق جوهرية لا يمكن إغفالها، إلا أن اللسانيات شكلت أداة مهمة من أدوات الدرس المصطلحي، فاستعمال المعرفة اللسانية أمر ضروري لبلوغ جودة تكوين المصطلح ومقبوليته.</a:t>
            </a:r>
            <a:endParaRPr lang="fr-FR" dirty="0"/>
          </a:p>
        </p:txBody>
      </p:sp>
    </p:spTree>
    <p:extLst>
      <p:ext uri="{BB962C8B-B14F-4D97-AF65-F5344CB8AC3E}">
        <p14:creationId xmlns:p14="http://schemas.microsoft.com/office/powerpoint/2010/main" val="253831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05298-AE1E-4DFF-BA82-D5FAD38BBBC6}"/>
              </a:ext>
            </a:extLst>
          </p:cNvPr>
          <p:cNvSpPr>
            <a:spLocks noGrp="1"/>
          </p:cNvSpPr>
          <p:nvPr>
            <p:ph type="ctrTitle"/>
          </p:nvPr>
        </p:nvSpPr>
        <p:spPr>
          <a:xfrm>
            <a:off x="914400" y="381000"/>
            <a:ext cx="10363200" cy="1470025"/>
          </a:xfrm>
        </p:spPr>
        <p:txBody>
          <a:bodyPr/>
          <a:lstStyle/>
          <a:p>
            <a:r>
              <a:rPr lang="ar-SA" dirty="0"/>
              <a:t>علاقة علم المصطلح بالطب :</a:t>
            </a:r>
            <a:endParaRPr lang="en-US" dirty="0"/>
          </a:p>
        </p:txBody>
      </p:sp>
      <p:sp>
        <p:nvSpPr>
          <p:cNvPr id="5" name="Subtitle 4">
            <a:extLst>
              <a:ext uri="{FF2B5EF4-FFF2-40B4-BE49-F238E27FC236}">
                <a16:creationId xmlns:a16="http://schemas.microsoft.com/office/drawing/2014/main" id="{DC7DC442-0A8C-A479-CB42-1E3E451DE6CE}"/>
              </a:ext>
            </a:extLst>
          </p:cNvPr>
          <p:cNvSpPr>
            <a:spLocks noGrp="1"/>
          </p:cNvSpPr>
          <p:nvPr>
            <p:ph type="subTitle" idx="1"/>
          </p:nvPr>
        </p:nvSpPr>
        <p:spPr>
          <a:xfrm>
            <a:off x="609600" y="1752600"/>
            <a:ext cx="11353800" cy="4648200"/>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pPr rtl="1"/>
            <a:r>
              <a:rPr lang="ar-AE" dirty="0">
                <a:solidFill>
                  <a:schemeClr val="tx1"/>
                </a:solidFill>
              </a:rPr>
              <a:t>علم المصطلح في الطب يلعب دورًا حيويًا في توحيد المفاهيم وتبادل المعرفة بين الأطباء والباحثين في هذا المجال. إليك بعض الجوانب التي توضح العلاقة بين علم المصطلح والطب:</a:t>
            </a:r>
            <a:r>
              <a:rPr lang="ar-SA" dirty="0">
                <a:solidFill>
                  <a:schemeClr val="tx1"/>
                </a:solidFill>
              </a:rPr>
              <a:t> </a:t>
            </a:r>
          </a:p>
          <a:p>
            <a:pPr rtl="1"/>
            <a:r>
              <a:rPr lang="ar-SA" dirty="0">
                <a:solidFill>
                  <a:schemeClr val="tx1"/>
                </a:solidFill>
              </a:rPr>
              <a:t> 1 )</a:t>
            </a:r>
            <a:r>
              <a:rPr lang="ar-AE" dirty="0">
                <a:solidFill>
                  <a:schemeClr val="tx1"/>
                </a:solidFill>
              </a:rPr>
              <a:t>توحيد المصطلحات: يساعد علم المصطلح في توحيد المصطلحات المستخدمة في وصف الأمراض، الأعراض، العلاجات، والإجراءات الطبية. هذا يقلل من الالتباس ويعزز الاتساق في التواصل بين الأطباء والمهنيين الطبيين.</a:t>
            </a:r>
            <a:endParaRPr lang="ar-SA" dirty="0">
              <a:solidFill>
                <a:schemeClr val="tx1"/>
              </a:solidFill>
            </a:endParaRPr>
          </a:p>
          <a:p>
            <a:pPr rtl="1"/>
            <a:r>
              <a:rPr lang="ar-SA" dirty="0">
                <a:solidFill>
                  <a:schemeClr val="tx1"/>
                </a:solidFill>
              </a:rPr>
              <a:t>2 )</a:t>
            </a:r>
            <a:r>
              <a:rPr lang="ar-AE" dirty="0">
                <a:solidFill>
                  <a:schemeClr val="tx1"/>
                </a:solidFill>
              </a:rPr>
              <a:t>تسهيل التواصل: علم المصطلح يوفر للأطباء والمختصين في الرعاية الصحية لغة مشتركة للتواصل وتبادل المعلومات. هذا يساعد على فهم دقيق للحالات الطبية وضمان تقديم الرعاية الصحية المناسبة.</a:t>
            </a:r>
            <a:endParaRPr lang="ar-SA" dirty="0">
              <a:solidFill>
                <a:schemeClr val="tx1"/>
              </a:solidFill>
            </a:endParaRPr>
          </a:p>
          <a:p>
            <a:pPr rtl="1"/>
            <a:r>
              <a:rPr lang="ar-SA" dirty="0">
                <a:solidFill>
                  <a:schemeClr val="tx1"/>
                </a:solidFill>
              </a:rPr>
              <a:t> 3 )</a:t>
            </a:r>
            <a:r>
              <a:rPr lang="ar-AE" dirty="0">
                <a:solidFill>
                  <a:schemeClr val="tx1"/>
                </a:solidFill>
              </a:rPr>
              <a:t>تطور المفاهيم الطبية: يساعد علم المصطلح في تتبع تطور المفاهيم الطبية وتغير النهج في التشخيص والعلاج. يمكن لتحديث المصطلحات وتبني مصطلحات جديدة أن يعكس التقدم في فهم الأمراض والتكنولوجيا الطبية.</a:t>
            </a:r>
            <a:endParaRPr lang="ar-SA" dirty="0">
              <a:solidFill>
                <a:schemeClr val="tx1"/>
              </a:solidFill>
            </a:endParaRPr>
          </a:p>
          <a:p>
            <a:pPr rtl="1"/>
            <a:r>
              <a:rPr lang="ar-SA" dirty="0">
                <a:solidFill>
                  <a:schemeClr val="tx1"/>
                </a:solidFill>
              </a:rPr>
              <a:t>  4 )</a:t>
            </a:r>
            <a:r>
              <a:rPr lang="ar-AE" dirty="0">
                <a:solidFill>
                  <a:schemeClr val="tx1"/>
                </a:solidFill>
              </a:rPr>
              <a:t>البحث والتعليم: يسهل علم المصطلح عملية البحث الطبي والتعليم الطبي، حيث يوفر أسسًا قوية لفهم النصوص والأبحاث الطبية وتطبيقاتها </a:t>
            </a:r>
            <a:r>
              <a:rPr lang="ar-AE" dirty="0" err="1">
                <a:solidFill>
                  <a:schemeClr val="tx1"/>
                </a:solidFill>
              </a:rPr>
              <a:t>العملية.باختصار</a:t>
            </a:r>
            <a:r>
              <a:rPr lang="ar-AE" dirty="0">
                <a:solidFill>
                  <a:schemeClr val="tx1"/>
                </a:solidFill>
              </a:rPr>
              <a:t>، يعد علم المصطلح جزءًا لا يتجزأ من الطب، حيث يسهم في تحسين التواصل والتفاهم في مجال الرعاية الصحية ويساعد في تقدم الطب وتطوره.</a:t>
            </a:r>
            <a:endParaRPr lang="en-US" dirty="0">
              <a:solidFill>
                <a:schemeClr val="tx1"/>
              </a:solidFill>
            </a:endParaRPr>
          </a:p>
        </p:txBody>
      </p:sp>
    </p:spTree>
    <p:extLst>
      <p:ext uri="{BB962C8B-B14F-4D97-AF65-F5344CB8AC3E}">
        <p14:creationId xmlns:p14="http://schemas.microsoft.com/office/powerpoint/2010/main" val="3525603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19DD1-FF21-2664-DEF5-2B414D5E27DC}"/>
              </a:ext>
            </a:extLst>
          </p:cNvPr>
          <p:cNvSpPr>
            <a:spLocks noGrp="1"/>
          </p:cNvSpPr>
          <p:nvPr>
            <p:ph idx="1"/>
          </p:nvPr>
        </p:nvSpPr>
        <p:spPr>
          <a:xfrm>
            <a:off x="1036123" y="333994"/>
            <a:ext cx="10515600" cy="6524006"/>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lgn="r" rtl="1"/>
            <a:r>
              <a:rPr lang="ar-AE" dirty="0">
                <a:solidFill>
                  <a:schemeClr val="accent5">
                    <a:lumMod val="75000"/>
                  </a:schemeClr>
                </a:solidFill>
              </a:rPr>
              <a:t>التصنيفات والتسميات</a:t>
            </a:r>
            <a:r>
              <a:rPr lang="ar-AE" dirty="0"/>
              <a:t>: يشمل علم المصطلح تصنيفات دقيقة للأمراض والحالات الصحية، بالإضافة إلى تسميات للأعضاء والأنظمة الجسدية والوظائف البيولوجية</a:t>
            </a:r>
            <a:endParaRPr lang="ar-SA" dirty="0"/>
          </a:p>
          <a:p>
            <a:pPr algn="r" rtl="1"/>
            <a:r>
              <a:rPr lang="ar-AE" dirty="0">
                <a:solidFill>
                  <a:schemeClr val="accent5">
                    <a:lumMod val="75000"/>
                  </a:schemeClr>
                </a:solidFill>
              </a:rPr>
              <a:t>المصطلحات الطبية الخاصة</a:t>
            </a:r>
            <a:r>
              <a:rPr lang="ar-AE" dirty="0"/>
              <a:t>: يشمل ذلك المصطلحات الطبية الخاصة بالاختبارات الطبية</a:t>
            </a:r>
            <a:endParaRPr lang="ar-SA" dirty="0"/>
          </a:p>
          <a:p>
            <a:pPr algn="r" rtl="1"/>
            <a:r>
              <a:rPr lang="ar-SA" dirty="0"/>
              <a:t>*</a:t>
            </a:r>
            <a:r>
              <a:rPr lang="ar-AE" dirty="0"/>
              <a:t> </a:t>
            </a:r>
            <a:r>
              <a:rPr lang="ar-AE" dirty="0">
                <a:solidFill>
                  <a:schemeClr val="accent5">
                    <a:lumMod val="50000"/>
                  </a:schemeClr>
                </a:solidFill>
              </a:rPr>
              <a:t>مثل</a:t>
            </a:r>
            <a:r>
              <a:rPr lang="ar-SA" dirty="0">
                <a:solidFill>
                  <a:schemeClr val="accent5">
                    <a:lumMod val="50000"/>
                  </a:schemeClr>
                </a:solidFill>
              </a:rPr>
              <a:t>:</a:t>
            </a:r>
            <a:r>
              <a:rPr lang="ar-AE" dirty="0"/>
              <a:t> </a:t>
            </a:r>
            <a:r>
              <a:rPr lang="ar-AE" dirty="0">
                <a:solidFill>
                  <a:schemeClr val="accent5">
                    <a:lumMod val="75000"/>
                  </a:schemeClr>
                </a:solidFill>
              </a:rPr>
              <a:t>التحاليل المخبرية والصور الطبية</a:t>
            </a:r>
            <a:r>
              <a:rPr lang="ar-SA" dirty="0">
                <a:solidFill>
                  <a:schemeClr val="accent5">
                    <a:lumMod val="75000"/>
                  </a:schemeClr>
                </a:solidFill>
              </a:rPr>
              <a:t>،</a:t>
            </a:r>
            <a:r>
              <a:rPr lang="ar-AE" dirty="0">
                <a:solidFill>
                  <a:schemeClr val="accent5">
                    <a:lumMod val="75000"/>
                  </a:schemeClr>
                </a:solidFill>
              </a:rPr>
              <a:t> الأشعة السينية والموجات فوق الصوتية.</a:t>
            </a:r>
            <a:endParaRPr lang="ar-SA" dirty="0">
              <a:solidFill>
                <a:schemeClr val="accent5">
                  <a:lumMod val="75000"/>
                </a:schemeClr>
              </a:solidFill>
            </a:endParaRPr>
          </a:p>
          <a:p>
            <a:pPr algn="r" rtl="1"/>
            <a:r>
              <a:rPr lang="ar-AE" dirty="0">
                <a:solidFill>
                  <a:schemeClr val="accent5">
                    <a:lumMod val="75000"/>
                  </a:schemeClr>
                </a:solidFill>
              </a:rPr>
              <a:t>المصطلحات الجراحية:</a:t>
            </a:r>
            <a:r>
              <a:rPr lang="ar-AE" dirty="0"/>
              <a:t> يتضمن علم المصطلح في الطب المصطلحات المتعلقة بالإجراءات الجراحية والتداخلات الجراحية المختلفة.</a:t>
            </a:r>
            <a:endParaRPr lang="ar-SA" dirty="0">
              <a:solidFill>
                <a:schemeClr val="accent5">
                  <a:lumMod val="75000"/>
                </a:schemeClr>
              </a:solidFill>
            </a:endParaRPr>
          </a:p>
          <a:p>
            <a:pPr algn="r" rtl="1"/>
            <a:r>
              <a:rPr lang="ar-SA" dirty="0">
                <a:solidFill>
                  <a:schemeClr val="accent5">
                    <a:lumMod val="75000"/>
                  </a:schemeClr>
                </a:solidFill>
              </a:rPr>
              <a:t>الادوية والعلاجات:</a:t>
            </a:r>
            <a:r>
              <a:rPr lang="ar-AE" dirty="0"/>
              <a:t> يشمل علم المصطلح المصطلحات المتعلقة بالأدوية والعلاجات المختلفة، بما في ذلك الجرعات والتأثيرات الجانبية والتفاعلات الدوائية.</a:t>
            </a:r>
            <a:endParaRPr lang="ar-SA" dirty="0"/>
          </a:p>
          <a:p>
            <a:pPr algn="r" rtl="1"/>
            <a:r>
              <a:rPr lang="ar-AE" dirty="0">
                <a:solidFill>
                  <a:schemeClr val="accent5">
                    <a:lumMod val="75000"/>
                  </a:schemeClr>
                </a:solidFill>
              </a:rPr>
              <a:t>الأبحاث الطبية: </a:t>
            </a:r>
            <a:r>
              <a:rPr lang="ar-AE" dirty="0"/>
              <a:t>يتعامل علم المصطلح مع المصطلحات المستخدمة في الأبحاث الطبية، بما في ذلك تصميم الدراسات السريرية وتحليل البيانات وتقييم النتائج.تتطلب فهم هذه التفاصيل الدقيقة لعلم المصطلح في الطب تدريبًا وتعلمًا مستمرين، حيث يتغير ويتطور المجال الطبي باستمرار مع اكتشافات جديدة وتقنيات علاجية متقدمة.</a:t>
            </a:r>
            <a:endParaRPr lang="en-US" dirty="0"/>
          </a:p>
        </p:txBody>
      </p:sp>
    </p:spTree>
    <p:extLst>
      <p:ext uri="{BB962C8B-B14F-4D97-AF65-F5344CB8AC3E}">
        <p14:creationId xmlns:p14="http://schemas.microsoft.com/office/powerpoint/2010/main" val="2257396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135</TotalTime>
  <Words>2051</Words>
  <Application>Microsoft Macintosh PowerPoint</Application>
  <PresentationFormat>Grand écran</PresentationFormat>
  <Paragraphs>122</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Calibri</vt:lpstr>
      <vt:lpstr>Century Gothic</vt:lpstr>
      <vt:lpstr>Verdana</vt:lpstr>
      <vt:lpstr>Wingdings</vt:lpstr>
      <vt:lpstr>Wingdings 2</vt:lpstr>
      <vt:lpstr>Verve</vt:lpstr>
      <vt:lpstr>Présentation PowerPoint</vt:lpstr>
      <vt:lpstr>خطة البحث                                     </vt:lpstr>
      <vt:lpstr>مقدمة                                                       </vt:lpstr>
      <vt:lpstr>Présentation PowerPoint</vt:lpstr>
      <vt:lpstr>علاقة علم المصطلح باللسانيات                             </vt:lpstr>
      <vt:lpstr>Présentation PowerPoint</vt:lpstr>
      <vt:lpstr>Présentation PowerPoint</vt:lpstr>
      <vt:lpstr>علاقة علم المصطلح بالطب :</vt:lpstr>
      <vt:lpstr>Présentation PowerPoint</vt:lpstr>
      <vt:lpstr>أمثلة :</vt:lpstr>
      <vt:lpstr>علم المصطلح وعلاقته بالترجمة :                        </vt:lpstr>
      <vt:lpstr>Présentation PowerPoint</vt:lpstr>
      <vt:lpstr>علاقة علم المصطلح بعلم صناعة المعاجم             </vt:lpstr>
      <vt:lpstr>Présentation PowerPoint</vt:lpstr>
      <vt:lpstr>خاتمة                                                    </vt:lpstr>
      <vt:lpstr>قائمة المصادر والمراجع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علاقة علم المصطلح بالطب :</dc:title>
  <dc:creator>tinojar699@iturkei.com</dc:creator>
  <cp:lastModifiedBy>Microsoft Office User</cp:lastModifiedBy>
  <cp:revision>24</cp:revision>
  <dcterms:created xsi:type="dcterms:W3CDTF">2024-03-04T16:53:28Z</dcterms:created>
  <dcterms:modified xsi:type="dcterms:W3CDTF">2024-04-17T08:02:54Z</dcterms:modified>
</cp:coreProperties>
</file>