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9" r:id="rId4"/>
    <p:sldId id="258" r:id="rId5"/>
    <p:sldId id="260" r:id="rId6"/>
    <p:sldId id="261" r:id="rId7"/>
    <p:sldId id="262" r:id="rId8"/>
    <p:sldId id="263" r:id="rId9"/>
    <p:sldId id="264" r:id="rId10"/>
    <p:sldId id="265" r:id="rId11"/>
    <p:sldId id="266" r:id="rId12"/>
  </p:sldIdLst>
  <p:sldSz cx="18288000" cy="10287000"/>
  <p:notesSz cx="6858000" cy="9144000"/>
  <p:embeddedFontLst>
    <p:embeddedFont>
      <p:font typeface="Calibri" panose="020F0502020204030204" pitchFamily="34" charset="0"/>
      <p:regular r:id="rId13"/>
      <p:bold r:id="rId14"/>
      <p:italic r:id="rId15"/>
      <p:boldItalic r:id="rId16"/>
    </p:embeddedFont>
    <p:embeddedFont>
      <p:font typeface="A Day Without Sun Text Bold" panose="020B0604020202020204" charset="0"/>
      <p:regular r:id="rId17"/>
    </p:embeddedFont>
    <p:embeddedFont>
      <p:font typeface="Dosis Ultra-Bold" panose="020B0604020202020204" charset="0"/>
      <p:regular r:id="rId18"/>
    </p:embeddedFont>
    <p:embeddedFont>
      <p:font typeface="Dosis Medium" panose="020B0604020202020204" charset="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6" d="100"/>
          <a:sy n="46" d="100"/>
        </p:scale>
        <p:origin x="756"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18" Type="http://schemas.openxmlformats.org/officeDocument/2006/relationships/image" Target="../media/image9.png"/><Relationship Id="rId3" Type="http://schemas.openxmlformats.org/officeDocument/2006/relationships/image" Target="../media/image2.svg"/><Relationship Id="rId21" Type="http://schemas.openxmlformats.org/officeDocument/2006/relationships/image" Target="../media/image20.svg"/><Relationship Id="rId7" Type="http://schemas.openxmlformats.org/officeDocument/2006/relationships/image" Target="../media/image6.svg"/><Relationship Id="rId12" Type="http://schemas.openxmlformats.org/officeDocument/2006/relationships/image" Target="../media/image6.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8.png"/><Relationship Id="rId20"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5.png"/><Relationship Id="rId19" Type="http://schemas.openxmlformats.org/officeDocument/2006/relationships/image" Target="../media/image18.sv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 Id="rId19" Type="http://schemas.openxmlformats.org/officeDocument/2006/relationships/image" Target="../media/image18.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7" Type="http://schemas.openxmlformats.org/officeDocument/2006/relationships/image" Target="../media/image18.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28.svg"/><Relationship Id="rId21" Type="http://schemas.openxmlformats.org/officeDocument/2006/relationships/image" Target="../media/image18.svg"/><Relationship Id="rId7" Type="http://schemas.openxmlformats.org/officeDocument/2006/relationships/image" Target="../media/image56.svg"/><Relationship Id="rId12" Type="http://schemas.openxmlformats.org/officeDocument/2006/relationships/image" Target="../media/image14.png"/><Relationship Id="rId2" Type="http://schemas.openxmlformats.org/officeDocument/2006/relationships/image" Target="../media/image4.png"/><Relationship Id="rId16" Type="http://schemas.openxmlformats.org/officeDocument/2006/relationships/image" Target="../media/image16.png"/><Relationship Id="rId20"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60.svg"/><Relationship Id="rId5" Type="http://schemas.openxmlformats.org/officeDocument/2006/relationships/image" Target="../media/image8.svg"/><Relationship Id="rId15" Type="http://schemas.openxmlformats.org/officeDocument/2006/relationships/image" Target="../media/image62.svg"/><Relationship Id="rId23" Type="http://schemas.openxmlformats.org/officeDocument/2006/relationships/image" Target="../media/image52.svg"/><Relationship Id="rId10" Type="http://schemas.openxmlformats.org/officeDocument/2006/relationships/image" Target="../media/image13.png"/><Relationship Id="rId19" Type="http://schemas.openxmlformats.org/officeDocument/2006/relationships/image" Target="../media/image66.svg"/><Relationship Id="rId9" Type="http://schemas.openxmlformats.org/officeDocument/2006/relationships/image" Target="../media/image58.svg"/><Relationship Id="rId14" Type="http://schemas.openxmlformats.org/officeDocument/2006/relationships/image" Target="../media/image15.png"/><Relationship Id="rId22" Type="http://schemas.openxmlformats.org/officeDocument/2006/relationships/image" Target="../media/image17.pn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44.svg"/><Relationship Id="rId18" Type="http://schemas.openxmlformats.org/officeDocument/2006/relationships/image" Target="../media/image24.png"/><Relationship Id="rId3" Type="http://schemas.openxmlformats.org/officeDocument/2006/relationships/image" Target="../media/image2.svg"/><Relationship Id="rId21" Type="http://schemas.openxmlformats.org/officeDocument/2006/relationships/image" Target="../media/image52.svg"/><Relationship Id="rId7" Type="http://schemas.openxmlformats.org/officeDocument/2006/relationships/image" Target="../media/image38.svg"/><Relationship Id="rId12" Type="http://schemas.openxmlformats.org/officeDocument/2006/relationships/image" Target="../media/image21.png"/><Relationship Id="rId17" Type="http://schemas.openxmlformats.org/officeDocument/2006/relationships/image" Target="../media/image48.svg"/><Relationship Id="rId2" Type="http://schemas.openxmlformats.org/officeDocument/2006/relationships/image" Target="../media/image1.png"/><Relationship Id="rId16" Type="http://schemas.openxmlformats.org/officeDocument/2006/relationships/image" Target="../media/image23.png"/><Relationship Id="rId20"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42.svg"/><Relationship Id="rId5" Type="http://schemas.openxmlformats.org/officeDocument/2006/relationships/image" Target="../media/image18.svg"/><Relationship Id="rId15" Type="http://schemas.openxmlformats.org/officeDocument/2006/relationships/image" Target="../media/image46.svg"/><Relationship Id="rId10" Type="http://schemas.openxmlformats.org/officeDocument/2006/relationships/image" Target="../media/image20.png"/><Relationship Id="rId19" Type="http://schemas.openxmlformats.org/officeDocument/2006/relationships/image" Target="../media/image50.svg"/><Relationship Id="rId4" Type="http://schemas.openxmlformats.org/officeDocument/2006/relationships/image" Target="../media/image9.png"/><Relationship Id="rId9" Type="http://schemas.openxmlformats.org/officeDocument/2006/relationships/image" Target="../media/image40.svg"/><Relationship Id="rId14" Type="http://schemas.openxmlformats.org/officeDocument/2006/relationships/image" Target="../media/image22.png"/><Relationship Id="rId22" Type="http://schemas.openxmlformats.org/officeDocument/2006/relationships/image" Target="../media/image2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18" Type="http://schemas.openxmlformats.org/officeDocument/2006/relationships/image" Target="../media/image29.jpg"/><Relationship Id="rId3" Type="http://schemas.openxmlformats.org/officeDocument/2006/relationships/image" Target="../media/image72.svg"/><Relationship Id="rId7" Type="http://schemas.openxmlformats.org/officeDocument/2006/relationships/image" Target="../media/image58.svg"/><Relationship Id="rId12" Type="http://schemas.openxmlformats.org/officeDocument/2006/relationships/image" Target="../media/image28.png"/><Relationship Id="rId17" Type="http://schemas.openxmlformats.org/officeDocument/2006/relationships/image" Target="../media/image66.svg"/><Relationship Id="rId2" Type="http://schemas.openxmlformats.org/officeDocument/2006/relationships/image" Target="../media/image26.png"/><Relationship Id="rId16" Type="http://schemas.openxmlformats.org/officeDocument/2006/relationships/image" Target="../media/image16.png"/><Relationship Id="rId1" Type="http://schemas.openxmlformats.org/officeDocument/2006/relationships/slideLayout" Target="../slideLayouts/slideLayout7.xml"/><Relationship Id="rId11" Type="http://schemas.openxmlformats.org/officeDocument/2006/relationships/image" Target="../media/image70.svg"/><Relationship Id="rId15" Type="http://schemas.openxmlformats.org/officeDocument/2006/relationships/image" Target="../media/image32.svg"/><Relationship Id="rId10" Type="http://schemas.openxmlformats.org/officeDocument/2006/relationships/image" Target="../media/image27.png"/><Relationship Id="rId4" Type="http://schemas.openxmlformats.org/officeDocument/2006/relationships/image" Target="../media/image12.png"/><Relationship Id="rId9" Type="http://schemas.openxmlformats.org/officeDocument/2006/relationships/image" Target="../media/image60.sv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 Id="rId19" Type="http://schemas.openxmlformats.org/officeDocument/2006/relationships/image" Target="../media/image18.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 Id="rId19" Type="http://schemas.openxmlformats.org/officeDocument/2006/relationships/image" Target="../media/image18.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3989E"/>
        </a:solidFill>
        <a:effectLst/>
      </p:bgPr>
    </p:bg>
    <p:spTree>
      <p:nvGrpSpPr>
        <p:cNvPr id="1" name=""/>
        <p:cNvGrpSpPr/>
        <p:nvPr/>
      </p:nvGrpSpPr>
      <p:grpSpPr>
        <a:xfrm>
          <a:off x="0" y="0"/>
          <a:ext cx="0" cy="0"/>
          <a:chOff x="0" y="0"/>
          <a:chExt cx="0" cy="0"/>
        </a:xfrm>
      </p:grpSpPr>
      <p:sp>
        <p:nvSpPr>
          <p:cNvPr id="6" name="Freeform 6"/>
          <p:cNvSpPr/>
          <p:nvPr/>
        </p:nvSpPr>
        <p:spPr>
          <a:xfrm>
            <a:off x="838200" y="2341498"/>
            <a:ext cx="8917391" cy="6406085"/>
          </a:xfrm>
          <a:custGeom>
            <a:avLst/>
            <a:gdLst/>
            <a:ahLst/>
            <a:cxnLst/>
            <a:rect l="l" t="t" r="r" b="b"/>
            <a:pathLst>
              <a:path w="11925353" h="6406085">
                <a:moveTo>
                  <a:pt x="0" y="0"/>
                </a:moveTo>
                <a:lnTo>
                  <a:pt x="11925353" y="0"/>
                </a:lnTo>
                <a:lnTo>
                  <a:pt x="11925353" y="6406085"/>
                </a:lnTo>
                <a:lnTo>
                  <a:pt x="0" y="6406085"/>
                </a:lnTo>
                <a:lnTo>
                  <a:pt x="0" y="0"/>
                </a:lnTo>
                <a:close/>
              </a:path>
            </a:pathLst>
          </a:custGeom>
          <a:blipFill>
            <a:blip r:embed="rId2">
              <a:alphaModFix amt="19999"/>
              <a:extLst>
                <a:ext uri="{96DAC541-7B7A-43D3-8B79-37D633B846F1}">
                  <asvg:svgBlip xmlns:asvg="http://schemas.microsoft.com/office/drawing/2016/SVG/main" xmlns="" r:embed="rId3"/>
                </a:ext>
              </a:extLst>
            </a:blip>
            <a:stretch>
              <a:fillRect/>
            </a:stretch>
          </a:blipFill>
        </p:spPr>
      </p:sp>
      <p:sp>
        <p:nvSpPr>
          <p:cNvPr id="7" name="Freeform 7"/>
          <p:cNvSpPr/>
          <p:nvPr/>
        </p:nvSpPr>
        <p:spPr>
          <a:xfrm>
            <a:off x="5281942" y="3361426"/>
            <a:ext cx="3620397" cy="2693747"/>
          </a:xfrm>
          <a:custGeom>
            <a:avLst/>
            <a:gdLst/>
            <a:ahLst/>
            <a:cxnLst/>
            <a:rect l="l" t="t" r="r" b="b"/>
            <a:pathLst>
              <a:path w="3620397" h="2693747">
                <a:moveTo>
                  <a:pt x="0" y="0"/>
                </a:moveTo>
                <a:lnTo>
                  <a:pt x="3620397" y="0"/>
                </a:lnTo>
                <a:lnTo>
                  <a:pt x="3620397" y="2693748"/>
                </a:lnTo>
                <a:lnTo>
                  <a:pt x="0" y="269374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8" name="Freeform 8"/>
          <p:cNvSpPr/>
          <p:nvPr/>
        </p:nvSpPr>
        <p:spPr>
          <a:xfrm>
            <a:off x="4255010" y="4923189"/>
            <a:ext cx="1598373" cy="1768111"/>
          </a:xfrm>
          <a:custGeom>
            <a:avLst/>
            <a:gdLst/>
            <a:ahLst/>
            <a:cxnLst/>
            <a:rect l="l" t="t" r="r" b="b"/>
            <a:pathLst>
              <a:path w="1598373" h="1768111">
                <a:moveTo>
                  <a:pt x="0" y="0"/>
                </a:moveTo>
                <a:lnTo>
                  <a:pt x="1598373" y="0"/>
                </a:lnTo>
                <a:lnTo>
                  <a:pt x="1598373" y="1768111"/>
                </a:lnTo>
                <a:lnTo>
                  <a:pt x="0" y="1768111"/>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9" name="Freeform 9"/>
          <p:cNvSpPr/>
          <p:nvPr/>
        </p:nvSpPr>
        <p:spPr>
          <a:xfrm>
            <a:off x="1114626" y="3292170"/>
            <a:ext cx="3297719" cy="2352827"/>
          </a:xfrm>
          <a:custGeom>
            <a:avLst/>
            <a:gdLst/>
            <a:ahLst/>
            <a:cxnLst/>
            <a:rect l="l" t="t" r="r" b="b"/>
            <a:pathLst>
              <a:path w="3297719" h="2352827">
                <a:moveTo>
                  <a:pt x="0" y="0"/>
                </a:moveTo>
                <a:lnTo>
                  <a:pt x="3297719" y="0"/>
                </a:lnTo>
                <a:lnTo>
                  <a:pt x="3297719" y="2352827"/>
                </a:lnTo>
                <a:lnTo>
                  <a:pt x="0" y="2352827"/>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0" name="Freeform 10"/>
          <p:cNvSpPr/>
          <p:nvPr/>
        </p:nvSpPr>
        <p:spPr>
          <a:xfrm>
            <a:off x="2763486" y="5540642"/>
            <a:ext cx="1121356" cy="1794885"/>
          </a:xfrm>
          <a:custGeom>
            <a:avLst/>
            <a:gdLst/>
            <a:ahLst/>
            <a:cxnLst/>
            <a:rect l="l" t="t" r="r" b="b"/>
            <a:pathLst>
              <a:path w="1121356" h="1794885">
                <a:moveTo>
                  <a:pt x="0" y="0"/>
                </a:moveTo>
                <a:lnTo>
                  <a:pt x="1121355" y="0"/>
                </a:lnTo>
                <a:lnTo>
                  <a:pt x="1121355" y="1794886"/>
                </a:lnTo>
                <a:lnTo>
                  <a:pt x="0" y="1794886"/>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1" name="Freeform 11"/>
          <p:cNvSpPr/>
          <p:nvPr/>
        </p:nvSpPr>
        <p:spPr>
          <a:xfrm>
            <a:off x="4331917" y="3361426"/>
            <a:ext cx="1900051" cy="1594044"/>
          </a:xfrm>
          <a:custGeom>
            <a:avLst/>
            <a:gdLst/>
            <a:ahLst/>
            <a:cxnLst/>
            <a:rect l="l" t="t" r="r" b="b"/>
            <a:pathLst>
              <a:path w="1900051" h="1594044">
                <a:moveTo>
                  <a:pt x="0" y="0"/>
                </a:moveTo>
                <a:lnTo>
                  <a:pt x="1900050" y="0"/>
                </a:lnTo>
                <a:lnTo>
                  <a:pt x="1900050" y="1594044"/>
                </a:lnTo>
                <a:lnTo>
                  <a:pt x="0" y="1594044"/>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2" name="Freeform 12"/>
          <p:cNvSpPr/>
          <p:nvPr/>
        </p:nvSpPr>
        <p:spPr>
          <a:xfrm>
            <a:off x="4429054" y="6840504"/>
            <a:ext cx="1802913" cy="1553783"/>
          </a:xfrm>
          <a:custGeom>
            <a:avLst/>
            <a:gdLst/>
            <a:ahLst/>
            <a:cxnLst/>
            <a:rect l="l" t="t" r="r" b="b"/>
            <a:pathLst>
              <a:path w="1802913" h="1553783">
                <a:moveTo>
                  <a:pt x="0" y="0"/>
                </a:moveTo>
                <a:lnTo>
                  <a:pt x="1802913" y="0"/>
                </a:lnTo>
                <a:lnTo>
                  <a:pt x="1802913" y="1553783"/>
                </a:lnTo>
                <a:lnTo>
                  <a:pt x="0" y="1553783"/>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3" name="Freeform 13"/>
          <p:cNvSpPr/>
          <p:nvPr/>
        </p:nvSpPr>
        <p:spPr>
          <a:xfrm>
            <a:off x="7469778" y="5540642"/>
            <a:ext cx="1674222" cy="1299862"/>
          </a:xfrm>
          <a:custGeom>
            <a:avLst/>
            <a:gdLst/>
            <a:ahLst/>
            <a:cxnLst/>
            <a:rect l="l" t="t" r="r" b="b"/>
            <a:pathLst>
              <a:path w="1674222" h="1299862">
                <a:moveTo>
                  <a:pt x="0" y="0"/>
                </a:moveTo>
                <a:lnTo>
                  <a:pt x="1674222" y="0"/>
                </a:lnTo>
                <a:lnTo>
                  <a:pt x="1674222" y="1299862"/>
                </a:lnTo>
                <a:lnTo>
                  <a:pt x="0" y="1299862"/>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14" name="Freeform 14"/>
          <p:cNvSpPr/>
          <p:nvPr/>
        </p:nvSpPr>
        <p:spPr>
          <a:xfrm rot="315159">
            <a:off x="9692286" y="6263916"/>
            <a:ext cx="7719662" cy="1947656"/>
          </a:xfrm>
          <a:custGeom>
            <a:avLst/>
            <a:gdLst/>
            <a:ahLst/>
            <a:cxnLst/>
            <a:rect l="l" t="t" r="r" b="b"/>
            <a:pathLst>
              <a:path w="6191970" h="1947656">
                <a:moveTo>
                  <a:pt x="0" y="0"/>
                </a:moveTo>
                <a:lnTo>
                  <a:pt x="6191970" y="0"/>
                </a:lnTo>
                <a:lnTo>
                  <a:pt x="6191970" y="1947656"/>
                </a:lnTo>
                <a:lnTo>
                  <a:pt x="0" y="1947656"/>
                </a:lnTo>
                <a:lnTo>
                  <a:pt x="0" y="0"/>
                </a:lnTo>
                <a:close/>
              </a:path>
            </a:pathLst>
          </a:custGeom>
          <a:blipFill>
            <a:blip r:embed="rId18">
              <a:extLst>
                <a:ext uri="{96DAC541-7B7A-43D3-8B79-37D633B846F1}">
                  <asvg:svgBlip xmlns:asvg="http://schemas.microsoft.com/office/drawing/2016/SVG/main" xmlns="" r:embed="rId19"/>
                </a:ext>
              </a:extLst>
            </a:blip>
            <a:stretch>
              <a:fillRect/>
            </a:stretch>
          </a:blipFill>
        </p:spPr>
      </p:sp>
      <p:sp>
        <p:nvSpPr>
          <p:cNvPr id="15" name="Freeform 15"/>
          <p:cNvSpPr/>
          <p:nvPr/>
        </p:nvSpPr>
        <p:spPr>
          <a:xfrm rot="-161393" flipH="1">
            <a:off x="10728005" y="6278524"/>
            <a:ext cx="6783816" cy="1221066"/>
          </a:xfrm>
          <a:custGeom>
            <a:avLst/>
            <a:gdLst/>
            <a:ahLst/>
            <a:cxnLst/>
            <a:rect l="l" t="t" r="r" b="b"/>
            <a:pathLst>
              <a:path w="5682538" h="1787416">
                <a:moveTo>
                  <a:pt x="5682538" y="0"/>
                </a:moveTo>
                <a:lnTo>
                  <a:pt x="0" y="0"/>
                </a:lnTo>
                <a:lnTo>
                  <a:pt x="0" y="1787416"/>
                </a:lnTo>
                <a:lnTo>
                  <a:pt x="5682538" y="1787416"/>
                </a:lnTo>
                <a:lnTo>
                  <a:pt x="5682538" y="0"/>
                </a:lnTo>
                <a:close/>
              </a:path>
            </a:pathLst>
          </a:custGeom>
          <a:blipFill>
            <a:blip r:embed="rId18">
              <a:extLst>
                <a:ext uri="{96DAC541-7B7A-43D3-8B79-37D633B846F1}">
                  <asvg:svgBlip xmlns:asvg="http://schemas.microsoft.com/office/drawing/2016/SVG/main" xmlns="" r:embed="rId19"/>
                </a:ext>
              </a:extLst>
            </a:blip>
            <a:stretch>
              <a:fillRect/>
            </a:stretch>
          </a:blipFill>
        </p:spPr>
        <p:txBody>
          <a:bodyPr/>
          <a:lstStyle/>
          <a:p>
            <a:endParaRPr lang="ar-DZ" dirty="0"/>
          </a:p>
          <a:p>
            <a:endParaRPr lang="ar-DZ" dirty="0" smtClean="0"/>
          </a:p>
          <a:p>
            <a:pPr algn="ctr"/>
            <a:r>
              <a:rPr lang="ar-DZ" sz="4000" b="1" dirty="0" smtClean="0"/>
              <a:t>مؤتمر وستفاليا عام 1648.</a:t>
            </a:r>
            <a:endParaRPr lang="fr-FR" sz="4000" b="1" dirty="0"/>
          </a:p>
        </p:txBody>
      </p:sp>
      <p:sp>
        <p:nvSpPr>
          <p:cNvPr id="16" name="Freeform 16"/>
          <p:cNvSpPr/>
          <p:nvPr/>
        </p:nvSpPr>
        <p:spPr>
          <a:xfrm>
            <a:off x="12102535" y="2126237"/>
            <a:ext cx="3268060" cy="3220020"/>
          </a:xfrm>
          <a:custGeom>
            <a:avLst/>
            <a:gdLst/>
            <a:ahLst/>
            <a:cxnLst/>
            <a:rect l="l" t="t" r="r" b="b"/>
            <a:pathLst>
              <a:path w="3268060" h="3220020">
                <a:moveTo>
                  <a:pt x="0" y="0"/>
                </a:moveTo>
                <a:lnTo>
                  <a:pt x="3268060" y="0"/>
                </a:lnTo>
                <a:lnTo>
                  <a:pt x="3268060" y="3220020"/>
                </a:lnTo>
                <a:lnTo>
                  <a:pt x="0" y="3220020"/>
                </a:lnTo>
                <a:lnTo>
                  <a:pt x="0" y="0"/>
                </a:lnTo>
                <a:close/>
              </a:path>
            </a:pathLst>
          </a:custGeom>
          <a:blipFill>
            <a:blip r:embed="rId20">
              <a:extLst>
                <a:ext uri="{96DAC541-7B7A-43D3-8B79-37D633B846F1}">
                  <asvg:svgBlip xmlns:asvg="http://schemas.microsoft.com/office/drawing/2016/SVG/main" xmlns="" r:embed="rId21"/>
                </a:ext>
              </a:extLst>
            </a:blip>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anim calcmode="lin" valueType="num">
                                      <p:cBhvr additive="base">
                                        <p:cTn id="7"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3989E"/>
        </a:solidFill>
        <a:effectLst/>
      </p:bgPr>
    </p:bg>
    <p:spTree>
      <p:nvGrpSpPr>
        <p:cNvPr id="1" name=""/>
        <p:cNvGrpSpPr/>
        <p:nvPr/>
      </p:nvGrpSpPr>
      <p:grpSpPr>
        <a:xfrm>
          <a:off x="0" y="0"/>
          <a:ext cx="0" cy="0"/>
          <a:chOff x="0" y="0"/>
          <a:chExt cx="0" cy="0"/>
        </a:xfrm>
      </p:grpSpPr>
      <p:sp>
        <p:nvSpPr>
          <p:cNvPr id="17" name="Freeform 17"/>
          <p:cNvSpPr/>
          <p:nvPr/>
        </p:nvSpPr>
        <p:spPr>
          <a:xfrm rot="315159">
            <a:off x="2618746" y="340042"/>
            <a:ext cx="12284141" cy="1309308"/>
          </a:xfrm>
          <a:custGeom>
            <a:avLst/>
            <a:gdLst/>
            <a:ahLst/>
            <a:cxnLst/>
            <a:rect l="l" t="t" r="r" b="b"/>
            <a:pathLst>
              <a:path w="6593694" h="2074016">
                <a:moveTo>
                  <a:pt x="0" y="0"/>
                </a:moveTo>
                <a:lnTo>
                  <a:pt x="6593694" y="0"/>
                </a:lnTo>
                <a:lnTo>
                  <a:pt x="6593694" y="2074016"/>
                </a:lnTo>
                <a:lnTo>
                  <a:pt x="0" y="2074016"/>
                </a:lnTo>
                <a:lnTo>
                  <a:pt x="0" y="0"/>
                </a:lnTo>
                <a:close/>
              </a:path>
            </a:pathLst>
          </a:custGeom>
          <a:blipFill>
            <a:blip r:embed="rId2">
              <a:extLst>
                <a:ext uri="{96DAC541-7B7A-43D3-8B79-37D633B846F1}">
                  <asvg:svgBlip xmlns:asvg="http://schemas.microsoft.com/office/drawing/2016/SVG/main" xmlns="" r:embed="rId19"/>
                </a:ext>
              </a:extLst>
            </a:blip>
            <a:stretch>
              <a:fillRect/>
            </a:stretch>
          </a:blipFill>
        </p:spPr>
        <p:txBody>
          <a:bodyPr/>
          <a:lstStyle/>
          <a:p>
            <a:pPr algn="ctr"/>
            <a:r>
              <a:rPr lang="ar-DZ" sz="5400" dirty="0" smtClean="0"/>
              <a:t>التوازن ضد الهيمنة. </a:t>
            </a:r>
            <a:endParaRPr lang="fr-FR" sz="5400" dirty="0"/>
          </a:p>
        </p:txBody>
      </p:sp>
      <p:grpSp>
        <p:nvGrpSpPr>
          <p:cNvPr id="18" name="Group 18"/>
          <p:cNvGrpSpPr/>
          <p:nvPr/>
        </p:nvGrpSpPr>
        <p:grpSpPr>
          <a:xfrm>
            <a:off x="1219201" y="2980781"/>
            <a:ext cx="15860702" cy="3305719"/>
            <a:chOff x="0" y="0"/>
            <a:chExt cx="3782110" cy="977417"/>
          </a:xfrm>
        </p:grpSpPr>
        <p:sp>
          <p:nvSpPr>
            <p:cNvPr id="19" name="Freeform 19"/>
            <p:cNvSpPr/>
            <p:nvPr/>
          </p:nvSpPr>
          <p:spPr>
            <a:xfrm>
              <a:off x="0" y="0"/>
              <a:ext cx="3782110" cy="977417"/>
            </a:xfrm>
            <a:custGeom>
              <a:avLst/>
              <a:gdLst/>
              <a:ahLst/>
              <a:cxnLst/>
              <a:rect l="l" t="t" r="r" b="b"/>
              <a:pathLst>
                <a:path w="3782110" h="977417">
                  <a:moveTo>
                    <a:pt x="3657650" y="977417"/>
                  </a:moveTo>
                  <a:lnTo>
                    <a:pt x="124460" y="977417"/>
                  </a:lnTo>
                  <a:cubicBezTo>
                    <a:pt x="55880" y="977417"/>
                    <a:pt x="0" y="921537"/>
                    <a:pt x="0" y="852957"/>
                  </a:cubicBezTo>
                  <a:lnTo>
                    <a:pt x="0" y="124460"/>
                  </a:lnTo>
                  <a:cubicBezTo>
                    <a:pt x="0" y="55880"/>
                    <a:pt x="55880" y="0"/>
                    <a:pt x="124460" y="0"/>
                  </a:cubicBezTo>
                  <a:lnTo>
                    <a:pt x="3657650" y="0"/>
                  </a:lnTo>
                  <a:cubicBezTo>
                    <a:pt x="3726230" y="0"/>
                    <a:pt x="3782110" y="55880"/>
                    <a:pt x="3782110" y="124460"/>
                  </a:cubicBezTo>
                  <a:lnTo>
                    <a:pt x="3782110" y="852957"/>
                  </a:lnTo>
                  <a:cubicBezTo>
                    <a:pt x="3782110" y="921537"/>
                    <a:pt x="3726230" y="977417"/>
                    <a:pt x="3657650" y="977417"/>
                  </a:cubicBezTo>
                  <a:close/>
                </a:path>
              </a:pathLst>
            </a:custGeom>
            <a:solidFill>
              <a:srgbClr val="000000">
                <a:alpha val="37647"/>
              </a:srgbClr>
            </a:solidFill>
          </p:spPr>
        </p:sp>
      </p:grpSp>
      <p:sp>
        <p:nvSpPr>
          <p:cNvPr id="20" name="TextBox 20"/>
          <p:cNvSpPr txBox="1"/>
          <p:nvPr/>
        </p:nvSpPr>
        <p:spPr>
          <a:xfrm>
            <a:off x="1828800" y="3225565"/>
            <a:ext cx="14726076" cy="3231654"/>
          </a:xfrm>
          <a:prstGeom prst="rect">
            <a:avLst/>
          </a:prstGeom>
        </p:spPr>
        <p:txBody>
          <a:bodyPr wrap="square" lIns="0" tIns="0" rIns="0" bIns="0" rtlCol="0" anchor="t">
            <a:spAutoFit/>
          </a:bodyPr>
          <a:lstStyle/>
          <a:p>
            <a:pPr algn="ctr">
              <a:lnSpc>
                <a:spcPts val="3639"/>
              </a:lnSpc>
              <a:spcBef>
                <a:spcPct val="0"/>
              </a:spcBef>
            </a:pPr>
            <a:r>
              <a:rPr lang="ar-DZ" sz="4000" b="1" dirty="0">
                <a:latin typeface="Andalus" pitchFamily="18" charset="-78"/>
              </a:rPr>
              <a:t>تحقيق نظام توازن القوى بمنع ارتقاء أي قوة أو تحالف دولي مهيمن</a:t>
            </a:r>
            <a:r>
              <a:rPr lang="ar-DZ" sz="4000" b="1" dirty="0" smtClean="0">
                <a:latin typeface="Andalus" pitchFamily="18" charset="-78"/>
              </a:rPr>
              <a:t>.</a:t>
            </a:r>
          </a:p>
          <a:p>
            <a:pPr algn="ctr">
              <a:lnSpc>
                <a:spcPts val="3639"/>
              </a:lnSpc>
              <a:spcBef>
                <a:spcPct val="0"/>
              </a:spcBef>
            </a:pPr>
            <a:endParaRPr lang="ar-DZ" sz="4000" b="1" dirty="0">
              <a:latin typeface="Andalus" pitchFamily="18" charset="-78"/>
            </a:endParaRPr>
          </a:p>
          <a:p>
            <a:pPr algn="ctr">
              <a:lnSpc>
                <a:spcPts val="3639"/>
              </a:lnSpc>
              <a:spcBef>
                <a:spcPct val="0"/>
              </a:spcBef>
            </a:pPr>
            <a:endParaRPr lang="ar-DZ" sz="4000" b="1" dirty="0" smtClean="0">
              <a:latin typeface="Andalus" pitchFamily="18" charset="-78"/>
            </a:endParaRPr>
          </a:p>
          <a:p>
            <a:pPr algn="ctr">
              <a:lnSpc>
                <a:spcPts val="3639"/>
              </a:lnSpc>
              <a:spcBef>
                <a:spcPct val="0"/>
              </a:spcBef>
            </a:pPr>
            <a:endParaRPr lang="ar-DZ" sz="4000" b="1" dirty="0">
              <a:latin typeface="Andalus" pitchFamily="18" charset="-78"/>
            </a:endParaRPr>
          </a:p>
          <a:p>
            <a:pPr algn="ctr">
              <a:lnSpc>
                <a:spcPts val="3639"/>
              </a:lnSpc>
              <a:spcBef>
                <a:spcPct val="0"/>
              </a:spcBef>
            </a:pPr>
            <a:endParaRPr lang="ar-DZ" sz="4000" b="1" dirty="0" smtClean="0">
              <a:latin typeface="Andalus" pitchFamily="18" charset="-78"/>
            </a:endParaRPr>
          </a:p>
          <a:p>
            <a:pPr algn="ctr">
              <a:lnSpc>
                <a:spcPts val="3639"/>
              </a:lnSpc>
              <a:spcBef>
                <a:spcPct val="0"/>
              </a:spcBef>
            </a:pPr>
            <a:endParaRPr lang="ar-DZ" sz="4000" b="1" dirty="0">
              <a:latin typeface="Andalus" pitchFamily="18" charset="-78"/>
            </a:endParaRPr>
          </a:p>
          <a:p>
            <a:pPr marL="0" lvl="0" indent="0" algn="ctr">
              <a:lnSpc>
                <a:spcPts val="3639"/>
              </a:lnSpc>
              <a:spcBef>
                <a:spcPct val="0"/>
              </a:spcBef>
            </a:pPr>
            <a:endParaRPr lang="en-US" sz="2599" dirty="0">
              <a:solidFill>
                <a:srgbClr val="FFFFFF"/>
              </a:solidFill>
              <a:latin typeface="Dosis Medium"/>
            </a:endParaRPr>
          </a:p>
        </p:txBody>
      </p:sp>
      <p:sp>
        <p:nvSpPr>
          <p:cNvPr id="45" name="Down Arrow 44"/>
          <p:cNvSpPr/>
          <p:nvPr/>
        </p:nvSpPr>
        <p:spPr>
          <a:xfrm>
            <a:off x="8191500" y="3901978"/>
            <a:ext cx="1905000"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Rectangle 45"/>
          <p:cNvSpPr/>
          <p:nvPr/>
        </p:nvSpPr>
        <p:spPr>
          <a:xfrm>
            <a:off x="1219200" y="4958834"/>
            <a:ext cx="15860703" cy="1323439"/>
          </a:xfrm>
          <a:prstGeom prst="rect">
            <a:avLst/>
          </a:prstGeom>
        </p:spPr>
        <p:txBody>
          <a:bodyPr wrap="square">
            <a:spAutoFit/>
          </a:bodyPr>
          <a:lstStyle/>
          <a:p>
            <a:pPr algn="ctr" rtl="1"/>
            <a:r>
              <a:rPr lang="ar-DZ" sz="4000" b="1" dirty="0">
                <a:latin typeface="Andalus" pitchFamily="18" charset="-78"/>
              </a:rPr>
              <a:t>الحرب والدبلوماسية </a:t>
            </a:r>
            <a:r>
              <a:rPr lang="ar-DZ" sz="4000" b="1" dirty="0" smtClean="0">
                <a:latin typeface="Andalus" pitchFamily="18" charset="-78"/>
              </a:rPr>
              <a:t>والمعاهدات الدولية آليات أساسية تحافظ </a:t>
            </a:r>
            <a:r>
              <a:rPr lang="ar-DZ" sz="4000" b="1" dirty="0">
                <a:latin typeface="Andalus" pitchFamily="18" charset="-78"/>
              </a:rPr>
              <a:t>بها الدول ذات السيادة على التوازن تفاديا للهيمنة.</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1000"/>
                                        <p:tgtEl>
                                          <p:spTgt spid="17">
                                            <p:txEl>
                                              <p:pRg st="0" end="0"/>
                                            </p:txEl>
                                          </p:spTgt>
                                        </p:tgtEl>
                                      </p:cBhvr>
                                    </p:animEffect>
                                    <p:anim calcmode="lin" valueType="num">
                                      <p:cBhvr>
                                        <p:cTn id="8"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1000"/>
                                        <p:tgtEl>
                                          <p:spTgt spid="20">
                                            <p:txEl>
                                              <p:pRg st="0" end="0"/>
                                            </p:txEl>
                                          </p:spTgt>
                                        </p:tgtEl>
                                      </p:cBhvr>
                                    </p:animEffect>
                                    <p:anim calcmode="lin" valueType="num">
                                      <p:cBhvr>
                                        <p:cTn id="15"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46">
                                            <p:txEl>
                                              <p:pRg st="0" end="0"/>
                                            </p:txEl>
                                          </p:spTgt>
                                        </p:tgtEl>
                                        <p:attrNameLst>
                                          <p:attrName>style.visibility</p:attrName>
                                        </p:attrNameLst>
                                      </p:cBhvr>
                                      <p:to>
                                        <p:strVal val="visible"/>
                                      </p:to>
                                    </p:set>
                                    <p:animEffect transition="in" filter="barn(inVertical)">
                                      <p:cBhvr>
                                        <p:cTn id="21" dur="500"/>
                                        <p:tgtEl>
                                          <p:spTgt spid="4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3989E"/>
        </a:solidFill>
        <a:effectLst/>
      </p:bgPr>
    </p:bg>
    <p:spTree>
      <p:nvGrpSpPr>
        <p:cNvPr id="1" name=""/>
        <p:cNvGrpSpPr/>
        <p:nvPr/>
      </p:nvGrpSpPr>
      <p:grpSpPr>
        <a:xfrm>
          <a:off x="0" y="0"/>
          <a:ext cx="0" cy="0"/>
          <a:chOff x="0" y="0"/>
          <a:chExt cx="0" cy="0"/>
        </a:xfrm>
      </p:grpSpPr>
      <p:sp>
        <p:nvSpPr>
          <p:cNvPr id="6" name="Rectangle 5"/>
          <p:cNvSpPr/>
          <p:nvPr/>
        </p:nvSpPr>
        <p:spPr>
          <a:xfrm>
            <a:off x="2209800" y="4543336"/>
            <a:ext cx="14173200" cy="2308324"/>
          </a:xfrm>
          <a:prstGeom prst="rect">
            <a:avLst/>
          </a:prstGeom>
        </p:spPr>
        <p:txBody>
          <a:bodyPr wrap="square">
            <a:spAutoFit/>
          </a:bodyPr>
          <a:lstStyle/>
          <a:p>
            <a:pPr algn="just" rtl="1"/>
            <a:endParaRPr lang="ar-DZ" sz="3600" b="1" dirty="0"/>
          </a:p>
          <a:p>
            <a:pPr algn="just" rtl="1"/>
            <a:r>
              <a:rPr lang="ar-DZ" sz="3600" b="1" dirty="0"/>
              <a:t>إن اتفاقيات السلام المتلاحقة المستجيبة للوقوف لمبدأ ضد الهيمنة، تسم تاريخ السياسات الدولية الحديثة، فغالبا ما غيرت هذه الاتفاقيات جذريا الخريطة الجيوسياسية لأوروبا، حيث تم الغاء الدول الصغير وتقسيم الدول الكبيرة، وتغيير الحدود الدولية بشكل </a:t>
            </a:r>
            <a:r>
              <a:rPr lang="ar-DZ" sz="3600" b="1" dirty="0" smtClean="0"/>
              <a:t>كبير]</a:t>
            </a:r>
            <a:endParaRPr lang="ar-DZ" sz="3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barn(inVertical)">
                                      <p:cBhvr>
                                        <p:cTn id="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3989E"/>
        </a:solidFill>
        <a:effectLst/>
      </p:bgPr>
    </p:bg>
    <p:spTree>
      <p:nvGrpSpPr>
        <p:cNvPr id="1" name=""/>
        <p:cNvGrpSpPr/>
        <p:nvPr/>
      </p:nvGrpSpPr>
      <p:grpSpPr>
        <a:xfrm>
          <a:off x="0" y="0"/>
          <a:ext cx="0" cy="0"/>
          <a:chOff x="0" y="0"/>
          <a:chExt cx="0" cy="0"/>
        </a:xfrm>
      </p:grpSpPr>
      <p:sp>
        <p:nvSpPr>
          <p:cNvPr id="14" name="Freeform 14"/>
          <p:cNvSpPr/>
          <p:nvPr/>
        </p:nvSpPr>
        <p:spPr>
          <a:xfrm rot="315159">
            <a:off x="11983430" y="1835069"/>
            <a:ext cx="3332600" cy="981300"/>
          </a:xfrm>
          <a:custGeom>
            <a:avLst/>
            <a:gdLst/>
            <a:ahLst/>
            <a:cxnLst/>
            <a:rect l="l" t="t" r="r" b="b"/>
            <a:pathLst>
              <a:path w="5591834" h="1758886">
                <a:moveTo>
                  <a:pt x="0" y="0"/>
                </a:moveTo>
                <a:lnTo>
                  <a:pt x="5591834" y="0"/>
                </a:lnTo>
                <a:lnTo>
                  <a:pt x="5591834" y="1758886"/>
                </a:lnTo>
                <a:lnTo>
                  <a:pt x="0" y="1758886"/>
                </a:lnTo>
                <a:lnTo>
                  <a:pt x="0" y="0"/>
                </a:lnTo>
                <a:close/>
              </a:path>
            </a:pathLst>
          </a:custGeom>
          <a:blipFill>
            <a:blip r:embed="rId2">
              <a:extLst>
                <a:ext uri="{96DAC541-7B7A-43D3-8B79-37D633B846F1}">
                  <asvg:svgBlip xmlns:asvg="http://schemas.microsoft.com/office/drawing/2016/SVG/main" xmlns="" r:embed="rId17"/>
                </a:ext>
              </a:extLst>
            </a:blip>
            <a:stretch>
              <a:fillRect/>
            </a:stretch>
          </a:blipFill>
        </p:spPr>
        <p:txBody>
          <a:bodyPr/>
          <a:lstStyle/>
          <a:p>
            <a:pPr algn="ctr" rtl="1"/>
            <a:r>
              <a:rPr lang="ar-DZ" sz="4400" dirty="0" smtClean="0"/>
              <a:t>تقديـــــــــم </a:t>
            </a:r>
            <a:endParaRPr lang="fr-FR" sz="4400" dirty="0"/>
          </a:p>
        </p:txBody>
      </p:sp>
      <p:grpSp>
        <p:nvGrpSpPr>
          <p:cNvPr id="15" name="Group 15"/>
          <p:cNvGrpSpPr/>
          <p:nvPr/>
        </p:nvGrpSpPr>
        <p:grpSpPr>
          <a:xfrm>
            <a:off x="1216339" y="3069951"/>
            <a:ext cx="16233461" cy="3898762"/>
            <a:chOff x="0" y="0"/>
            <a:chExt cx="3782110" cy="1422279"/>
          </a:xfrm>
        </p:grpSpPr>
        <p:sp>
          <p:nvSpPr>
            <p:cNvPr id="16" name="Freeform 16"/>
            <p:cNvSpPr/>
            <p:nvPr/>
          </p:nvSpPr>
          <p:spPr>
            <a:xfrm>
              <a:off x="0" y="0"/>
              <a:ext cx="3782110" cy="1422279"/>
            </a:xfrm>
            <a:custGeom>
              <a:avLst/>
              <a:gdLst/>
              <a:ahLst/>
              <a:cxnLst/>
              <a:rect l="l" t="t" r="r" b="b"/>
              <a:pathLst>
                <a:path w="3782110" h="1422279">
                  <a:moveTo>
                    <a:pt x="3657650" y="1422279"/>
                  </a:moveTo>
                  <a:lnTo>
                    <a:pt x="124460" y="1422279"/>
                  </a:lnTo>
                  <a:cubicBezTo>
                    <a:pt x="55880" y="1422279"/>
                    <a:pt x="0" y="1366399"/>
                    <a:pt x="0" y="1297819"/>
                  </a:cubicBezTo>
                  <a:lnTo>
                    <a:pt x="0" y="124460"/>
                  </a:lnTo>
                  <a:cubicBezTo>
                    <a:pt x="0" y="55880"/>
                    <a:pt x="55880" y="0"/>
                    <a:pt x="124460" y="0"/>
                  </a:cubicBezTo>
                  <a:lnTo>
                    <a:pt x="3657650" y="0"/>
                  </a:lnTo>
                  <a:cubicBezTo>
                    <a:pt x="3726230" y="0"/>
                    <a:pt x="3782110" y="55880"/>
                    <a:pt x="3782110" y="124460"/>
                  </a:cubicBezTo>
                  <a:lnTo>
                    <a:pt x="3782110" y="1297819"/>
                  </a:lnTo>
                  <a:cubicBezTo>
                    <a:pt x="3782110" y="1366399"/>
                    <a:pt x="3726230" y="1422279"/>
                    <a:pt x="3657650" y="1422279"/>
                  </a:cubicBezTo>
                  <a:close/>
                </a:path>
              </a:pathLst>
            </a:custGeom>
            <a:solidFill>
              <a:srgbClr val="000000">
                <a:alpha val="37647"/>
              </a:srgbClr>
            </a:solidFill>
          </p:spPr>
        </p:sp>
      </p:grpSp>
      <p:grpSp>
        <p:nvGrpSpPr>
          <p:cNvPr id="17" name="Group 17"/>
          <p:cNvGrpSpPr/>
          <p:nvPr/>
        </p:nvGrpSpPr>
        <p:grpSpPr>
          <a:xfrm>
            <a:off x="1216339" y="7412944"/>
            <a:ext cx="15855323" cy="1343672"/>
            <a:chOff x="0" y="0"/>
            <a:chExt cx="7792715" cy="660400"/>
          </a:xfrm>
        </p:grpSpPr>
        <p:sp>
          <p:nvSpPr>
            <p:cNvPr id="18" name="Freeform 18"/>
            <p:cNvSpPr/>
            <p:nvPr/>
          </p:nvSpPr>
          <p:spPr>
            <a:xfrm>
              <a:off x="0" y="0"/>
              <a:ext cx="7792715" cy="660400"/>
            </a:xfrm>
            <a:custGeom>
              <a:avLst/>
              <a:gdLst/>
              <a:ahLst/>
              <a:cxnLst/>
              <a:rect l="l" t="t" r="r" b="b"/>
              <a:pathLst>
                <a:path w="7792715" h="660400">
                  <a:moveTo>
                    <a:pt x="7668254" y="660400"/>
                  </a:moveTo>
                  <a:lnTo>
                    <a:pt x="124460" y="660400"/>
                  </a:lnTo>
                  <a:cubicBezTo>
                    <a:pt x="55880" y="660400"/>
                    <a:pt x="0" y="604520"/>
                    <a:pt x="0" y="535940"/>
                  </a:cubicBezTo>
                  <a:lnTo>
                    <a:pt x="0" y="124460"/>
                  </a:lnTo>
                  <a:cubicBezTo>
                    <a:pt x="0" y="55880"/>
                    <a:pt x="55880" y="0"/>
                    <a:pt x="124460" y="0"/>
                  </a:cubicBezTo>
                  <a:lnTo>
                    <a:pt x="7668255" y="0"/>
                  </a:lnTo>
                  <a:cubicBezTo>
                    <a:pt x="7736835" y="0"/>
                    <a:pt x="7792715" y="55880"/>
                    <a:pt x="7792715" y="124460"/>
                  </a:cubicBezTo>
                  <a:lnTo>
                    <a:pt x="7792715" y="535940"/>
                  </a:lnTo>
                  <a:cubicBezTo>
                    <a:pt x="7792715" y="604520"/>
                    <a:pt x="7736835" y="660400"/>
                    <a:pt x="7668255" y="660400"/>
                  </a:cubicBezTo>
                  <a:close/>
                </a:path>
              </a:pathLst>
            </a:custGeom>
            <a:solidFill>
              <a:srgbClr val="000000">
                <a:alpha val="37647"/>
              </a:srgbClr>
            </a:solidFill>
          </p:spPr>
          <p:txBody>
            <a:bodyPr/>
            <a:lstStyle/>
            <a:p>
              <a:r>
                <a:rPr lang="ar-DZ" dirty="0" smtClean="0"/>
                <a:t>ا</a:t>
              </a:r>
              <a:endParaRPr lang="fr-FR" dirty="0"/>
            </a:p>
          </p:txBody>
        </p:sp>
      </p:grpSp>
      <p:sp>
        <p:nvSpPr>
          <p:cNvPr id="19" name="TextBox 19"/>
          <p:cNvSpPr txBox="1"/>
          <p:nvPr/>
        </p:nvSpPr>
        <p:spPr>
          <a:xfrm>
            <a:off x="1447800" y="3177095"/>
            <a:ext cx="15467823" cy="3041410"/>
          </a:xfrm>
          <a:prstGeom prst="rect">
            <a:avLst/>
          </a:prstGeom>
        </p:spPr>
        <p:txBody>
          <a:bodyPr wrap="square" lIns="0" tIns="0" rIns="0" bIns="0" rtlCol="0" anchor="t">
            <a:spAutoFit/>
          </a:bodyPr>
          <a:lstStyle/>
          <a:p>
            <a:pPr marL="0" lvl="0" indent="0" algn="just" rtl="1">
              <a:lnSpc>
                <a:spcPct val="150000"/>
              </a:lnSpc>
              <a:spcBef>
                <a:spcPct val="0"/>
              </a:spcBef>
            </a:pPr>
            <a:r>
              <a:rPr lang="ar-DZ" sz="3399" b="1" u="none" dirty="0" smtClean="0">
                <a:latin typeface="Dosis Medium"/>
              </a:rPr>
              <a:t>تعتبر السيادة العقيدة السياسية المحددة للحداثة، ويعتقد الكثيرون أنها المفتاح لفهم العلاقات الدولية. فهي تعني دوليا استقلالية الدولة عن أي وصي أعلى سياسيا ودينيا.</a:t>
            </a:r>
          </a:p>
          <a:p>
            <a:pPr marL="0" lvl="0" indent="0" algn="just" rtl="1">
              <a:lnSpc>
                <a:spcPct val="150000"/>
              </a:lnSpc>
              <a:spcBef>
                <a:spcPct val="0"/>
              </a:spcBef>
            </a:pPr>
            <a:r>
              <a:rPr lang="ar-DZ" sz="3399" b="1" dirty="0" smtClean="0">
                <a:latin typeface="Dosis Medium"/>
              </a:rPr>
              <a:t>السيادة كعقيدة سياسية تقع ضمنها كل دعاوى الحرية والاستقلال وتقرير المصير. والتي تشكل الادعاء لارتقاء العديد من التجمعات البشرية لمصاف الدول.</a:t>
            </a:r>
            <a:endParaRPr lang="en-US" sz="3399" b="1" u="none" dirty="0">
              <a:latin typeface="Dosis Medium"/>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barn(inVertical)">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9">
                                            <p:txEl>
                                              <p:pRg st="0" end="0"/>
                                            </p:txEl>
                                          </p:spTgt>
                                        </p:tgtEl>
                                        <p:attrNameLst>
                                          <p:attrName>style.visibility</p:attrName>
                                        </p:attrNameLst>
                                      </p:cBhvr>
                                      <p:to>
                                        <p:strVal val="visible"/>
                                      </p:to>
                                    </p:set>
                                    <p:animEffect transition="in" filter="fade">
                                      <p:cBhvr>
                                        <p:cTn id="12" dur="1000"/>
                                        <p:tgtEl>
                                          <p:spTgt spid="19">
                                            <p:txEl>
                                              <p:pRg st="0" end="0"/>
                                            </p:txEl>
                                          </p:spTgt>
                                        </p:tgtEl>
                                      </p:cBhvr>
                                    </p:animEffect>
                                    <p:anim calcmode="lin" valueType="num">
                                      <p:cBhvr>
                                        <p:cTn id="13"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9">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9">
                                            <p:txEl>
                                              <p:pRg st="1" end="1"/>
                                            </p:txEl>
                                          </p:spTgt>
                                        </p:tgtEl>
                                        <p:attrNameLst>
                                          <p:attrName>style.visibility</p:attrName>
                                        </p:attrNameLst>
                                      </p:cBhvr>
                                      <p:to>
                                        <p:strVal val="visible"/>
                                      </p:to>
                                    </p:set>
                                    <p:animEffect transition="in" filter="fade">
                                      <p:cBhvr>
                                        <p:cTn id="17" dur="1000"/>
                                        <p:tgtEl>
                                          <p:spTgt spid="19">
                                            <p:txEl>
                                              <p:pRg st="1" end="1"/>
                                            </p:txEl>
                                          </p:spTgt>
                                        </p:tgtEl>
                                      </p:cBhvr>
                                    </p:animEffect>
                                    <p:anim calcmode="lin" valueType="num">
                                      <p:cBhvr>
                                        <p:cTn id="1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3989E"/>
        </a:solidFill>
        <a:effectLst/>
      </p:bgPr>
    </p:bg>
    <p:spTree>
      <p:nvGrpSpPr>
        <p:cNvPr id="1" name=""/>
        <p:cNvGrpSpPr/>
        <p:nvPr/>
      </p:nvGrpSpPr>
      <p:grpSpPr>
        <a:xfrm>
          <a:off x="0" y="0"/>
          <a:ext cx="0" cy="0"/>
          <a:chOff x="0" y="0"/>
          <a:chExt cx="0" cy="0"/>
        </a:xfrm>
      </p:grpSpPr>
      <p:sp>
        <p:nvSpPr>
          <p:cNvPr id="3" name="Freeform 3"/>
          <p:cNvSpPr/>
          <p:nvPr/>
        </p:nvSpPr>
        <p:spPr>
          <a:xfrm>
            <a:off x="273114" y="4952695"/>
            <a:ext cx="5817168" cy="4150381"/>
          </a:xfrm>
          <a:custGeom>
            <a:avLst/>
            <a:gdLst/>
            <a:ahLst/>
            <a:cxnLst/>
            <a:rect l="l" t="t" r="r" b="b"/>
            <a:pathLst>
              <a:path w="5817168" h="4150381">
                <a:moveTo>
                  <a:pt x="0" y="0"/>
                </a:moveTo>
                <a:lnTo>
                  <a:pt x="5817167" y="0"/>
                </a:lnTo>
                <a:lnTo>
                  <a:pt x="5817167" y="4150381"/>
                </a:lnTo>
                <a:lnTo>
                  <a:pt x="0" y="4150381"/>
                </a:lnTo>
                <a:lnTo>
                  <a:pt x="0" y="0"/>
                </a:lnTo>
                <a:close/>
              </a:path>
            </a:pathLst>
          </a:custGeom>
          <a:blipFill>
            <a:blip r:embed="rId2">
              <a:extLst>
                <a:ext uri="{96DAC541-7B7A-43D3-8B79-37D633B846F1}">
                  <asvg:svgBlip xmlns:asvg="http://schemas.microsoft.com/office/drawing/2016/SVG/main" xmlns="" r:embed="rId5"/>
                </a:ext>
              </a:extLst>
            </a:blip>
            <a:stretch>
              <a:fillRect/>
            </a:stretch>
          </a:blipFill>
        </p:spPr>
      </p:sp>
      <p:sp>
        <p:nvSpPr>
          <p:cNvPr id="8" name="Freeform 8"/>
          <p:cNvSpPr/>
          <p:nvPr/>
        </p:nvSpPr>
        <p:spPr>
          <a:xfrm rot="-588346">
            <a:off x="3429469" y="1491017"/>
            <a:ext cx="1582392" cy="1177375"/>
          </a:xfrm>
          <a:custGeom>
            <a:avLst/>
            <a:gdLst/>
            <a:ahLst/>
            <a:cxnLst/>
            <a:rect l="l" t="t" r="r" b="b"/>
            <a:pathLst>
              <a:path w="1582392" h="1177375">
                <a:moveTo>
                  <a:pt x="0" y="0"/>
                </a:moveTo>
                <a:lnTo>
                  <a:pt x="1582392" y="0"/>
                </a:lnTo>
                <a:lnTo>
                  <a:pt x="1582392" y="1177376"/>
                </a:lnTo>
                <a:lnTo>
                  <a:pt x="0" y="117737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9" name="Freeform 9"/>
          <p:cNvSpPr/>
          <p:nvPr/>
        </p:nvSpPr>
        <p:spPr>
          <a:xfrm rot="-588346">
            <a:off x="3075437" y="2318312"/>
            <a:ext cx="698612" cy="772801"/>
          </a:xfrm>
          <a:custGeom>
            <a:avLst/>
            <a:gdLst/>
            <a:ahLst/>
            <a:cxnLst/>
            <a:rect l="l" t="t" r="r" b="b"/>
            <a:pathLst>
              <a:path w="698612" h="772801">
                <a:moveTo>
                  <a:pt x="0" y="0"/>
                </a:moveTo>
                <a:lnTo>
                  <a:pt x="698612" y="0"/>
                </a:lnTo>
                <a:lnTo>
                  <a:pt x="698612" y="772801"/>
                </a:lnTo>
                <a:lnTo>
                  <a:pt x="0" y="772801"/>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0" name="Freeform 10"/>
          <p:cNvSpPr/>
          <p:nvPr/>
        </p:nvSpPr>
        <p:spPr>
          <a:xfrm rot="-588346">
            <a:off x="4428271" y="2408429"/>
            <a:ext cx="630709" cy="489681"/>
          </a:xfrm>
          <a:custGeom>
            <a:avLst/>
            <a:gdLst/>
            <a:ahLst/>
            <a:cxnLst/>
            <a:rect l="l" t="t" r="r" b="b"/>
            <a:pathLst>
              <a:path w="630709" h="489681">
                <a:moveTo>
                  <a:pt x="0" y="0"/>
                </a:moveTo>
                <a:lnTo>
                  <a:pt x="630709" y="0"/>
                </a:lnTo>
                <a:lnTo>
                  <a:pt x="630709" y="489680"/>
                </a:lnTo>
                <a:lnTo>
                  <a:pt x="0" y="489680"/>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1" name="Freeform 11"/>
          <p:cNvSpPr/>
          <p:nvPr/>
        </p:nvSpPr>
        <p:spPr>
          <a:xfrm rot="-588346">
            <a:off x="1617827" y="1784495"/>
            <a:ext cx="1441357" cy="1028367"/>
          </a:xfrm>
          <a:custGeom>
            <a:avLst/>
            <a:gdLst/>
            <a:ahLst/>
            <a:cxnLst/>
            <a:rect l="l" t="t" r="r" b="b"/>
            <a:pathLst>
              <a:path w="1441357" h="1028367">
                <a:moveTo>
                  <a:pt x="0" y="0"/>
                </a:moveTo>
                <a:lnTo>
                  <a:pt x="1441357" y="0"/>
                </a:lnTo>
                <a:lnTo>
                  <a:pt x="1441357" y="1028366"/>
                </a:lnTo>
                <a:lnTo>
                  <a:pt x="0" y="1028366"/>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2" name="Freeform 12"/>
          <p:cNvSpPr/>
          <p:nvPr/>
        </p:nvSpPr>
        <p:spPr>
          <a:xfrm rot="-588346">
            <a:off x="2481532" y="2712938"/>
            <a:ext cx="490119" cy="784503"/>
          </a:xfrm>
          <a:custGeom>
            <a:avLst/>
            <a:gdLst/>
            <a:ahLst/>
            <a:cxnLst/>
            <a:rect l="l" t="t" r="r" b="b"/>
            <a:pathLst>
              <a:path w="490119" h="784503">
                <a:moveTo>
                  <a:pt x="0" y="0"/>
                </a:moveTo>
                <a:lnTo>
                  <a:pt x="490118" y="0"/>
                </a:lnTo>
                <a:lnTo>
                  <a:pt x="490118" y="784504"/>
                </a:lnTo>
                <a:lnTo>
                  <a:pt x="0" y="784504"/>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4" name="Freeform 14"/>
          <p:cNvSpPr/>
          <p:nvPr/>
        </p:nvSpPr>
        <p:spPr>
          <a:xfrm rot="-588346">
            <a:off x="3251551" y="3127025"/>
            <a:ext cx="788012" cy="292332"/>
          </a:xfrm>
          <a:custGeom>
            <a:avLst/>
            <a:gdLst/>
            <a:ahLst/>
            <a:cxnLst/>
            <a:rect l="l" t="t" r="r" b="b"/>
            <a:pathLst>
              <a:path w="788012" h="292332">
                <a:moveTo>
                  <a:pt x="0" y="0"/>
                </a:moveTo>
                <a:lnTo>
                  <a:pt x="788012" y="0"/>
                </a:lnTo>
                <a:lnTo>
                  <a:pt x="788012" y="292331"/>
                </a:lnTo>
                <a:lnTo>
                  <a:pt x="0" y="292331"/>
                </a:lnTo>
                <a:lnTo>
                  <a:pt x="0" y="0"/>
                </a:lnTo>
                <a:close/>
              </a:path>
            </a:pathLst>
          </a:custGeom>
          <a:blipFill>
            <a:blip r:embed="rId16">
              <a:extLst>
                <a:ext uri="{96DAC541-7B7A-43D3-8B79-37D633B846F1}">
                  <asvg:svgBlip xmlns:asvg="http://schemas.microsoft.com/office/drawing/2016/SVG/main" xmlns="" r:embed="rId19"/>
                </a:ext>
              </a:extLst>
            </a:blip>
            <a:stretch>
              <a:fillRect b="-132312"/>
            </a:stretch>
          </a:blipFill>
        </p:spPr>
      </p:sp>
      <p:grpSp>
        <p:nvGrpSpPr>
          <p:cNvPr id="17" name="Group 17"/>
          <p:cNvGrpSpPr/>
          <p:nvPr/>
        </p:nvGrpSpPr>
        <p:grpSpPr>
          <a:xfrm>
            <a:off x="6712352" y="3533447"/>
            <a:ext cx="10673718" cy="3743653"/>
            <a:chOff x="0" y="0"/>
            <a:chExt cx="3782110" cy="948531"/>
          </a:xfrm>
        </p:grpSpPr>
        <p:sp>
          <p:nvSpPr>
            <p:cNvPr id="18" name="Freeform 18"/>
            <p:cNvSpPr/>
            <p:nvPr/>
          </p:nvSpPr>
          <p:spPr>
            <a:xfrm>
              <a:off x="0" y="0"/>
              <a:ext cx="3782110" cy="948531"/>
            </a:xfrm>
            <a:custGeom>
              <a:avLst/>
              <a:gdLst/>
              <a:ahLst/>
              <a:cxnLst/>
              <a:rect l="l" t="t" r="r" b="b"/>
              <a:pathLst>
                <a:path w="3782110" h="948531">
                  <a:moveTo>
                    <a:pt x="3657650" y="948531"/>
                  </a:moveTo>
                  <a:lnTo>
                    <a:pt x="124460" y="948531"/>
                  </a:lnTo>
                  <a:cubicBezTo>
                    <a:pt x="55880" y="948531"/>
                    <a:pt x="0" y="892651"/>
                    <a:pt x="0" y="824071"/>
                  </a:cubicBezTo>
                  <a:lnTo>
                    <a:pt x="0" y="124460"/>
                  </a:lnTo>
                  <a:cubicBezTo>
                    <a:pt x="0" y="55880"/>
                    <a:pt x="55880" y="0"/>
                    <a:pt x="124460" y="0"/>
                  </a:cubicBezTo>
                  <a:lnTo>
                    <a:pt x="3657650" y="0"/>
                  </a:lnTo>
                  <a:cubicBezTo>
                    <a:pt x="3726230" y="0"/>
                    <a:pt x="3782110" y="55880"/>
                    <a:pt x="3782110" y="124460"/>
                  </a:cubicBezTo>
                  <a:lnTo>
                    <a:pt x="3782110" y="824071"/>
                  </a:lnTo>
                  <a:cubicBezTo>
                    <a:pt x="3782110" y="892651"/>
                    <a:pt x="3726230" y="948531"/>
                    <a:pt x="3657650" y="948531"/>
                  </a:cubicBezTo>
                  <a:close/>
                </a:path>
              </a:pathLst>
            </a:custGeom>
            <a:solidFill>
              <a:srgbClr val="000000">
                <a:alpha val="37647"/>
              </a:srgbClr>
            </a:solidFill>
          </p:spPr>
        </p:sp>
      </p:grpSp>
      <p:sp>
        <p:nvSpPr>
          <p:cNvPr id="19" name="Freeform 19"/>
          <p:cNvSpPr/>
          <p:nvPr/>
        </p:nvSpPr>
        <p:spPr>
          <a:xfrm rot="315159">
            <a:off x="6793444" y="901710"/>
            <a:ext cx="6593694" cy="2074016"/>
          </a:xfrm>
          <a:custGeom>
            <a:avLst/>
            <a:gdLst/>
            <a:ahLst/>
            <a:cxnLst/>
            <a:rect l="l" t="t" r="r" b="b"/>
            <a:pathLst>
              <a:path w="6593694" h="2074016">
                <a:moveTo>
                  <a:pt x="0" y="0"/>
                </a:moveTo>
                <a:lnTo>
                  <a:pt x="6593694" y="0"/>
                </a:lnTo>
                <a:lnTo>
                  <a:pt x="6593694" y="2074016"/>
                </a:lnTo>
                <a:lnTo>
                  <a:pt x="0" y="2074016"/>
                </a:lnTo>
                <a:lnTo>
                  <a:pt x="0" y="0"/>
                </a:lnTo>
                <a:close/>
              </a:path>
            </a:pathLst>
          </a:custGeom>
          <a:blipFill>
            <a:blip r:embed="rId20">
              <a:extLst>
                <a:ext uri="{96DAC541-7B7A-43D3-8B79-37D633B846F1}">
                  <asvg:svgBlip xmlns:asvg="http://schemas.microsoft.com/office/drawing/2016/SVG/main" xmlns="" r:embed="rId21"/>
                </a:ext>
              </a:extLst>
            </a:blip>
            <a:stretch>
              <a:fillRect/>
            </a:stretch>
          </a:blipFill>
        </p:spPr>
      </p:sp>
      <p:sp>
        <p:nvSpPr>
          <p:cNvPr id="20" name="Freeform 20"/>
          <p:cNvSpPr/>
          <p:nvPr/>
        </p:nvSpPr>
        <p:spPr>
          <a:xfrm rot="315159">
            <a:off x="9043758" y="1823447"/>
            <a:ext cx="7912773" cy="1089833"/>
          </a:xfrm>
          <a:custGeom>
            <a:avLst/>
            <a:gdLst/>
            <a:ahLst/>
            <a:cxnLst/>
            <a:rect l="l" t="t" r="r" b="b"/>
            <a:pathLst>
              <a:path w="6593694" h="2074016">
                <a:moveTo>
                  <a:pt x="0" y="0"/>
                </a:moveTo>
                <a:lnTo>
                  <a:pt x="6593693" y="0"/>
                </a:lnTo>
                <a:lnTo>
                  <a:pt x="6593693" y="2074016"/>
                </a:lnTo>
                <a:lnTo>
                  <a:pt x="0" y="2074016"/>
                </a:lnTo>
                <a:lnTo>
                  <a:pt x="0" y="0"/>
                </a:lnTo>
                <a:close/>
              </a:path>
            </a:pathLst>
          </a:custGeom>
          <a:blipFill>
            <a:blip r:embed="rId20">
              <a:extLst>
                <a:ext uri="{96DAC541-7B7A-43D3-8B79-37D633B846F1}">
                  <asvg:svgBlip xmlns:asvg="http://schemas.microsoft.com/office/drawing/2016/SVG/main" xmlns="" r:embed="rId21"/>
                </a:ext>
              </a:extLst>
            </a:blip>
            <a:stretch>
              <a:fillRect/>
            </a:stretch>
          </a:blipFill>
        </p:spPr>
        <p:txBody>
          <a:bodyPr/>
          <a:lstStyle/>
          <a:p>
            <a:r>
              <a:rPr lang="ar-DZ" sz="4800" b="1" dirty="0" smtClean="0"/>
              <a:t>معاهــدة وستفــــــــــاليا 1648</a:t>
            </a:r>
            <a:r>
              <a:rPr lang="ar-DZ" dirty="0" smtClean="0"/>
              <a:t>.</a:t>
            </a:r>
            <a:endParaRPr lang="fr-FR" dirty="0"/>
          </a:p>
        </p:txBody>
      </p:sp>
      <p:sp>
        <p:nvSpPr>
          <p:cNvPr id="21" name="Freeform 21"/>
          <p:cNvSpPr/>
          <p:nvPr/>
        </p:nvSpPr>
        <p:spPr>
          <a:xfrm rot="5530126">
            <a:off x="835813" y="3432818"/>
            <a:ext cx="2628009" cy="766241"/>
          </a:xfrm>
          <a:custGeom>
            <a:avLst/>
            <a:gdLst/>
            <a:ahLst/>
            <a:cxnLst/>
            <a:rect l="l" t="t" r="r" b="b"/>
            <a:pathLst>
              <a:path w="2628009" h="766241">
                <a:moveTo>
                  <a:pt x="0" y="0"/>
                </a:moveTo>
                <a:lnTo>
                  <a:pt x="2628009" y="0"/>
                </a:lnTo>
                <a:lnTo>
                  <a:pt x="2628009" y="766240"/>
                </a:lnTo>
                <a:lnTo>
                  <a:pt x="0" y="766240"/>
                </a:lnTo>
                <a:lnTo>
                  <a:pt x="0" y="0"/>
                </a:lnTo>
                <a:close/>
              </a:path>
            </a:pathLst>
          </a:custGeom>
          <a:blipFill>
            <a:blip r:embed="rId22">
              <a:extLst>
                <a:ext uri="{96DAC541-7B7A-43D3-8B79-37D633B846F1}">
                  <asvg:svgBlip xmlns:asvg="http://schemas.microsoft.com/office/drawing/2016/SVG/main" xmlns="" r:embed="rId23"/>
                </a:ext>
              </a:extLst>
            </a:blip>
            <a:stretch>
              <a:fillRect l="-109866" t="-80601"/>
            </a:stretch>
          </a:blipFill>
        </p:spPr>
      </p:sp>
      <p:sp>
        <p:nvSpPr>
          <p:cNvPr id="48" name="Rectangle 47"/>
          <p:cNvSpPr/>
          <p:nvPr/>
        </p:nvSpPr>
        <p:spPr>
          <a:xfrm>
            <a:off x="7010399" y="3695700"/>
            <a:ext cx="10375671" cy="3416320"/>
          </a:xfrm>
          <a:prstGeom prst="rect">
            <a:avLst/>
          </a:prstGeom>
        </p:spPr>
        <p:txBody>
          <a:bodyPr wrap="square">
            <a:spAutoFit/>
          </a:bodyPr>
          <a:lstStyle/>
          <a:p>
            <a:pPr algn="just" rtl="1">
              <a:lnSpc>
                <a:spcPct val="150000"/>
              </a:lnSpc>
            </a:pPr>
            <a:r>
              <a:rPr lang="ar-DZ" sz="3600" b="1" dirty="0">
                <a:latin typeface="Simplified Arabic" panose="02020603050405020304" pitchFamily="18" charset="-78"/>
              </a:rPr>
              <a:t>اقتراح: هناك ادعاء بأن العلاقات الدولية الحديثة اتخذت صفاتها الأساسية من اتفاقات سلام وستفاليا 1648, سنحاول تمحيص هذا الادعاء, حتى نصل إلى السمات </a:t>
            </a:r>
            <a:r>
              <a:rPr lang="ar-DZ" sz="3600" b="1" dirty="0" smtClean="0">
                <a:latin typeface="Simplified Arabic" panose="02020603050405020304" pitchFamily="18" charset="-78"/>
              </a:rPr>
              <a:t>الأساسية التي بنيت عليها العلاقات الدولية الحديثة.</a:t>
            </a:r>
            <a:endParaRPr lang="fr-FR" sz="36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3989E"/>
        </a:solidFill>
        <a:effectLst/>
      </p:bgPr>
    </p:bg>
    <p:spTree>
      <p:nvGrpSpPr>
        <p:cNvPr id="1" name=""/>
        <p:cNvGrpSpPr/>
        <p:nvPr/>
      </p:nvGrpSpPr>
      <p:grpSpPr>
        <a:xfrm>
          <a:off x="0" y="0"/>
          <a:ext cx="0" cy="0"/>
          <a:chOff x="0" y="0"/>
          <a:chExt cx="0" cy="0"/>
        </a:xfrm>
      </p:grpSpPr>
      <p:sp>
        <p:nvSpPr>
          <p:cNvPr id="2" name="Freeform 2"/>
          <p:cNvSpPr/>
          <p:nvPr/>
        </p:nvSpPr>
        <p:spPr>
          <a:xfrm>
            <a:off x="783020" y="1490786"/>
            <a:ext cx="15830456" cy="8503836"/>
          </a:xfrm>
          <a:custGeom>
            <a:avLst/>
            <a:gdLst/>
            <a:ahLst/>
            <a:cxnLst/>
            <a:rect l="l" t="t" r="r" b="b"/>
            <a:pathLst>
              <a:path w="15830456" h="8503836">
                <a:moveTo>
                  <a:pt x="0" y="0"/>
                </a:moveTo>
                <a:lnTo>
                  <a:pt x="15830456" y="0"/>
                </a:lnTo>
                <a:lnTo>
                  <a:pt x="15830456" y="8503836"/>
                </a:lnTo>
                <a:lnTo>
                  <a:pt x="0" y="8503836"/>
                </a:lnTo>
                <a:lnTo>
                  <a:pt x="0" y="0"/>
                </a:lnTo>
                <a:close/>
              </a:path>
            </a:pathLst>
          </a:custGeom>
          <a:blipFill>
            <a:blip r:embed="rId2">
              <a:alphaModFix amt="9999"/>
              <a:extLst>
                <a:ext uri="{96DAC541-7B7A-43D3-8B79-37D633B846F1}">
                  <asvg:svgBlip xmlns:asvg="http://schemas.microsoft.com/office/drawing/2016/SVG/main" xmlns="" r:embed="rId3"/>
                </a:ext>
              </a:extLst>
            </a:blip>
            <a:stretch>
              <a:fillRect/>
            </a:stretch>
          </a:blipFill>
        </p:spPr>
      </p:sp>
      <p:sp>
        <p:nvSpPr>
          <p:cNvPr id="3" name="Freeform 3"/>
          <p:cNvSpPr/>
          <p:nvPr/>
        </p:nvSpPr>
        <p:spPr>
          <a:xfrm rot="315159">
            <a:off x="5032791" y="1069331"/>
            <a:ext cx="4613328" cy="1451101"/>
          </a:xfrm>
          <a:custGeom>
            <a:avLst/>
            <a:gdLst/>
            <a:ahLst/>
            <a:cxnLst/>
            <a:rect l="l" t="t" r="r" b="b"/>
            <a:pathLst>
              <a:path w="4613328" h="1451101">
                <a:moveTo>
                  <a:pt x="0" y="0"/>
                </a:moveTo>
                <a:lnTo>
                  <a:pt x="4613327" y="0"/>
                </a:lnTo>
                <a:lnTo>
                  <a:pt x="4613327" y="1451101"/>
                </a:lnTo>
                <a:lnTo>
                  <a:pt x="0" y="145110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rot="10532514" flipH="1">
            <a:off x="8477029" y="1038309"/>
            <a:ext cx="4613328" cy="1451101"/>
          </a:xfrm>
          <a:custGeom>
            <a:avLst/>
            <a:gdLst/>
            <a:ahLst/>
            <a:cxnLst/>
            <a:rect l="l" t="t" r="r" b="b"/>
            <a:pathLst>
              <a:path w="4613328" h="1451101">
                <a:moveTo>
                  <a:pt x="4613327" y="0"/>
                </a:moveTo>
                <a:lnTo>
                  <a:pt x="0" y="0"/>
                </a:lnTo>
                <a:lnTo>
                  <a:pt x="0" y="1451102"/>
                </a:lnTo>
                <a:lnTo>
                  <a:pt x="4613327" y="1451102"/>
                </a:lnTo>
                <a:lnTo>
                  <a:pt x="4613327"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TextBox 5"/>
          <p:cNvSpPr txBox="1"/>
          <p:nvPr/>
        </p:nvSpPr>
        <p:spPr>
          <a:xfrm>
            <a:off x="3354429" y="6950130"/>
            <a:ext cx="2404325" cy="443697"/>
          </a:xfrm>
          <a:prstGeom prst="rect">
            <a:avLst/>
          </a:prstGeom>
        </p:spPr>
        <p:txBody>
          <a:bodyPr lIns="0" tIns="0" rIns="0" bIns="0" rtlCol="0" anchor="t">
            <a:spAutoFit/>
          </a:bodyPr>
          <a:lstStyle/>
          <a:p>
            <a:pPr marL="0" lvl="0" indent="0" algn="ctr">
              <a:lnSpc>
                <a:spcPts val="3666"/>
              </a:lnSpc>
              <a:spcBef>
                <a:spcPct val="0"/>
              </a:spcBef>
            </a:pPr>
            <a:r>
              <a:rPr lang="en-US" sz="2619" u="none">
                <a:solidFill>
                  <a:srgbClr val="FFFFFF"/>
                </a:solidFill>
                <a:latin typeface="Dosis Ultra-Bold"/>
              </a:rPr>
              <a:t>North America</a:t>
            </a:r>
          </a:p>
        </p:txBody>
      </p:sp>
      <p:sp>
        <p:nvSpPr>
          <p:cNvPr id="6" name="Freeform 6"/>
          <p:cNvSpPr/>
          <p:nvPr/>
        </p:nvSpPr>
        <p:spPr>
          <a:xfrm rot="-25746">
            <a:off x="7797290" y="2716994"/>
            <a:ext cx="2802540" cy="2351186"/>
          </a:xfrm>
          <a:custGeom>
            <a:avLst/>
            <a:gdLst/>
            <a:ahLst/>
            <a:cxnLst/>
            <a:rect l="l" t="t" r="r" b="b"/>
            <a:pathLst>
              <a:path w="2802540" h="2351186">
                <a:moveTo>
                  <a:pt x="0" y="0"/>
                </a:moveTo>
                <a:lnTo>
                  <a:pt x="2802540" y="0"/>
                </a:lnTo>
                <a:lnTo>
                  <a:pt x="2802540" y="2351186"/>
                </a:lnTo>
                <a:lnTo>
                  <a:pt x="0" y="235118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7" name="Freeform 7"/>
          <p:cNvSpPr/>
          <p:nvPr/>
        </p:nvSpPr>
        <p:spPr>
          <a:xfrm rot="-25746">
            <a:off x="7702078" y="5023013"/>
            <a:ext cx="2357570" cy="2607932"/>
          </a:xfrm>
          <a:custGeom>
            <a:avLst/>
            <a:gdLst/>
            <a:ahLst/>
            <a:cxnLst/>
            <a:rect l="l" t="t" r="r" b="b"/>
            <a:pathLst>
              <a:path w="2357570" h="2607932">
                <a:moveTo>
                  <a:pt x="0" y="0"/>
                </a:moveTo>
                <a:lnTo>
                  <a:pt x="2357570" y="0"/>
                </a:lnTo>
                <a:lnTo>
                  <a:pt x="2357570" y="2607932"/>
                </a:lnTo>
                <a:lnTo>
                  <a:pt x="0" y="260793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8" name="Freeform 8"/>
          <p:cNvSpPr/>
          <p:nvPr/>
        </p:nvSpPr>
        <p:spPr>
          <a:xfrm rot="-25746">
            <a:off x="9204560" y="2696975"/>
            <a:ext cx="5340018" cy="3973228"/>
          </a:xfrm>
          <a:custGeom>
            <a:avLst/>
            <a:gdLst/>
            <a:ahLst/>
            <a:cxnLst/>
            <a:rect l="l" t="t" r="r" b="b"/>
            <a:pathLst>
              <a:path w="5340018" h="3973228">
                <a:moveTo>
                  <a:pt x="0" y="0"/>
                </a:moveTo>
                <a:lnTo>
                  <a:pt x="5340018" y="0"/>
                </a:lnTo>
                <a:lnTo>
                  <a:pt x="5340018" y="3973228"/>
                </a:lnTo>
                <a:lnTo>
                  <a:pt x="0" y="3973228"/>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9" name="Freeform 9"/>
          <p:cNvSpPr/>
          <p:nvPr/>
        </p:nvSpPr>
        <p:spPr>
          <a:xfrm rot="-25746">
            <a:off x="3055376" y="2642650"/>
            <a:ext cx="4864075" cy="3470377"/>
          </a:xfrm>
          <a:custGeom>
            <a:avLst/>
            <a:gdLst/>
            <a:ahLst/>
            <a:cxnLst/>
            <a:rect l="l" t="t" r="r" b="b"/>
            <a:pathLst>
              <a:path w="4864075" h="3470377">
                <a:moveTo>
                  <a:pt x="0" y="0"/>
                </a:moveTo>
                <a:lnTo>
                  <a:pt x="4864075" y="0"/>
                </a:lnTo>
                <a:lnTo>
                  <a:pt x="4864075" y="3470377"/>
                </a:lnTo>
                <a:lnTo>
                  <a:pt x="0" y="3470377"/>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0" name="TextBox 10"/>
          <p:cNvSpPr txBox="1"/>
          <p:nvPr/>
        </p:nvSpPr>
        <p:spPr>
          <a:xfrm>
            <a:off x="7147928" y="6928895"/>
            <a:ext cx="1478598" cy="443697"/>
          </a:xfrm>
          <a:prstGeom prst="rect">
            <a:avLst/>
          </a:prstGeom>
        </p:spPr>
        <p:txBody>
          <a:bodyPr lIns="0" tIns="0" rIns="0" bIns="0" rtlCol="0" anchor="t">
            <a:spAutoFit/>
          </a:bodyPr>
          <a:lstStyle/>
          <a:p>
            <a:pPr marL="0" lvl="0" indent="0" algn="ctr">
              <a:lnSpc>
                <a:spcPts val="3666"/>
              </a:lnSpc>
              <a:spcBef>
                <a:spcPct val="0"/>
              </a:spcBef>
            </a:pPr>
            <a:r>
              <a:rPr lang="en-US" sz="2619" u="none">
                <a:solidFill>
                  <a:srgbClr val="FFFFFF"/>
                </a:solidFill>
                <a:latin typeface="Dosis Ultra-Bold"/>
              </a:rPr>
              <a:t>African </a:t>
            </a:r>
          </a:p>
        </p:txBody>
      </p:sp>
      <p:sp>
        <p:nvSpPr>
          <p:cNvPr id="11" name="TextBox 11"/>
          <p:cNvSpPr txBox="1"/>
          <p:nvPr/>
        </p:nvSpPr>
        <p:spPr>
          <a:xfrm>
            <a:off x="7727889" y="3053519"/>
            <a:ext cx="1514901" cy="443791"/>
          </a:xfrm>
          <a:prstGeom prst="rect">
            <a:avLst/>
          </a:prstGeom>
        </p:spPr>
        <p:txBody>
          <a:bodyPr lIns="0" tIns="0" rIns="0" bIns="0" rtlCol="0" anchor="t">
            <a:spAutoFit/>
          </a:bodyPr>
          <a:lstStyle/>
          <a:p>
            <a:pPr marL="0" lvl="0" indent="0" algn="ctr">
              <a:lnSpc>
                <a:spcPts val="3666"/>
              </a:lnSpc>
              <a:spcBef>
                <a:spcPct val="0"/>
              </a:spcBef>
            </a:pPr>
            <a:r>
              <a:rPr lang="en-US" sz="2619">
                <a:solidFill>
                  <a:srgbClr val="FFFFFF"/>
                </a:solidFill>
                <a:latin typeface="Dosis Ultra-Bold"/>
              </a:rPr>
              <a:t>E</a:t>
            </a:r>
            <a:r>
              <a:rPr lang="en-US" sz="2619" u="none">
                <a:solidFill>
                  <a:srgbClr val="FFFFFF"/>
                </a:solidFill>
                <a:latin typeface="Dosis Ultra-Bold"/>
              </a:rPr>
              <a:t>uropean </a:t>
            </a:r>
          </a:p>
        </p:txBody>
      </p:sp>
      <p:sp>
        <p:nvSpPr>
          <p:cNvPr id="12" name="TextBox 12"/>
          <p:cNvSpPr txBox="1"/>
          <p:nvPr/>
        </p:nvSpPr>
        <p:spPr>
          <a:xfrm>
            <a:off x="1840287" y="4414053"/>
            <a:ext cx="2404325" cy="443697"/>
          </a:xfrm>
          <a:prstGeom prst="rect">
            <a:avLst/>
          </a:prstGeom>
        </p:spPr>
        <p:txBody>
          <a:bodyPr lIns="0" tIns="0" rIns="0" bIns="0" rtlCol="0" anchor="t">
            <a:spAutoFit/>
          </a:bodyPr>
          <a:lstStyle/>
          <a:p>
            <a:pPr marL="0" lvl="0" indent="0" algn="ctr">
              <a:lnSpc>
                <a:spcPts val="3666"/>
              </a:lnSpc>
              <a:spcBef>
                <a:spcPct val="0"/>
              </a:spcBef>
            </a:pPr>
            <a:r>
              <a:rPr lang="en-US" sz="2619" u="none">
                <a:solidFill>
                  <a:srgbClr val="FFFFFF"/>
                </a:solidFill>
                <a:latin typeface="Dosis Ultra-Bold"/>
              </a:rPr>
              <a:t>South America </a:t>
            </a:r>
          </a:p>
        </p:txBody>
      </p:sp>
      <p:sp>
        <p:nvSpPr>
          <p:cNvPr id="13" name="TextBox 13"/>
          <p:cNvSpPr txBox="1"/>
          <p:nvPr/>
        </p:nvSpPr>
        <p:spPr>
          <a:xfrm>
            <a:off x="13802676" y="4414053"/>
            <a:ext cx="1260780" cy="443697"/>
          </a:xfrm>
          <a:prstGeom prst="rect">
            <a:avLst/>
          </a:prstGeom>
        </p:spPr>
        <p:txBody>
          <a:bodyPr lIns="0" tIns="0" rIns="0" bIns="0" rtlCol="0" anchor="t">
            <a:spAutoFit/>
          </a:bodyPr>
          <a:lstStyle/>
          <a:p>
            <a:pPr marL="0" lvl="0" indent="0" algn="ctr">
              <a:lnSpc>
                <a:spcPts val="3666"/>
              </a:lnSpc>
              <a:spcBef>
                <a:spcPct val="0"/>
              </a:spcBef>
            </a:pPr>
            <a:r>
              <a:rPr lang="en-US" sz="2619" u="none">
                <a:solidFill>
                  <a:srgbClr val="FFFFFF"/>
                </a:solidFill>
                <a:latin typeface="Dosis Ultra-Bold"/>
              </a:rPr>
              <a:t>Asian </a:t>
            </a:r>
          </a:p>
        </p:txBody>
      </p:sp>
      <p:sp>
        <p:nvSpPr>
          <p:cNvPr id="14" name="TextBox 14"/>
          <p:cNvSpPr txBox="1"/>
          <p:nvPr/>
        </p:nvSpPr>
        <p:spPr>
          <a:xfrm>
            <a:off x="13621322" y="6554058"/>
            <a:ext cx="2404325" cy="443697"/>
          </a:xfrm>
          <a:prstGeom prst="rect">
            <a:avLst/>
          </a:prstGeom>
        </p:spPr>
        <p:txBody>
          <a:bodyPr lIns="0" tIns="0" rIns="0" bIns="0" rtlCol="0" anchor="t">
            <a:spAutoFit/>
          </a:bodyPr>
          <a:lstStyle/>
          <a:p>
            <a:pPr marL="0" lvl="0" indent="0" algn="ctr">
              <a:lnSpc>
                <a:spcPts val="3666"/>
              </a:lnSpc>
              <a:spcBef>
                <a:spcPct val="0"/>
              </a:spcBef>
            </a:pPr>
            <a:r>
              <a:rPr lang="en-US" sz="2619" u="none">
                <a:solidFill>
                  <a:srgbClr val="FFFFFF"/>
                </a:solidFill>
                <a:latin typeface="Dosis Ultra-Bold"/>
              </a:rPr>
              <a:t>Australian </a:t>
            </a:r>
          </a:p>
        </p:txBody>
      </p:sp>
      <p:sp>
        <p:nvSpPr>
          <p:cNvPr id="15" name="Freeform 15"/>
          <p:cNvSpPr/>
          <p:nvPr/>
        </p:nvSpPr>
        <p:spPr>
          <a:xfrm rot="-25746">
            <a:off x="7975167" y="7847903"/>
            <a:ext cx="2659263" cy="1328285"/>
          </a:xfrm>
          <a:custGeom>
            <a:avLst/>
            <a:gdLst/>
            <a:ahLst/>
            <a:cxnLst/>
            <a:rect l="l" t="t" r="r" b="b"/>
            <a:pathLst>
              <a:path w="2659263" h="1328285">
                <a:moveTo>
                  <a:pt x="0" y="0"/>
                </a:moveTo>
                <a:lnTo>
                  <a:pt x="2659263" y="0"/>
                </a:lnTo>
                <a:lnTo>
                  <a:pt x="2659263" y="1328286"/>
                </a:lnTo>
                <a:lnTo>
                  <a:pt x="0" y="1328286"/>
                </a:lnTo>
                <a:lnTo>
                  <a:pt x="0" y="0"/>
                </a:lnTo>
                <a:close/>
              </a:path>
            </a:pathLst>
          </a:custGeom>
          <a:blipFill>
            <a:blip r:embed="rId14">
              <a:extLst>
                <a:ext uri="{96DAC541-7B7A-43D3-8B79-37D633B846F1}">
                  <asvg:svgBlip xmlns:asvg="http://schemas.microsoft.com/office/drawing/2016/SVG/main" xmlns="" r:embed="rId15"/>
                </a:ext>
              </a:extLst>
            </a:blip>
            <a:stretch>
              <a:fillRect b="-72538"/>
            </a:stretch>
          </a:blipFill>
        </p:spPr>
      </p:sp>
      <p:sp>
        <p:nvSpPr>
          <p:cNvPr id="16" name="TextBox 16"/>
          <p:cNvSpPr txBox="1"/>
          <p:nvPr/>
        </p:nvSpPr>
        <p:spPr>
          <a:xfrm>
            <a:off x="10861784" y="8195726"/>
            <a:ext cx="1750871" cy="443697"/>
          </a:xfrm>
          <a:prstGeom prst="rect">
            <a:avLst/>
          </a:prstGeom>
        </p:spPr>
        <p:txBody>
          <a:bodyPr lIns="0" tIns="0" rIns="0" bIns="0" rtlCol="0" anchor="t">
            <a:spAutoFit/>
          </a:bodyPr>
          <a:lstStyle/>
          <a:p>
            <a:pPr marL="0" lvl="0" indent="0" algn="ctr">
              <a:lnSpc>
                <a:spcPts val="3666"/>
              </a:lnSpc>
              <a:spcBef>
                <a:spcPct val="0"/>
              </a:spcBef>
            </a:pPr>
            <a:r>
              <a:rPr lang="en-US" sz="2619" u="none">
                <a:solidFill>
                  <a:srgbClr val="FFFFFF"/>
                </a:solidFill>
                <a:latin typeface="Dosis Ultra-Bold"/>
              </a:rPr>
              <a:t>Antarctica </a:t>
            </a:r>
          </a:p>
        </p:txBody>
      </p:sp>
      <p:sp>
        <p:nvSpPr>
          <p:cNvPr id="17" name="TextBox 17"/>
          <p:cNvSpPr txBox="1"/>
          <p:nvPr/>
        </p:nvSpPr>
        <p:spPr>
          <a:xfrm>
            <a:off x="5591033" y="1327228"/>
            <a:ext cx="7427530" cy="830531"/>
          </a:xfrm>
          <a:prstGeom prst="rect">
            <a:avLst/>
          </a:prstGeom>
        </p:spPr>
        <p:txBody>
          <a:bodyPr lIns="0" tIns="0" rIns="0" bIns="0" rtlCol="0" anchor="t">
            <a:spAutoFit/>
          </a:bodyPr>
          <a:lstStyle/>
          <a:p>
            <a:pPr algn="ctr">
              <a:lnSpc>
                <a:spcPts val="6675"/>
              </a:lnSpc>
              <a:spcBef>
                <a:spcPct val="0"/>
              </a:spcBef>
            </a:pPr>
            <a:r>
              <a:rPr lang="en-US" sz="4768" dirty="0">
                <a:solidFill>
                  <a:srgbClr val="FFFFFF"/>
                </a:solidFill>
                <a:latin typeface="A Day Without Sun Text Bold"/>
              </a:rPr>
              <a:t>WHERE ARE THE CONTINENTS?</a:t>
            </a:r>
          </a:p>
        </p:txBody>
      </p:sp>
      <p:sp>
        <p:nvSpPr>
          <p:cNvPr id="18" name="Freeform 18"/>
          <p:cNvSpPr/>
          <p:nvPr/>
        </p:nvSpPr>
        <p:spPr>
          <a:xfrm rot="-25746">
            <a:off x="12236233" y="6054583"/>
            <a:ext cx="2128421" cy="1652501"/>
          </a:xfrm>
          <a:custGeom>
            <a:avLst/>
            <a:gdLst/>
            <a:ahLst/>
            <a:cxnLst/>
            <a:rect l="l" t="t" r="r" b="b"/>
            <a:pathLst>
              <a:path w="2128421" h="1652501">
                <a:moveTo>
                  <a:pt x="0" y="0"/>
                </a:moveTo>
                <a:lnTo>
                  <a:pt x="2128421" y="0"/>
                </a:lnTo>
                <a:lnTo>
                  <a:pt x="2128421" y="1652500"/>
                </a:lnTo>
                <a:lnTo>
                  <a:pt x="0" y="1652500"/>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19" name="Freeform 19"/>
          <p:cNvSpPr/>
          <p:nvPr/>
        </p:nvSpPr>
        <p:spPr>
          <a:xfrm rot="-25746">
            <a:off x="5509147" y="5952830"/>
            <a:ext cx="1653979" cy="2647423"/>
          </a:xfrm>
          <a:custGeom>
            <a:avLst/>
            <a:gdLst/>
            <a:ahLst/>
            <a:cxnLst/>
            <a:rect l="l" t="t" r="r" b="b"/>
            <a:pathLst>
              <a:path w="1653979" h="2647423">
                <a:moveTo>
                  <a:pt x="0" y="0"/>
                </a:moveTo>
                <a:lnTo>
                  <a:pt x="1653979" y="0"/>
                </a:lnTo>
                <a:lnTo>
                  <a:pt x="1653979" y="2647423"/>
                </a:lnTo>
                <a:lnTo>
                  <a:pt x="0" y="2647423"/>
                </a:lnTo>
                <a:lnTo>
                  <a:pt x="0" y="0"/>
                </a:lnTo>
                <a:close/>
              </a:path>
            </a:pathLst>
          </a:custGeom>
          <a:blipFill>
            <a:blip r:embed="rId18">
              <a:extLst>
                <a:ext uri="{96DAC541-7B7A-43D3-8B79-37D633B846F1}">
                  <asvg:svgBlip xmlns:asvg="http://schemas.microsoft.com/office/drawing/2016/SVG/main" xmlns="" r:embed="rId19"/>
                </a:ext>
              </a:extLst>
            </a:blip>
            <a:stretch>
              <a:fillRect/>
            </a:stretch>
          </a:blipFill>
        </p:spPr>
      </p:sp>
      <p:sp>
        <p:nvSpPr>
          <p:cNvPr id="20" name="Freeform 20"/>
          <p:cNvSpPr/>
          <p:nvPr/>
        </p:nvSpPr>
        <p:spPr>
          <a:xfrm rot="588934">
            <a:off x="3065284" y="4824364"/>
            <a:ext cx="1302324" cy="379715"/>
          </a:xfrm>
          <a:custGeom>
            <a:avLst/>
            <a:gdLst/>
            <a:ahLst/>
            <a:cxnLst/>
            <a:rect l="l" t="t" r="r" b="b"/>
            <a:pathLst>
              <a:path w="1302324" h="379715">
                <a:moveTo>
                  <a:pt x="0" y="0"/>
                </a:moveTo>
                <a:lnTo>
                  <a:pt x="1302324" y="0"/>
                </a:lnTo>
                <a:lnTo>
                  <a:pt x="1302324" y="379715"/>
                </a:lnTo>
                <a:lnTo>
                  <a:pt x="0" y="379715"/>
                </a:lnTo>
                <a:lnTo>
                  <a:pt x="0" y="0"/>
                </a:lnTo>
                <a:close/>
              </a:path>
            </a:pathLst>
          </a:custGeom>
          <a:blipFill>
            <a:blip r:embed="rId20">
              <a:extLst>
                <a:ext uri="{96DAC541-7B7A-43D3-8B79-37D633B846F1}">
                  <asvg:svgBlip xmlns:asvg="http://schemas.microsoft.com/office/drawing/2016/SVG/main" xmlns="" r:embed="rId21"/>
                </a:ext>
              </a:extLst>
            </a:blip>
            <a:stretch>
              <a:fillRect l="-109866" t="-80601"/>
            </a:stretch>
          </a:blipFill>
        </p:spPr>
      </p:sp>
      <p:sp>
        <p:nvSpPr>
          <p:cNvPr id="21" name="Freeform 21"/>
          <p:cNvSpPr/>
          <p:nvPr/>
        </p:nvSpPr>
        <p:spPr>
          <a:xfrm rot="588934">
            <a:off x="4413277" y="7304021"/>
            <a:ext cx="1302324" cy="379715"/>
          </a:xfrm>
          <a:custGeom>
            <a:avLst/>
            <a:gdLst/>
            <a:ahLst/>
            <a:cxnLst/>
            <a:rect l="l" t="t" r="r" b="b"/>
            <a:pathLst>
              <a:path w="1302324" h="379715">
                <a:moveTo>
                  <a:pt x="0" y="0"/>
                </a:moveTo>
                <a:lnTo>
                  <a:pt x="1302324" y="0"/>
                </a:lnTo>
                <a:lnTo>
                  <a:pt x="1302324" y="379714"/>
                </a:lnTo>
                <a:lnTo>
                  <a:pt x="0" y="379714"/>
                </a:lnTo>
                <a:lnTo>
                  <a:pt x="0" y="0"/>
                </a:lnTo>
                <a:close/>
              </a:path>
            </a:pathLst>
          </a:custGeom>
          <a:blipFill>
            <a:blip r:embed="rId20">
              <a:extLst>
                <a:ext uri="{96DAC541-7B7A-43D3-8B79-37D633B846F1}">
                  <asvg:svgBlip xmlns:asvg="http://schemas.microsoft.com/office/drawing/2016/SVG/main" xmlns="" r:embed="rId21"/>
                </a:ext>
              </a:extLst>
            </a:blip>
            <a:stretch>
              <a:fillRect l="-109866" t="-80601"/>
            </a:stretch>
          </a:blipFill>
        </p:spPr>
      </p:sp>
      <p:sp>
        <p:nvSpPr>
          <p:cNvPr id="22" name="Freeform 22"/>
          <p:cNvSpPr/>
          <p:nvPr/>
        </p:nvSpPr>
        <p:spPr>
          <a:xfrm rot="-1793647">
            <a:off x="7727064" y="6418900"/>
            <a:ext cx="900488" cy="379715"/>
          </a:xfrm>
          <a:custGeom>
            <a:avLst/>
            <a:gdLst/>
            <a:ahLst/>
            <a:cxnLst/>
            <a:rect l="l" t="t" r="r" b="b"/>
            <a:pathLst>
              <a:path w="900488" h="379715">
                <a:moveTo>
                  <a:pt x="0" y="0"/>
                </a:moveTo>
                <a:lnTo>
                  <a:pt x="900488" y="0"/>
                </a:lnTo>
                <a:lnTo>
                  <a:pt x="900488" y="379715"/>
                </a:lnTo>
                <a:lnTo>
                  <a:pt x="0" y="379715"/>
                </a:lnTo>
                <a:lnTo>
                  <a:pt x="0" y="0"/>
                </a:lnTo>
                <a:close/>
              </a:path>
            </a:pathLst>
          </a:custGeom>
          <a:blipFill>
            <a:blip r:embed="rId20">
              <a:extLst>
                <a:ext uri="{96DAC541-7B7A-43D3-8B79-37D633B846F1}">
                  <asvg:svgBlip xmlns:asvg="http://schemas.microsoft.com/office/drawing/2016/SVG/main" xmlns="" r:embed="rId21"/>
                </a:ext>
              </a:extLst>
            </a:blip>
            <a:stretch>
              <a:fillRect l="-203518" t="-80601"/>
            </a:stretch>
          </a:blipFill>
        </p:spPr>
      </p:sp>
      <p:sp>
        <p:nvSpPr>
          <p:cNvPr id="23" name="Freeform 23"/>
          <p:cNvSpPr/>
          <p:nvPr/>
        </p:nvSpPr>
        <p:spPr>
          <a:xfrm rot="4883224">
            <a:off x="8170103" y="3734090"/>
            <a:ext cx="751746" cy="316994"/>
          </a:xfrm>
          <a:custGeom>
            <a:avLst/>
            <a:gdLst/>
            <a:ahLst/>
            <a:cxnLst/>
            <a:rect l="l" t="t" r="r" b="b"/>
            <a:pathLst>
              <a:path w="751746" h="316994">
                <a:moveTo>
                  <a:pt x="0" y="0"/>
                </a:moveTo>
                <a:lnTo>
                  <a:pt x="751746" y="0"/>
                </a:lnTo>
                <a:lnTo>
                  <a:pt x="751746" y="316994"/>
                </a:lnTo>
                <a:lnTo>
                  <a:pt x="0" y="316994"/>
                </a:lnTo>
                <a:lnTo>
                  <a:pt x="0" y="0"/>
                </a:lnTo>
                <a:close/>
              </a:path>
            </a:pathLst>
          </a:custGeom>
          <a:blipFill>
            <a:blip r:embed="rId20">
              <a:extLst>
                <a:ext uri="{96DAC541-7B7A-43D3-8B79-37D633B846F1}">
                  <asvg:svgBlip xmlns:asvg="http://schemas.microsoft.com/office/drawing/2016/SVG/main" xmlns="" r:embed="rId21"/>
                </a:ext>
              </a:extLst>
            </a:blip>
            <a:stretch>
              <a:fillRect l="-203518" t="-80601"/>
            </a:stretch>
          </a:blipFill>
        </p:spPr>
      </p:sp>
      <p:sp>
        <p:nvSpPr>
          <p:cNvPr id="24" name="Freeform 24"/>
          <p:cNvSpPr/>
          <p:nvPr/>
        </p:nvSpPr>
        <p:spPr>
          <a:xfrm rot="-10558035">
            <a:off x="13368958" y="6463141"/>
            <a:ext cx="1302324" cy="379715"/>
          </a:xfrm>
          <a:custGeom>
            <a:avLst/>
            <a:gdLst/>
            <a:ahLst/>
            <a:cxnLst/>
            <a:rect l="l" t="t" r="r" b="b"/>
            <a:pathLst>
              <a:path w="1302324" h="379715">
                <a:moveTo>
                  <a:pt x="0" y="0"/>
                </a:moveTo>
                <a:lnTo>
                  <a:pt x="1302324" y="0"/>
                </a:lnTo>
                <a:lnTo>
                  <a:pt x="1302324" y="379715"/>
                </a:lnTo>
                <a:lnTo>
                  <a:pt x="0" y="379715"/>
                </a:lnTo>
                <a:lnTo>
                  <a:pt x="0" y="0"/>
                </a:lnTo>
                <a:close/>
              </a:path>
            </a:pathLst>
          </a:custGeom>
          <a:blipFill>
            <a:blip r:embed="rId20">
              <a:extLst>
                <a:ext uri="{96DAC541-7B7A-43D3-8B79-37D633B846F1}">
                  <asvg:svgBlip xmlns:asvg="http://schemas.microsoft.com/office/drawing/2016/SVG/main" xmlns="" r:embed="rId21"/>
                </a:ext>
              </a:extLst>
            </a:blip>
            <a:stretch>
              <a:fillRect l="-109866" t="-80601"/>
            </a:stretch>
          </a:blipFill>
        </p:spPr>
      </p:sp>
      <p:sp>
        <p:nvSpPr>
          <p:cNvPr id="25" name="Freeform 25"/>
          <p:cNvSpPr/>
          <p:nvPr/>
        </p:nvSpPr>
        <p:spPr>
          <a:xfrm rot="-10558035">
            <a:off x="10413582" y="8047763"/>
            <a:ext cx="1302324" cy="379715"/>
          </a:xfrm>
          <a:custGeom>
            <a:avLst/>
            <a:gdLst/>
            <a:ahLst/>
            <a:cxnLst/>
            <a:rect l="l" t="t" r="r" b="b"/>
            <a:pathLst>
              <a:path w="1302324" h="379715">
                <a:moveTo>
                  <a:pt x="0" y="0"/>
                </a:moveTo>
                <a:lnTo>
                  <a:pt x="1302325" y="0"/>
                </a:lnTo>
                <a:lnTo>
                  <a:pt x="1302325" y="379715"/>
                </a:lnTo>
                <a:lnTo>
                  <a:pt x="0" y="379715"/>
                </a:lnTo>
                <a:lnTo>
                  <a:pt x="0" y="0"/>
                </a:lnTo>
                <a:close/>
              </a:path>
            </a:pathLst>
          </a:custGeom>
          <a:blipFill>
            <a:blip r:embed="rId20">
              <a:extLst>
                <a:ext uri="{96DAC541-7B7A-43D3-8B79-37D633B846F1}">
                  <asvg:svgBlip xmlns:asvg="http://schemas.microsoft.com/office/drawing/2016/SVG/main" xmlns="" r:embed="rId21"/>
                </a:ext>
              </a:extLst>
            </a:blip>
            <a:stretch>
              <a:fillRect l="-109866" t="-80601"/>
            </a:stretch>
          </a:blipFill>
        </p:spPr>
      </p:sp>
      <p:sp>
        <p:nvSpPr>
          <p:cNvPr id="26" name="Freeform 26"/>
          <p:cNvSpPr/>
          <p:nvPr/>
        </p:nvSpPr>
        <p:spPr>
          <a:xfrm rot="-10558035" flipV="1">
            <a:off x="13151514" y="4584053"/>
            <a:ext cx="1302324" cy="379715"/>
          </a:xfrm>
          <a:custGeom>
            <a:avLst/>
            <a:gdLst/>
            <a:ahLst/>
            <a:cxnLst/>
            <a:rect l="l" t="t" r="r" b="b"/>
            <a:pathLst>
              <a:path w="1302324" h="379715">
                <a:moveTo>
                  <a:pt x="0" y="379715"/>
                </a:moveTo>
                <a:lnTo>
                  <a:pt x="1302324" y="379715"/>
                </a:lnTo>
                <a:lnTo>
                  <a:pt x="1302324" y="0"/>
                </a:lnTo>
                <a:lnTo>
                  <a:pt x="0" y="0"/>
                </a:lnTo>
                <a:lnTo>
                  <a:pt x="0" y="379715"/>
                </a:lnTo>
                <a:close/>
              </a:path>
            </a:pathLst>
          </a:custGeom>
          <a:blipFill>
            <a:blip r:embed="rId20">
              <a:extLst>
                <a:ext uri="{96DAC541-7B7A-43D3-8B79-37D633B846F1}">
                  <asvg:svgBlip xmlns:asvg="http://schemas.microsoft.com/office/drawing/2016/SVG/main" xmlns="" r:embed="rId21"/>
                </a:ext>
              </a:extLst>
            </a:blip>
            <a:stretch>
              <a:fillRect l="-109866" t="-80601"/>
            </a:stretch>
          </a:blipFill>
        </p:spPr>
      </p:sp>
      <p:pic>
        <p:nvPicPr>
          <p:cNvPr id="27" name="Picture 2" descr="D:\téléchargement.jpg"/>
          <p:cNvPicPr>
            <a:picLocks noChangeAspect="1" noChangeArrowheads="1"/>
          </p:cNvPicPr>
          <p:nvPr/>
        </p:nvPicPr>
        <p:blipFill>
          <a:blip r:embed="rId22"/>
          <a:srcRect/>
          <a:stretch>
            <a:fillRect/>
          </a:stretch>
        </p:blipFill>
        <p:spPr bwMode="auto">
          <a:xfrm>
            <a:off x="0" y="0"/>
            <a:ext cx="18288000" cy="10287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circle(in)">
                                      <p:cBhvr>
                                        <p:cTn id="7"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3989E"/>
        </a:solidFill>
        <a:effectLst/>
      </p:bgPr>
    </p:bg>
    <p:spTree>
      <p:nvGrpSpPr>
        <p:cNvPr id="1" name=""/>
        <p:cNvGrpSpPr/>
        <p:nvPr/>
      </p:nvGrpSpPr>
      <p:grpSpPr>
        <a:xfrm>
          <a:off x="0" y="0"/>
          <a:ext cx="0" cy="0"/>
          <a:chOff x="0" y="0"/>
          <a:chExt cx="0" cy="0"/>
        </a:xfrm>
      </p:grpSpPr>
      <p:sp>
        <p:nvSpPr>
          <p:cNvPr id="47" name="Rectangle 46"/>
          <p:cNvSpPr/>
          <p:nvPr/>
        </p:nvSpPr>
        <p:spPr>
          <a:xfrm>
            <a:off x="0" y="0"/>
            <a:ext cx="18288000" cy="9017853"/>
          </a:xfrm>
          <a:prstGeom prst="rect">
            <a:avLst/>
          </a:prstGeom>
        </p:spPr>
        <p:txBody>
          <a:bodyPr wrap="square">
            <a:spAutoFit/>
          </a:bodyPr>
          <a:lstStyle/>
          <a:p>
            <a:pPr marL="571500" indent="-571500" algn="just" rtl="1">
              <a:buFont typeface="Arial" panose="020B0604020202020204" pitchFamily="34" charset="0"/>
              <a:buChar char="•"/>
            </a:pPr>
            <a:endParaRPr lang="ar-DZ" sz="4000" b="1" dirty="0" smtClean="0">
              <a:latin typeface="Calibri" panose="020F0502020204030204" pitchFamily="34" charset="0"/>
              <a:ea typeface="Calibri" panose="020F0502020204030204" pitchFamily="34" charset="0"/>
              <a:cs typeface="Simplified Arabic" panose="02010000000000000000" pitchFamily="2" charset="-78"/>
            </a:endParaRPr>
          </a:p>
          <a:p>
            <a:pPr marL="571500" indent="-571500" algn="just" rtl="1">
              <a:lnSpc>
                <a:spcPct val="150000"/>
              </a:lnSpc>
              <a:buFont typeface="Arial" panose="020B0604020202020204" pitchFamily="34" charset="0"/>
              <a:buChar char="•"/>
            </a:pPr>
            <a:endParaRPr lang="ar-DZ" sz="4000" b="1" dirty="0">
              <a:latin typeface="Calibri" panose="020F0502020204030204" pitchFamily="34" charset="0"/>
              <a:ea typeface="Calibri" panose="020F0502020204030204" pitchFamily="34" charset="0"/>
            </a:endParaRPr>
          </a:p>
          <a:p>
            <a:pPr algn="just" rtl="1">
              <a:lnSpc>
                <a:spcPct val="150000"/>
              </a:lnSpc>
            </a:pPr>
            <a:endParaRPr lang="ar-DZ" sz="4000" b="1" dirty="0" smtClean="0">
              <a:latin typeface="Calibri" panose="020F0502020204030204" pitchFamily="34" charset="0"/>
              <a:ea typeface="Calibri" panose="020F0502020204030204" pitchFamily="34" charset="0"/>
            </a:endParaRPr>
          </a:p>
          <a:p>
            <a:pPr marL="571500" indent="-571500" algn="just" rtl="1">
              <a:lnSpc>
                <a:spcPct val="150000"/>
              </a:lnSpc>
              <a:buFont typeface="Arial" panose="020B0604020202020204" pitchFamily="34" charset="0"/>
              <a:buChar char="•"/>
            </a:pPr>
            <a:r>
              <a:rPr lang="ar-DZ" sz="4000" b="1" dirty="0" smtClean="0">
                <a:latin typeface="Calibri" panose="020F0502020204030204" pitchFamily="34" charset="0"/>
                <a:ea typeface="Calibri" panose="020F0502020204030204" pitchFamily="34" charset="0"/>
              </a:rPr>
              <a:t>كان </a:t>
            </a:r>
            <a:r>
              <a:rPr lang="ar-DZ" sz="4000" b="1" dirty="0">
                <a:latin typeface="Calibri" panose="020F0502020204030204" pitchFamily="34" charset="0"/>
                <a:ea typeface="Calibri" panose="020F0502020204030204" pitchFamily="34" charset="0"/>
              </a:rPr>
              <a:t>صلح وستفاليا عام 1648 ختام سلسلة من الحروب الدينية امتدت لمدة 30 عاما بسب الصراع بين الكاثوليكية والبروتستانتية في الولايات الألمانية تحديدا وامتدت لباقي أوروبا لاحقا</a:t>
            </a:r>
            <a:r>
              <a:rPr lang="ar-DZ" sz="4000" b="1" dirty="0" smtClean="0">
                <a:latin typeface="Calibri" panose="020F0502020204030204" pitchFamily="34" charset="0"/>
                <a:ea typeface="Calibri" panose="020F0502020204030204" pitchFamily="34" charset="0"/>
              </a:rPr>
              <a:t>.</a:t>
            </a:r>
          </a:p>
          <a:p>
            <a:pPr marL="571500" indent="-571500" algn="just" rtl="1">
              <a:lnSpc>
                <a:spcPct val="150000"/>
              </a:lnSpc>
              <a:buFont typeface="Arial" panose="020B0604020202020204" pitchFamily="34" charset="0"/>
              <a:buChar char="•"/>
            </a:pPr>
            <a:r>
              <a:rPr lang="ar-DZ" sz="4000" b="1" dirty="0" smtClean="0">
                <a:latin typeface="Calibri" panose="020F0502020204030204" pitchFamily="34" charset="0"/>
                <a:ea typeface="Calibri" panose="020F0502020204030204" pitchFamily="34" charset="0"/>
              </a:rPr>
              <a:t>دخلت </a:t>
            </a:r>
            <a:r>
              <a:rPr lang="ar-DZ" sz="4000" b="1" dirty="0">
                <a:latin typeface="Calibri" panose="020F0502020204030204" pitchFamily="34" charset="0"/>
                <a:ea typeface="Calibri" panose="020F0502020204030204" pitchFamily="34" charset="0"/>
              </a:rPr>
              <a:t>الدنماراك والسويد وفرنسا تلك الحرب لمناهضة الامبراطورية الرومانية المقدسة التي يحكمها آل هابسبورج لحفظ التوازن في أوروبا</a:t>
            </a:r>
            <a:r>
              <a:rPr lang="ar-DZ" sz="4000" b="1" dirty="0" smtClean="0">
                <a:latin typeface="Calibri" panose="020F0502020204030204" pitchFamily="34" charset="0"/>
                <a:ea typeface="Calibri" panose="020F0502020204030204" pitchFamily="34" charset="0"/>
              </a:rPr>
              <a:t>.</a:t>
            </a:r>
          </a:p>
          <a:p>
            <a:pPr marL="571500" indent="-571500" algn="just" rtl="1">
              <a:lnSpc>
                <a:spcPct val="150000"/>
              </a:lnSpc>
              <a:buFont typeface="Arial" panose="020B0604020202020204" pitchFamily="34" charset="0"/>
              <a:buChar char="•"/>
            </a:pPr>
            <a:r>
              <a:rPr lang="ar-DZ" sz="4000" b="1" dirty="0" smtClean="0">
                <a:latin typeface="Calibri" panose="020F0502020204030204" pitchFamily="34" charset="0"/>
                <a:ea typeface="Calibri" panose="020F0502020204030204" pitchFamily="34" charset="0"/>
              </a:rPr>
              <a:t> نتيجة </a:t>
            </a:r>
            <a:r>
              <a:rPr lang="ar-DZ" sz="4000" b="1" dirty="0">
                <a:latin typeface="Calibri" panose="020F0502020204030204" pitchFamily="34" charset="0"/>
                <a:ea typeface="Calibri" panose="020F0502020204030204" pitchFamily="34" charset="0"/>
              </a:rPr>
              <a:t>للتحالف الفرنسي السويدي اضطر الامبراطور إلى الدخول في مفاوضات انتهت بصلح وستفاليا الموقع في شكل عدد من الاتفاقات وقعت في مونستر وأوزنابروك. </a:t>
            </a:r>
            <a:endParaRPr lang="ar-DZ" sz="4000" b="1" dirty="0" smtClean="0">
              <a:latin typeface="Calibri" panose="020F0502020204030204" pitchFamily="34" charset="0"/>
              <a:ea typeface="Calibri" panose="020F0502020204030204" pitchFamily="34" charset="0"/>
            </a:endParaRPr>
          </a:p>
          <a:p>
            <a:pPr marL="571500" indent="-571500" algn="just" rtl="1">
              <a:lnSpc>
                <a:spcPct val="150000"/>
              </a:lnSpc>
              <a:buFont typeface="Arial" panose="020B0604020202020204" pitchFamily="34" charset="0"/>
              <a:buChar char="•"/>
            </a:pPr>
            <a:r>
              <a:rPr lang="ar-DZ" sz="4000" b="1" dirty="0" smtClean="0">
                <a:latin typeface="Calibri" panose="020F0502020204030204" pitchFamily="34" charset="0"/>
                <a:ea typeface="Calibri" panose="020F0502020204030204" pitchFamily="34" charset="0"/>
              </a:rPr>
              <a:t>أدى </a:t>
            </a:r>
            <a:r>
              <a:rPr lang="ar-DZ" sz="4000" b="1" dirty="0">
                <a:latin typeface="Calibri" panose="020F0502020204030204" pitchFamily="34" charset="0"/>
                <a:ea typeface="Calibri" panose="020F0502020204030204" pitchFamily="34" charset="0"/>
              </a:rPr>
              <a:t>هذا الصلح إلى انسلاخ حوالي 300 ولاية في آلمانيا كما استقلت هولندا وسويسرا عن الإمبراطورية</a:t>
            </a:r>
            <a:r>
              <a:rPr lang="ar-DZ" dirty="0">
                <a:latin typeface="Calibri" panose="020F0502020204030204" pitchFamily="34" charset="0"/>
                <a:ea typeface="Calibri" panose="020F0502020204030204" pitchFamily="34" charset="0"/>
              </a:rPr>
              <a:t>. </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7">
                                            <p:txEl>
                                              <p:pRg st="3" end="3"/>
                                            </p:txEl>
                                          </p:spTgt>
                                        </p:tgtEl>
                                        <p:attrNameLst>
                                          <p:attrName>style.visibility</p:attrName>
                                        </p:attrNameLst>
                                      </p:cBhvr>
                                      <p:to>
                                        <p:strVal val="visible"/>
                                      </p:to>
                                    </p:set>
                                    <p:animEffect transition="in" filter="barn(inVertical)">
                                      <p:cBhvr>
                                        <p:cTn id="7" dur="500"/>
                                        <p:tgtEl>
                                          <p:spTgt spid="47">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7">
                                            <p:txEl>
                                              <p:pRg st="4" end="4"/>
                                            </p:txEl>
                                          </p:spTgt>
                                        </p:tgtEl>
                                        <p:attrNameLst>
                                          <p:attrName>style.visibility</p:attrName>
                                        </p:attrNameLst>
                                      </p:cBhvr>
                                      <p:to>
                                        <p:strVal val="visible"/>
                                      </p:to>
                                    </p:set>
                                    <p:animEffect transition="in" filter="barn(inVertical)">
                                      <p:cBhvr>
                                        <p:cTn id="12" dur="500"/>
                                        <p:tgtEl>
                                          <p:spTgt spid="47">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7">
                                            <p:txEl>
                                              <p:pRg st="5" end="5"/>
                                            </p:txEl>
                                          </p:spTgt>
                                        </p:tgtEl>
                                        <p:attrNameLst>
                                          <p:attrName>style.visibility</p:attrName>
                                        </p:attrNameLst>
                                      </p:cBhvr>
                                      <p:to>
                                        <p:strVal val="visible"/>
                                      </p:to>
                                    </p:set>
                                    <p:animEffect transition="in" filter="barn(inVertical)">
                                      <p:cBhvr>
                                        <p:cTn id="17" dur="500"/>
                                        <p:tgtEl>
                                          <p:spTgt spid="47">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7">
                                            <p:txEl>
                                              <p:pRg st="6" end="6"/>
                                            </p:txEl>
                                          </p:spTgt>
                                        </p:tgtEl>
                                        <p:attrNameLst>
                                          <p:attrName>style.visibility</p:attrName>
                                        </p:attrNameLst>
                                      </p:cBhvr>
                                      <p:to>
                                        <p:strVal val="visible"/>
                                      </p:to>
                                    </p:set>
                                    <p:animEffect transition="in" filter="barn(inVertical)">
                                      <p:cBhvr>
                                        <p:cTn id="22" dur="500"/>
                                        <p:tgtEl>
                                          <p:spTgt spid="4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3989E"/>
        </a:solidFill>
        <a:effectLst/>
      </p:bgPr>
    </p:bg>
    <p:spTree>
      <p:nvGrpSpPr>
        <p:cNvPr id="1" name=""/>
        <p:cNvGrpSpPr/>
        <p:nvPr/>
      </p:nvGrpSpPr>
      <p:grpSpPr>
        <a:xfrm>
          <a:off x="0" y="0"/>
          <a:ext cx="0" cy="0"/>
          <a:chOff x="0" y="0"/>
          <a:chExt cx="0" cy="0"/>
        </a:xfrm>
      </p:grpSpPr>
      <p:sp>
        <p:nvSpPr>
          <p:cNvPr id="2" name="Freeform 2"/>
          <p:cNvSpPr/>
          <p:nvPr/>
        </p:nvSpPr>
        <p:spPr>
          <a:xfrm rot="-588346">
            <a:off x="841246" y="2210568"/>
            <a:ext cx="5378429" cy="6691576"/>
          </a:xfrm>
          <a:custGeom>
            <a:avLst/>
            <a:gdLst/>
            <a:ahLst/>
            <a:cxnLst/>
            <a:rect l="l" t="t" r="r" b="b"/>
            <a:pathLst>
              <a:path w="9009564" h="7558558">
                <a:moveTo>
                  <a:pt x="0" y="0"/>
                </a:moveTo>
                <a:lnTo>
                  <a:pt x="9009564" y="0"/>
                </a:lnTo>
                <a:lnTo>
                  <a:pt x="9009564" y="7558558"/>
                </a:lnTo>
                <a:lnTo>
                  <a:pt x="0" y="7558558"/>
                </a:lnTo>
                <a:lnTo>
                  <a:pt x="0" y="0"/>
                </a:lnTo>
                <a:close/>
              </a:path>
            </a:pathLst>
          </a:custGeom>
          <a:blipFill>
            <a:blip r:embed="rId2">
              <a:alphaModFix amt="30000"/>
              <a:extLst>
                <a:ext uri="{96DAC541-7B7A-43D3-8B79-37D633B846F1}">
                  <asvg:svgBlip xmlns:asvg="http://schemas.microsoft.com/office/drawing/2016/SVG/main" xmlns="" r:embed="rId3"/>
                </a:ext>
              </a:extLst>
            </a:blip>
            <a:stretch>
              <a:fillRect/>
            </a:stretch>
          </a:blipFill>
        </p:spPr>
      </p:sp>
      <p:sp>
        <p:nvSpPr>
          <p:cNvPr id="8" name="Freeform 8"/>
          <p:cNvSpPr/>
          <p:nvPr/>
        </p:nvSpPr>
        <p:spPr>
          <a:xfrm rot="-588346">
            <a:off x="3075437" y="2318312"/>
            <a:ext cx="698612" cy="772801"/>
          </a:xfrm>
          <a:custGeom>
            <a:avLst/>
            <a:gdLst/>
            <a:ahLst/>
            <a:cxnLst/>
            <a:rect l="l" t="t" r="r" b="b"/>
            <a:pathLst>
              <a:path w="698612" h="772801">
                <a:moveTo>
                  <a:pt x="0" y="0"/>
                </a:moveTo>
                <a:lnTo>
                  <a:pt x="698612" y="0"/>
                </a:lnTo>
                <a:lnTo>
                  <a:pt x="698612" y="772801"/>
                </a:lnTo>
                <a:lnTo>
                  <a:pt x="0" y="772801"/>
                </a:lnTo>
                <a:lnTo>
                  <a:pt x="0" y="0"/>
                </a:lnTo>
                <a:close/>
              </a:path>
            </a:pathLst>
          </a:custGeom>
          <a:blipFill>
            <a:blip r:embed="rId4">
              <a:extLst>
                <a:ext uri="{96DAC541-7B7A-43D3-8B79-37D633B846F1}">
                  <asvg:svgBlip xmlns:asvg="http://schemas.microsoft.com/office/drawing/2016/SVG/main" xmlns="" r:embed="rId7"/>
                </a:ext>
              </a:extLst>
            </a:blip>
            <a:stretch>
              <a:fillRect/>
            </a:stretch>
          </a:blipFill>
        </p:spPr>
      </p:sp>
      <p:sp>
        <p:nvSpPr>
          <p:cNvPr id="9" name="Freeform 9"/>
          <p:cNvSpPr/>
          <p:nvPr/>
        </p:nvSpPr>
        <p:spPr>
          <a:xfrm rot="-588346">
            <a:off x="4428271" y="2408429"/>
            <a:ext cx="630709" cy="489681"/>
          </a:xfrm>
          <a:custGeom>
            <a:avLst/>
            <a:gdLst/>
            <a:ahLst/>
            <a:cxnLst/>
            <a:rect l="l" t="t" r="r" b="b"/>
            <a:pathLst>
              <a:path w="630709" h="489681">
                <a:moveTo>
                  <a:pt x="0" y="0"/>
                </a:moveTo>
                <a:lnTo>
                  <a:pt x="630709" y="0"/>
                </a:lnTo>
                <a:lnTo>
                  <a:pt x="630709" y="489680"/>
                </a:lnTo>
                <a:lnTo>
                  <a:pt x="0" y="48968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0" name="Freeform 10"/>
          <p:cNvSpPr/>
          <p:nvPr/>
        </p:nvSpPr>
        <p:spPr>
          <a:xfrm rot="-588346">
            <a:off x="1617827" y="1784495"/>
            <a:ext cx="1441357" cy="1028367"/>
          </a:xfrm>
          <a:custGeom>
            <a:avLst/>
            <a:gdLst/>
            <a:ahLst/>
            <a:cxnLst/>
            <a:rect l="l" t="t" r="r" b="b"/>
            <a:pathLst>
              <a:path w="1441357" h="1028367">
                <a:moveTo>
                  <a:pt x="0" y="0"/>
                </a:moveTo>
                <a:lnTo>
                  <a:pt x="1441357" y="0"/>
                </a:lnTo>
                <a:lnTo>
                  <a:pt x="1441357" y="1028366"/>
                </a:lnTo>
                <a:lnTo>
                  <a:pt x="0" y="1028366"/>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2" name="Freeform 12"/>
          <p:cNvSpPr/>
          <p:nvPr/>
        </p:nvSpPr>
        <p:spPr>
          <a:xfrm rot="-588346">
            <a:off x="2984864" y="1629276"/>
            <a:ext cx="830469" cy="696720"/>
          </a:xfrm>
          <a:custGeom>
            <a:avLst/>
            <a:gdLst/>
            <a:ahLst/>
            <a:cxnLst/>
            <a:rect l="l" t="t" r="r" b="b"/>
            <a:pathLst>
              <a:path w="830469" h="696720">
                <a:moveTo>
                  <a:pt x="0" y="0"/>
                </a:moveTo>
                <a:lnTo>
                  <a:pt x="830468" y="0"/>
                </a:lnTo>
                <a:lnTo>
                  <a:pt x="830468" y="696720"/>
                </a:lnTo>
                <a:lnTo>
                  <a:pt x="0" y="696720"/>
                </a:lnTo>
                <a:lnTo>
                  <a:pt x="0" y="0"/>
                </a:lnTo>
                <a:close/>
              </a:path>
            </a:pathLst>
          </a:custGeom>
          <a:blipFill>
            <a:blip r:embed="rId12">
              <a:extLst>
                <a:ext uri="{96DAC541-7B7A-43D3-8B79-37D633B846F1}">
                  <asvg:svgBlip xmlns:asvg="http://schemas.microsoft.com/office/drawing/2016/SVG/main" xmlns="" r:embed="rId15"/>
                </a:ext>
              </a:extLst>
            </a:blip>
            <a:stretch>
              <a:fillRect/>
            </a:stretch>
          </a:blipFill>
        </p:spPr>
      </p:sp>
      <p:sp>
        <p:nvSpPr>
          <p:cNvPr id="13" name="Freeform 13"/>
          <p:cNvSpPr/>
          <p:nvPr/>
        </p:nvSpPr>
        <p:spPr>
          <a:xfrm rot="-588346">
            <a:off x="3251551" y="3127025"/>
            <a:ext cx="788012" cy="292332"/>
          </a:xfrm>
          <a:custGeom>
            <a:avLst/>
            <a:gdLst/>
            <a:ahLst/>
            <a:cxnLst/>
            <a:rect l="l" t="t" r="r" b="b"/>
            <a:pathLst>
              <a:path w="788012" h="292332">
                <a:moveTo>
                  <a:pt x="0" y="0"/>
                </a:moveTo>
                <a:lnTo>
                  <a:pt x="788012" y="0"/>
                </a:lnTo>
                <a:lnTo>
                  <a:pt x="788012" y="292331"/>
                </a:lnTo>
                <a:lnTo>
                  <a:pt x="0" y="292331"/>
                </a:lnTo>
                <a:lnTo>
                  <a:pt x="0" y="0"/>
                </a:lnTo>
                <a:close/>
              </a:path>
            </a:pathLst>
          </a:custGeom>
          <a:blipFill>
            <a:blip r:embed="rId16">
              <a:extLst>
                <a:ext uri="{96DAC541-7B7A-43D3-8B79-37D633B846F1}">
                  <asvg:svgBlip xmlns:asvg="http://schemas.microsoft.com/office/drawing/2016/SVG/main" xmlns="" r:embed="rId17"/>
                </a:ext>
              </a:extLst>
            </a:blip>
            <a:stretch>
              <a:fillRect b="-132312"/>
            </a:stretch>
          </a:blipFill>
        </p:spPr>
      </p:sp>
      <p:pic>
        <p:nvPicPr>
          <p:cNvPr id="45" name="Picture 44"/>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0" y="-675409"/>
            <a:ext cx="18288000" cy="10962409"/>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3989E"/>
        </a:solidFill>
        <a:effectLst/>
      </p:bgPr>
    </p:bg>
    <p:spTree>
      <p:nvGrpSpPr>
        <p:cNvPr id="1" name=""/>
        <p:cNvGrpSpPr/>
        <p:nvPr/>
      </p:nvGrpSpPr>
      <p:grpSpPr>
        <a:xfrm>
          <a:off x="0" y="0"/>
          <a:ext cx="0" cy="0"/>
          <a:chOff x="0" y="0"/>
          <a:chExt cx="0" cy="0"/>
        </a:xfrm>
      </p:grpSpPr>
      <p:sp>
        <p:nvSpPr>
          <p:cNvPr id="14" name="Freeform 14"/>
          <p:cNvSpPr/>
          <p:nvPr/>
        </p:nvSpPr>
        <p:spPr>
          <a:xfrm rot="315159">
            <a:off x="5618511" y="847816"/>
            <a:ext cx="7771099" cy="2074016"/>
          </a:xfrm>
          <a:custGeom>
            <a:avLst/>
            <a:gdLst/>
            <a:ahLst/>
            <a:cxnLst/>
            <a:rect l="l" t="t" r="r" b="b"/>
            <a:pathLst>
              <a:path w="6593694" h="2074016">
                <a:moveTo>
                  <a:pt x="0" y="0"/>
                </a:moveTo>
                <a:lnTo>
                  <a:pt x="6593694" y="0"/>
                </a:lnTo>
                <a:lnTo>
                  <a:pt x="6593694" y="2074016"/>
                </a:lnTo>
                <a:lnTo>
                  <a:pt x="0" y="2074016"/>
                </a:lnTo>
                <a:lnTo>
                  <a:pt x="0" y="0"/>
                </a:lnTo>
                <a:close/>
              </a:path>
            </a:pathLst>
          </a:custGeom>
          <a:blipFill>
            <a:blip r:embed="rId2">
              <a:extLst>
                <a:ext uri="{96DAC541-7B7A-43D3-8B79-37D633B846F1}">
                  <asvg:svgBlip xmlns:asvg="http://schemas.microsoft.com/office/drawing/2016/SVG/main" xmlns="" r:embed="rId19"/>
                </a:ext>
              </a:extLst>
            </a:blip>
            <a:stretch>
              <a:fillRect/>
            </a:stretch>
          </a:blipFill>
        </p:spPr>
      </p:sp>
      <p:sp>
        <p:nvSpPr>
          <p:cNvPr id="15" name="Freeform 15"/>
          <p:cNvSpPr/>
          <p:nvPr/>
        </p:nvSpPr>
        <p:spPr>
          <a:xfrm rot="315159">
            <a:off x="7844823" y="1528705"/>
            <a:ext cx="3924477" cy="1091020"/>
          </a:xfrm>
          <a:custGeom>
            <a:avLst/>
            <a:gdLst/>
            <a:ahLst/>
            <a:cxnLst/>
            <a:rect l="l" t="t" r="r" b="b"/>
            <a:pathLst>
              <a:path w="6593694" h="2074016">
                <a:moveTo>
                  <a:pt x="0" y="0"/>
                </a:moveTo>
                <a:lnTo>
                  <a:pt x="6593693" y="0"/>
                </a:lnTo>
                <a:lnTo>
                  <a:pt x="6593693" y="2074016"/>
                </a:lnTo>
                <a:lnTo>
                  <a:pt x="0" y="2074016"/>
                </a:lnTo>
                <a:lnTo>
                  <a:pt x="0" y="0"/>
                </a:lnTo>
                <a:close/>
              </a:path>
            </a:pathLst>
          </a:custGeom>
          <a:blipFill>
            <a:blip r:embed="rId2">
              <a:extLst>
                <a:ext uri="{96DAC541-7B7A-43D3-8B79-37D633B846F1}">
                  <asvg:svgBlip xmlns:asvg="http://schemas.microsoft.com/office/drawing/2016/SVG/main" xmlns="" r:embed="rId19"/>
                </a:ext>
              </a:extLst>
            </a:blip>
            <a:stretch>
              <a:fillRect/>
            </a:stretch>
          </a:blipFill>
        </p:spPr>
        <p:txBody>
          <a:bodyPr/>
          <a:lstStyle/>
          <a:p>
            <a:pPr algn="r" rtl="1"/>
            <a:r>
              <a:rPr lang="ar-DZ" sz="4400" b="1" dirty="0" smtClean="0"/>
              <a:t>نتــــــــائج المعاهدة. </a:t>
            </a:r>
            <a:endParaRPr lang="fr-FR" sz="4400" b="1" dirty="0"/>
          </a:p>
        </p:txBody>
      </p:sp>
      <p:grpSp>
        <p:nvGrpSpPr>
          <p:cNvPr id="16" name="Group 16"/>
          <p:cNvGrpSpPr/>
          <p:nvPr/>
        </p:nvGrpSpPr>
        <p:grpSpPr>
          <a:xfrm>
            <a:off x="762001" y="2980780"/>
            <a:ext cx="16140404" cy="6582319"/>
            <a:chOff x="0" y="0"/>
            <a:chExt cx="3782110" cy="936976"/>
          </a:xfrm>
        </p:grpSpPr>
        <p:sp>
          <p:nvSpPr>
            <p:cNvPr id="17" name="Freeform 17"/>
            <p:cNvSpPr/>
            <p:nvPr/>
          </p:nvSpPr>
          <p:spPr>
            <a:xfrm>
              <a:off x="0" y="0"/>
              <a:ext cx="3782110" cy="936976"/>
            </a:xfrm>
            <a:custGeom>
              <a:avLst/>
              <a:gdLst/>
              <a:ahLst/>
              <a:cxnLst/>
              <a:rect l="l" t="t" r="r" b="b"/>
              <a:pathLst>
                <a:path w="3782110" h="936976">
                  <a:moveTo>
                    <a:pt x="3657650" y="936976"/>
                  </a:moveTo>
                  <a:lnTo>
                    <a:pt x="124460" y="936976"/>
                  </a:lnTo>
                  <a:cubicBezTo>
                    <a:pt x="55880" y="936976"/>
                    <a:pt x="0" y="881096"/>
                    <a:pt x="0" y="812516"/>
                  </a:cubicBezTo>
                  <a:lnTo>
                    <a:pt x="0" y="124460"/>
                  </a:lnTo>
                  <a:cubicBezTo>
                    <a:pt x="0" y="55880"/>
                    <a:pt x="55880" y="0"/>
                    <a:pt x="124460" y="0"/>
                  </a:cubicBezTo>
                  <a:lnTo>
                    <a:pt x="3657650" y="0"/>
                  </a:lnTo>
                  <a:cubicBezTo>
                    <a:pt x="3726230" y="0"/>
                    <a:pt x="3782110" y="55880"/>
                    <a:pt x="3782110" y="124460"/>
                  </a:cubicBezTo>
                  <a:lnTo>
                    <a:pt x="3782110" y="812516"/>
                  </a:lnTo>
                  <a:cubicBezTo>
                    <a:pt x="3782110" y="881096"/>
                    <a:pt x="3726230" y="936976"/>
                    <a:pt x="3657650" y="936976"/>
                  </a:cubicBezTo>
                  <a:close/>
                </a:path>
              </a:pathLst>
            </a:custGeom>
            <a:solidFill>
              <a:srgbClr val="000000">
                <a:alpha val="37647"/>
              </a:srgbClr>
            </a:solidFill>
          </p:spPr>
        </p:sp>
      </p:grpSp>
      <p:sp>
        <p:nvSpPr>
          <p:cNvPr id="19" name="TextBox 19"/>
          <p:cNvSpPr txBox="1"/>
          <p:nvPr/>
        </p:nvSpPr>
        <p:spPr>
          <a:xfrm>
            <a:off x="7141682" y="3333115"/>
            <a:ext cx="9471080" cy="421269"/>
          </a:xfrm>
          <a:prstGeom prst="rect">
            <a:avLst/>
          </a:prstGeom>
        </p:spPr>
        <p:txBody>
          <a:bodyPr lIns="0" tIns="0" rIns="0" bIns="0" rtlCol="0" anchor="t">
            <a:spAutoFit/>
          </a:bodyPr>
          <a:lstStyle/>
          <a:p>
            <a:pPr marL="0" lvl="0" indent="0" algn="ctr">
              <a:lnSpc>
                <a:spcPts val="3639"/>
              </a:lnSpc>
              <a:spcBef>
                <a:spcPct val="0"/>
              </a:spcBef>
            </a:pPr>
            <a:r>
              <a:rPr lang="en-US" sz="2599" dirty="0" smtClean="0">
                <a:solidFill>
                  <a:srgbClr val="FFFFFF"/>
                </a:solidFill>
                <a:latin typeface="Dosis Medium"/>
              </a:rPr>
              <a:t>.</a:t>
            </a:r>
            <a:endParaRPr lang="en-US" sz="2599" dirty="0">
              <a:solidFill>
                <a:srgbClr val="FFFFFF"/>
              </a:solidFill>
              <a:latin typeface="Dosis Medium"/>
            </a:endParaRPr>
          </a:p>
        </p:txBody>
      </p:sp>
      <p:sp>
        <p:nvSpPr>
          <p:cNvPr id="45" name="Rectangle 44"/>
          <p:cNvSpPr/>
          <p:nvPr/>
        </p:nvSpPr>
        <p:spPr>
          <a:xfrm>
            <a:off x="762001" y="4543336"/>
            <a:ext cx="16140403" cy="3170099"/>
          </a:xfrm>
          <a:prstGeom prst="rect">
            <a:avLst/>
          </a:prstGeom>
        </p:spPr>
        <p:txBody>
          <a:bodyPr wrap="square">
            <a:spAutoFit/>
          </a:bodyPr>
          <a:lstStyle/>
          <a:p>
            <a:pPr algn="just" rtl="1"/>
            <a:endParaRPr lang="ar-DZ" sz="4000" b="1" dirty="0">
              <a:latin typeface="Simplified Arabic" panose="02020603050405020304" pitchFamily="18" charset="-78"/>
            </a:endParaRPr>
          </a:p>
          <a:p>
            <a:pPr algn="just" rtl="1"/>
            <a:r>
              <a:rPr lang="ar-DZ" sz="4000" b="1" dirty="0" smtClean="0">
                <a:latin typeface="Simplified Arabic" panose="02020603050405020304" pitchFamily="18" charset="-78"/>
              </a:rPr>
              <a:t>تثبيت </a:t>
            </a:r>
            <a:r>
              <a:rPr lang="ar-DZ" sz="4000" b="1" dirty="0">
                <a:latin typeface="Simplified Arabic" panose="02020603050405020304" pitchFamily="18" charset="-78"/>
              </a:rPr>
              <a:t>مفهوم الدولة </a:t>
            </a:r>
            <a:r>
              <a:rPr lang="ar-DZ" sz="4000" b="1" dirty="0" smtClean="0">
                <a:latin typeface="Simplified Arabic" panose="02020603050405020304" pitchFamily="18" charset="-78"/>
              </a:rPr>
              <a:t>السيادية الذي فك </a:t>
            </a:r>
            <a:r>
              <a:rPr lang="ar-DZ" sz="4000" b="1" dirty="0">
                <a:latin typeface="Simplified Arabic" panose="02020603050405020304" pitchFamily="18" charset="-78"/>
              </a:rPr>
              <a:t>الارتباط مع السلطة الشاملة للبابا [الإمبراطورية الرومانية المقدسة].</a:t>
            </a:r>
          </a:p>
          <a:p>
            <a:pPr algn="just" rtl="1"/>
            <a:r>
              <a:rPr lang="ar-DZ" sz="4000" b="1" dirty="0">
                <a:latin typeface="Simplified Arabic" panose="02020603050405020304" pitchFamily="18" charset="-78"/>
              </a:rPr>
              <a:t>ثبت مفهوم السيادة داخليا للحاكم لا للباباوات [حسم الصراع بين السلطة الدينية والسلطة السياسية].</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5">
                                            <p:txEl>
                                              <p:pRg st="1" end="1"/>
                                            </p:txEl>
                                          </p:spTgt>
                                        </p:tgtEl>
                                        <p:attrNameLst>
                                          <p:attrName>style.visibility</p:attrName>
                                        </p:attrNameLst>
                                      </p:cBhvr>
                                      <p:to>
                                        <p:strVal val="visible"/>
                                      </p:to>
                                    </p:set>
                                    <p:animEffect transition="in" filter="barn(inVertical)">
                                      <p:cBhvr>
                                        <p:cTn id="12" dur="500"/>
                                        <p:tgtEl>
                                          <p:spTgt spid="4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5">
                                            <p:txEl>
                                              <p:pRg st="2" end="2"/>
                                            </p:txEl>
                                          </p:spTgt>
                                        </p:tgtEl>
                                        <p:attrNameLst>
                                          <p:attrName>style.visibility</p:attrName>
                                        </p:attrNameLst>
                                      </p:cBhvr>
                                      <p:to>
                                        <p:strVal val="visible"/>
                                      </p:to>
                                    </p:set>
                                    <p:animEffect transition="in" filter="barn(inVertical)">
                                      <p:cBhvr>
                                        <p:cTn id="17" dur="500"/>
                                        <p:tgtEl>
                                          <p:spTgt spid="4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3989E"/>
        </a:solidFill>
        <a:effectLst/>
      </p:bgPr>
    </p:bg>
    <p:spTree>
      <p:nvGrpSpPr>
        <p:cNvPr id="1" name=""/>
        <p:cNvGrpSpPr/>
        <p:nvPr/>
      </p:nvGrpSpPr>
      <p:grpSpPr>
        <a:xfrm>
          <a:off x="0" y="0"/>
          <a:ext cx="0" cy="0"/>
          <a:chOff x="0" y="0"/>
          <a:chExt cx="0" cy="0"/>
        </a:xfrm>
      </p:grpSpPr>
      <p:grpSp>
        <p:nvGrpSpPr>
          <p:cNvPr id="4" name="Group 4"/>
          <p:cNvGrpSpPr/>
          <p:nvPr/>
        </p:nvGrpSpPr>
        <p:grpSpPr>
          <a:xfrm>
            <a:off x="2667000" y="8420100"/>
            <a:ext cx="14173200" cy="569030"/>
            <a:chOff x="0" y="0"/>
            <a:chExt cx="3782110" cy="1142070"/>
          </a:xfrm>
        </p:grpSpPr>
        <p:sp>
          <p:nvSpPr>
            <p:cNvPr id="5" name="Freeform 5"/>
            <p:cNvSpPr/>
            <p:nvPr/>
          </p:nvSpPr>
          <p:spPr>
            <a:xfrm>
              <a:off x="0" y="0"/>
              <a:ext cx="3782110" cy="1142071"/>
            </a:xfrm>
            <a:custGeom>
              <a:avLst/>
              <a:gdLst/>
              <a:ahLst/>
              <a:cxnLst/>
              <a:rect l="l" t="t" r="r" b="b"/>
              <a:pathLst>
                <a:path w="3782110" h="1142071">
                  <a:moveTo>
                    <a:pt x="3657650" y="1142070"/>
                  </a:moveTo>
                  <a:lnTo>
                    <a:pt x="124460" y="1142070"/>
                  </a:lnTo>
                  <a:cubicBezTo>
                    <a:pt x="55880" y="1142070"/>
                    <a:pt x="0" y="1086190"/>
                    <a:pt x="0" y="1017610"/>
                  </a:cubicBezTo>
                  <a:lnTo>
                    <a:pt x="0" y="124460"/>
                  </a:lnTo>
                  <a:cubicBezTo>
                    <a:pt x="0" y="55880"/>
                    <a:pt x="55880" y="0"/>
                    <a:pt x="124460" y="0"/>
                  </a:cubicBezTo>
                  <a:lnTo>
                    <a:pt x="3657650" y="0"/>
                  </a:lnTo>
                  <a:cubicBezTo>
                    <a:pt x="3726230" y="0"/>
                    <a:pt x="3782110" y="55880"/>
                    <a:pt x="3782110" y="124460"/>
                  </a:cubicBezTo>
                  <a:lnTo>
                    <a:pt x="3782110" y="1017610"/>
                  </a:lnTo>
                  <a:cubicBezTo>
                    <a:pt x="3782110" y="1086190"/>
                    <a:pt x="3726230" y="1142071"/>
                    <a:pt x="3657650" y="1142071"/>
                  </a:cubicBezTo>
                  <a:close/>
                </a:path>
              </a:pathLst>
            </a:custGeom>
            <a:solidFill>
              <a:srgbClr val="000000">
                <a:alpha val="37647"/>
              </a:srgbClr>
            </a:solidFill>
          </p:spPr>
        </p:sp>
      </p:grpSp>
      <p:grpSp>
        <p:nvGrpSpPr>
          <p:cNvPr id="32" name="Group 32"/>
          <p:cNvGrpSpPr/>
          <p:nvPr/>
        </p:nvGrpSpPr>
        <p:grpSpPr>
          <a:xfrm>
            <a:off x="2528456" y="2861813"/>
            <a:ext cx="14325599" cy="5058319"/>
            <a:chOff x="0" y="0"/>
            <a:chExt cx="3782110" cy="983194"/>
          </a:xfrm>
        </p:grpSpPr>
        <p:sp>
          <p:nvSpPr>
            <p:cNvPr id="33" name="Freeform 33"/>
            <p:cNvSpPr/>
            <p:nvPr/>
          </p:nvSpPr>
          <p:spPr>
            <a:xfrm>
              <a:off x="0" y="0"/>
              <a:ext cx="3782110" cy="983195"/>
            </a:xfrm>
            <a:custGeom>
              <a:avLst/>
              <a:gdLst/>
              <a:ahLst/>
              <a:cxnLst/>
              <a:rect l="l" t="t" r="r" b="b"/>
              <a:pathLst>
                <a:path w="3782110" h="983195">
                  <a:moveTo>
                    <a:pt x="3657650" y="983194"/>
                  </a:moveTo>
                  <a:lnTo>
                    <a:pt x="124460" y="983194"/>
                  </a:lnTo>
                  <a:cubicBezTo>
                    <a:pt x="55880" y="983194"/>
                    <a:pt x="0" y="927314"/>
                    <a:pt x="0" y="858734"/>
                  </a:cubicBezTo>
                  <a:lnTo>
                    <a:pt x="0" y="124460"/>
                  </a:lnTo>
                  <a:cubicBezTo>
                    <a:pt x="0" y="55880"/>
                    <a:pt x="55880" y="0"/>
                    <a:pt x="124460" y="0"/>
                  </a:cubicBezTo>
                  <a:lnTo>
                    <a:pt x="3657650" y="0"/>
                  </a:lnTo>
                  <a:cubicBezTo>
                    <a:pt x="3726230" y="0"/>
                    <a:pt x="3782110" y="55880"/>
                    <a:pt x="3782110" y="124460"/>
                  </a:cubicBezTo>
                  <a:lnTo>
                    <a:pt x="3782110" y="858735"/>
                  </a:lnTo>
                  <a:cubicBezTo>
                    <a:pt x="3782110" y="927314"/>
                    <a:pt x="3726230" y="983195"/>
                    <a:pt x="3657650" y="983195"/>
                  </a:cubicBezTo>
                  <a:close/>
                </a:path>
              </a:pathLst>
            </a:custGeom>
            <a:solidFill>
              <a:srgbClr val="000000">
                <a:alpha val="37647"/>
              </a:srgbClr>
            </a:solidFill>
          </p:spPr>
        </p:sp>
      </p:grpSp>
      <p:sp>
        <p:nvSpPr>
          <p:cNvPr id="47" name="Rectangle 46"/>
          <p:cNvSpPr/>
          <p:nvPr/>
        </p:nvSpPr>
        <p:spPr>
          <a:xfrm>
            <a:off x="2895600" y="3238501"/>
            <a:ext cx="13944600" cy="4154984"/>
          </a:xfrm>
          <a:prstGeom prst="rect">
            <a:avLst/>
          </a:prstGeom>
        </p:spPr>
        <p:txBody>
          <a:bodyPr wrap="square">
            <a:spAutoFit/>
          </a:bodyPr>
          <a:lstStyle/>
          <a:p>
            <a:pPr algn="r" rtl="1"/>
            <a:r>
              <a:rPr lang="ar-DZ" sz="4400" b="1" dirty="0" smtClean="0"/>
              <a:t>تعد معاهدة وستفاليا أول معاهدة هيأت </a:t>
            </a:r>
            <a:r>
              <a:rPr lang="ar-DZ" sz="4400" b="1" dirty="0"/>
              <a:t>العلاقات الأوروبية لمؤتمر دولي على أساس </a:t>
            </a:r>
            <a:r>
              <a:rPr lang="ar-DZ" sz="4400" b="1" dirty="0" smtClean="0"/>
              <a:t>السيادة.</a:t>
            </a:r>
            <a:endParaRPr lang="ar-DZ" sz="4400" b="1" dirty="0"/>
          </a:p>
          <a:p>
            <a:pPr algn="r" rtl="1"/>
            <a:r>
              <a:rPr lang="ar-DZ" sz="4400" b="1" dirty="0" smtClean="0"/>
              <a:t>أقرت مبدأ المساواة بين الدول.</a:t>
            </a:r>
          </a:p>
          <a:p>
            <a:pPr algn="r" rtl="1"/>
            <a:r>
              <a:rPr lang="ar-DZ" sz="4400" b="1" dirty="0" smtClean="0"/>
              <a:t>أقرت عدم التدخل في الشؤون الداخلية للدول.</a:t>
            </a:r>
          </a:p>
          <a:p>
            <a:pPr algn="r" rtl="1"/>
            <a:r>
              <a:rPr lang="ar-DZ" sz="4400" b="1" dirty="0" smtClean="0"/>
              <a:t>أقرت </a:t>
            </a:r>
            <a:r>
              <a:rPr lang="ar-DZ" sz="4400" b="1" dirty="0"/>
              <a:t>مبدأ </a:t>
            </a:r>
            <a:r>
              <a:rPr lang="ar-DZ" sz="4400" b="1" dirty="0" smtClean="0"/>
              <a:t>البعثات الدبلوماسية.</a:t>
            </a:r>
            <a:endParaRPr lang="ar-DZ" sz="4400" b="1" dirty="0"/>
          </a:p>
          <a:p>
            <a:pPr algn="r" rtl="1"/>
            <a:r>
              <a:rPr lang="ar-DZ" sz="4400" b="1" dirty="0" smtClean="0"/>
              <a:t>أخذت </a:t>
            </a:r>
            <a:r>
              <a:rPr lang="ar-DZ" sz="4400" b="1" dirty="0"/>
              <a:t>بنظام توازن </a:t>
            </a:r>
            <a:r>
              <a:rPr lang="ar-DZ" sz="4400" b="1" dirty="0" smtClean="0"/>
              <a:t>القوى.</a:t>
            </a:r>
            <a:endParaRPr lang="ar-DZ" sz="4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3989E"/>
        </a:solidFill>
        <a:effectLst/>
      </p:bgPr>
    </p:bg>
    <p:spTree>
      <p:nvGrpSpPr>
        <p:cNvPr id="1" name=""/>
        <p:cNvGrpSpPr/>
        <p:nvPr/>
      </p:nvGrpSpPr>
      <p:grpSpPr>
        <a:xfrm>
          <a:off x="0" y="0"/>
          <a:ext cx="0" cy="0"/>
          <a:chOff x="0" y="0"/>
          <a:chExt cx="0" cy="0"/>
        </a:xfrm>
      </p:grpSpPr>
      <p:sp>
        <p:nvSpPr>
          <p:cNvPr id="30" name="Freeform 30"/>
          <p:cNvSpPr/>
          <p:nvPr/>
        </p:nvSpPr>
        <p:spPr>
          <a:xfrm rot="315159">
            <a:off x="3671875" y="1929899"/>
            <a:ext cx="9741401" cy="906002"/>
          </a:xfrm>
          <a:custGeom>
            <a:avLst/>
            <a:gdLst/>
            <a:ahLst/>
            <a:cxnLst/>
            <a:rect l="l" t="t" r="r" b="b"/>
            <a:pathLst>
              <a:path w="6593694" h="2074016">
                <a:moveTo>
                  <a:pt x="0" y="0"/>
                </a:moveTo>
                <a:lnTo>
                  <a:pt x="6593694" y="0"/>
                </a:lnTo>
                <a:lnTo>
                  <a:pt x="6593694" y="2074016"/>
                </a:lnTo>
                <a:lnTo>
                  <a:pt x="0" y="2074016"/>
                </a:lnTo>
                <a:lnTo>
                  <a:pt x="0" y="0"/>
                </a:lnTo>
                <a:close/>
              </a:path>
            </a:pathLst>
          </a:custGeom>
          <a:blipFill>
            <a:blip r:embed="rId2">
              <a:extLst>
                <a:ext uri="{96DAC541-7B7A-43D3-8B79-37D633B846F1}">
                  <asvg:svgBlip xmlns:asvg="http://schemas.microsoft.com/office/drawing/2016/SVG/main" xmlns="" r:embed="rId19"/>
                </a:ext>
              </a:extLst>
            </a:blip>
            <a:stretch>
              <a:fillRect/>
            </a:stretch>
          </a:blipFill>
        </p:spPr>
        <p:txBody>
          <a:bodyPr/>
          <a:lstStyle/>
          <a:p>
            <a:r>
              <a:rPr lang="ar-DZ" sz="4800" dirty="0" smtClean="0"/>
              <a:t>بنية العلاقات الدولية الحديثة بعد معاهدة وستفاليا. </a:t>
            </a:r>
            <a:endParaRPr lang="fr-FR" sz="4800" dirty="0"/>
          </a:p>
        </p:txBody>
      </p:sp>
      <p:grpSp>
        <p:nvGrpSpPr>
          <p:cNvPr id="32" name="Group 32"/>
          <p:cNvGrpSpPr/>
          <p:nvPr/>
        </p:nvGrpSpPr>
        <p:grpSpPr>
          <a:xfrm>
            <a:off x="1066800" y="4152900"/>
            <a:ext cx="16013103" cy="5638800"/>
            <a:chOff x="0" y="0"/>
            <a:chExt cx="3782110" cy="838762"/>
          </a:xfrm>
        </p:grpSpPr>
        <p:sp>
          <p:nvSpPr>
            <p:cNvPr id="33" name="Freeform 33"/>
            <p:cNvSpPr/>
            <p:nvPr/>
          </p:nvSpPr>
          <p:spPr>
            <a:xfrm>
              <a:off x="0" y="0"/>
              <a:ext cx="3782110" cy="838762"/>
            </a:xfrm>
            <a:custGeom>
              <a:avLst/>
              <a:gdLst/>
              <a:ahLst/>
              <a:cxnLst/>
              <a:rect l="l" t="t" r="r" b="b"/>
              <a:pathLst>
                <a:path w="3782110" h="838762">
                  <a:moveTo>
                    <a:pt x="3657650" y="838762"/>
                  </a:moveTo>
                  <a:lnTo>
                    <a:pt x="124460" y="838762"/>
                  </a:lnTo>
                  <a:cubicBezTo>
                    <a:pt x="55880" y="838762"/>
                    <a:pt x="0" y="782882"/>
                    <a:pt x="0" y="714302"/>
                  </a:cubicBezTo>
                  <a:lnTo>
                    <a:pt x="0" y="124460"/>
                  </a:lnTo>
                  <a:cubicBezTo>
                    <a:pt x="0" y="55880"/>
                    <a:pt x="55880" y="0"/>
                    <a:pt x="124460" y="0"/>
                  </a:cubicBezTo>
                  <a:lnTo>
                    <a:pt x="3657650" y="0"/>
                  </a:lnTo>
                  <a:cubicBezTo>
                    <a:pt x="3726230" y="0"/>
                    <a:pt x="3782110" y="55880"/>
                    <a:pt x="3782110" y="124460"/>
                  </a:cubicBezTo>
                  <a:lnTo>
                    <a:pt x="3782110" y="714302"/>
                  </a:lnTo>
                  <a:cubicBezTo>
                    <a:pt x="3782110" y="782882"/>
                    <a:pt x="3726230" y="838762"/>
                    <a:pt x="3657650" y="838762"/>
                  </a:cubicBezTo>
                  <a:close/>
                </a:path>
              </a:pathLst>
            </a:custGeom>
            <a:solidFill>
              <a:srgbClr val="000000">
                <a:alpha val="37647"/>
              </a:srgbClr>
            </a:solidFill>
            <a:ln>
              <a:solidFill>
                <a:srgbClr val="FFC000"/>
              </a:solidFill>
            </a:ln>
          </p:spPr>
        </p:sp>
      </p:grpSp>
      <p:sp>
        <p:nvSpPr>
          <p:cNvPr id="45" name="Rectangle 44"/>
          <p:cNvSpPr/>
          <p:nvPr/>
        </p:nvSpPr>
        <p:spPr>
          <a:xfrm>
            <a:off x="2895600" y="4958834"/>
            <a:ext cx="12344400" cy="3662541"/>
          </a:xfrm>
          <a:prstGeom prst="rect">
            <a:avLst/>
          </a:prstGeom>
        </p:spPr>
        <p:txBody>
          <a:bodyPr wrap="square">
            <a:spAutoFit/>
          </a:bodyPr>
          <a:lstStyle/>
          <a:p>
            <a:pPr algn="ctr"/>
            <a:r>
              <a:rPr lang="ar-DZ" sz="4400" b="1" dirty="0">
                <a:latin typeface="Simplified Arabic" panose="02020603050405020304" pitchFamily="18" charset="-78"/>
              </a:rPr>
              <a:t>الدول ذات </a:t>
            </a:r>
            <a:r>
              <a:rPr lang="ar-DZ" sz="4400" b="1" dirty="0" smtClean="0">
                <a:latin typeface="Simplified Arabic" panose="02020603050405020304" pitchFamily="18" charset="-78"/>
              </a:rPr>
              <a:t>السيادة.</a:t>
            </a:r>
          </a:p>
          <a:p>
            <a:pPr algn="ctr"/>
            <a:endParaRPr lang="ar-DZ" sz="3600" dirty="0">
              <a:cs typeface="Simplified Arabic" panose="02020603050405020304" pitchFamily="18" charset="-78"/>
            </a:endParaRPr>
          </a:p>
          <a:p>
            <a:pPr algn="ctr"/>
            <a:r>
              <a:rPr lang="ar-DZ" sz="4000" b="1" dirty="0" smtClean="0"/>
              <a:t>الفوضوية.</a:t>
            </a:r>
          </a:p>
          <a:p>
            <a:pPr algn="ctr"/>
            <a:endParaRPr lang="ar-DZ" sz="3600" dirty="0">
              <a:cs typeface="Simplified Arabic" panose="02020603050405020304" pitchFamily="18" charset="-78"/>
            </a:endParaRPr>
          </a:p>
          <a:p>
            <a:pPr algn="ctr"/>
            <a:endParaRPr lang="ar-DZ" sz="3600" dirty="0" smtClean="0">
              <a:cs typeface="Simplified Arabic" panose="02020603050405020304" pitchFamily="18" charset="-78"/>
            </a:endParaRPr>
          </a:p>
          <a:p>
            <a:pPr algn="ctr"/>
            <a:r>
              <a:rPr lang="ar-DZ" sz="4000" b="1" dirty="0" smtClean="0"/>
              <a:t>سياسات القوة.</a:t>
            </a:r>
            <a:endParaRPr lang="fr-FR" sz="4000" b="1" dirty="0"/>
          </a:p>
        </p:txBody>
      </p:sp>
      <p:sp>
        <p:nvSpPr>
          <p:cNvPr id="46" name="Down Arrow 45"/>
          <p:cNvSpPr/>
          <p:nvPr/>
        </p:nvSpPr>
        <p:spPr>
          <a:xfrm>
            <a:off x="8542575" y="5796861"/>
            <a:ext cx="12192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Down Arrow 47"/>
          <p:cNvSpPr/>
          <p:nvPr/>
        </p:nvSpPr>
        <p:spPr>
          <a:xfrm>
            <a:off x="8542575" y="7050860"/>
            <a:ext cx="1219200" cy="65353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TotalTime>
  <Words>363</Words>
  <Application>Microsoft Office PowerPoint</Application>
  <PresentationFormat>Custom</PresentationFormat>
  <Paragraphs>50</Paragraphs>
  <Slides>11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Calibri</vt:lpstr>
      <vt:lpstr>A Day Without Sun Text Bold</vt:lpstr>
      <vt:lpstr>Arial</vt:lpstr>
      <vt:lpstr>Simplified Arabic</vt:lpstr>
      <vt:lpstr>Dosis Ultra-Bold</vt:lpstr>
      <vt:lpstr>Dosis Medium</vt:lpstr>
      <vt:lpstr>Andalus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HP</cp:lastModifiedBy>
  <cp:revision>12</cp:revision>
  <dcterms:created xsi:type="dcterms:W3CDTF">2006-08-16T00:00:00Z</dcterms:created>
  <dcterms:modified xsi:type="dcterms:W3CDTF">2023-10-17T20:01:13Z</dcterms:modified>
  <dc:identifier>DAFxibVFv0c</dc:identifier>
</cp:coreProperties>
</file>