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9"/>
  </p:notesMasterIdLst>
  <p:sldIdLst>
    <p:sldId id="256" r:id="rId2"/>
    <p:sldId id="257" r:id="rId3"/>
    <p:sldId id="258" r:id="rId4"/>
    <p:sldId id="261" r:id="rId5"/>
    <p:sldId id="262" r:id="rId6"/>
    <p:sldId id="263" r:id="rId7"/>
    <p:sldId id="264"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9" d="100"/>
          <a:sy n="69" d="100"/>
        </p:scale>
        <p:origin x="-780"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x-non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CC11FC-845B-4E80-8A72-03794916C1D8}" type="datetimeFigureOut">
              <a:rPr lang="x-none" smtClean="0"/>
              <a:t>03/05/2025</a:t>
            </a:fld>
            <a:endParaRPr lang="x-non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x-non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x-non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x-non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800BB4-8A08-4779-A648-7D71C879EC21}" type="slidenum">
              <a:rPr lang="x-none" smtClean="0"/>
              <a:t>‹N°›</a:t>
            </a:fld>
            <a:endParaRPr lang="x-none"/>
          </a:p>
        </p:txBody>
      </p:sp>
    </p:spTree>
    <p:extLst>
      <p:ext uri="{BB962C8B-B14F-4D97-AF65-F5344CB8AC3E}">
        <p14:creationId xmlns:p14="http://schemas.microsoft.com/office/powerpoint/2010/main" val="2277575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x-none" dirty="0"/>
          </a:p>
        </p:txBody>
      </p:sp>
      <p:sp>
        <p:nvSpPr>
          <p:cNvPr id="4" name="Espace réservé du numéro de diapositive 3"/>
          <p:cNvSpPr>
            <a:spLocks noGrp="1"/>
          </p:cNvSpPr>
          <p:nvPr>
            <p:ph type="sldNum" sz="quarter" idx="5"/>
          </p:nvPr>
        </p:nvSpPr>
        <p:spPr/>
        <p:txBody>
          <a:bodyPr/>
          <a:lstStyle/>
          <a:p>
            <a:fld id="{A1800BB4-8A08-4779-A648-7D71C879EC21}" type="slidenum">
              <a:rPr lang="x-none" smtClean="0"/>
              <a:t>1</a:t>
            </a:fld>
            <a:endParaRPr lang="x-none"/>
          </a:p>
        </p:txBody>
      </p:sp>
    </p:spTree>
    <p:extLst>
      <p:ext uri="{BB962C8B-B14F-4D97-AF65-F5344CB8AC3E}">
        <p14:creationId xmlns:p14="http://schemas.microsoft.com/office/powerpoint/2010/main" val="41047518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4EA26C06-7AB0-46DF-A1E9-E447B7DBBC74}" type="datetimeFigureOut">
              <a:rPr lang="x-none" smtClean="0"/>
              <a:t>03/05/2025</a:t>
            </a:fld>
            <a:endParaRPr lang="x-none"/>
          </a:p>
        </p:txBody>
      </p:sp>
      <p:sp>
        <p:nvSpPr>
          <p:cNvPr id="5" name="Footer Placeholder 4"/>
          <p:cNvSpPr>
            <a:spLocks noGrp="1"/>
          </p:cNvSpPr>
          <p:nvPr>
            <p:ph type="ftr" sz="quarter" idx="11"/>
          </p:nvPr>
        </p:nvSpPr>
        <p:spPr/>
        <p:txBody>
          <a:bodyPr/>
          <a:lstStyle/>
          <a:p>
            <a:endParaRPr lang="x-none"/>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2988049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EA26C06-7AB0-46DF-A1E9-E447B7DBBC74}" type="datetimeFigureOut">
              <a:rPr lang="x-none" smtClean="0"/>
              <a:t>03/05/2025</a:t>
            </a:fld>
            <a:endParaRPr lang="x-none"/>
          </a:p>
        </p:txBody>
      </p:sp>
      <p:sp>
        <p:nvSpPr>
          <p:cNvPr id="5" name="Footer Placeholder 4"/>
          <p:cNvSpPr>
            <a:spLocks noGrp="1"/>
          </p:cNvSpPr>
          <p:nvPr>
            <p:ph type="ftr" sz="quarter" idx="11"/>
          </p:nvPr>
        </p:nvSpPr>
        <p:spPr/>
        <p:txBody>
          <a:bodyPr/>
          <a:lstStyle/>
          <a:p>
            <a:endParaRPr lang="x-none"/>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2270092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EA26C06-7AB0-46DF-A1E9-E447B7DBBC74}" type="datetimeFigureOut">
              <a:rPr lang="x-none" smtClean="0"/>
              <a:t>03/05/2025</a:t>
            </a:fld>
            <a:endParaRPr lang="x-none"/>
          </a:p>
        </p:txBody>
      </p:sp>
      <p:sp>
        <p:nvSpPr>
          <p:cNvPr id="5" name="Footer Placeholder 4"/>
          <p:cNvSpPr>
            <a:spLocks noGrp="1"/>
          </p:cNvSpPr>
          <p:nvPr>
            <p:ph type="ftr" sz="quarter" idx="11"/>
          </p:nvPr>
        </p:nvSpPr>
        <p:spPr/>
        <p:txBody>
          <a:bodyPr/>
          <a:lstStyle/>
          <a:p>
            <a:endParaRPr lang="x-none"/>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6CC4032-F0FE-4C8E-B856-7D65B8D396E2}" type="slidenum">
              <a:rPr lang="x-none" smtClean="0"/>
              <a:t>‹N°›</a:t>
            </a:fld>
            <a:endParaRPr lang="x-none"/>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223121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4EA26C06-7AB0-46DF-A1E9-E447B7DBBC74}" type="datetimeFigureOut">
              <a:rPr lang="x-none" smtClean="0"/>
              <a:t>03/05/2025</a:t>
            </a:fld>
            <a:endParaRPr lang="x-none"/>
          </a:p>
        </p:txBody>
      </p:sp>
      <p:sp>
        <p:nvSpPr>
          <p:cNvPr id="6" name="Footer Placeholder 5"/>
          <p:cNvSpPr>
            <a:spLocks noGrp="1"/>
          </p:cNvSpPr>
          <p:nvPr>
            <p:ph type="ftr" sz="quarter" idx="11"/>
          </p:nvPr>
        </p:nvSpPr>
        <p:spPr/>
        <p:txBody>
          <a:bodyPr/>
          <a:lstStyle/>
          <a:p>
            <a:endParaRPr lang="x-non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11256125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4EA26C06-7AB0-46DF-A1E9-E447B7DBBC74}" type="datetimeFigureOut">
              <a:rPr lang="x-none" smtClean="0"/>
              <a:t>03/05/2025</a:t>
            </a:fld>
            <a:endParaRPr lang="x-none"/>
          </a:p>
        </p:txBody>
      </p:sp>
      <p:sp>
        <p:nvSpPr>
          <p:cNvPr id="6" name="Footer Placeholder 5"/>
          <p:cNvSpPr>
            <a:spLocks noGrp="1"/>
          </p:cNvSpPr>
          <p:nvPr>
            <p:ph type="ftr" sz="quarter" idx="11"/>
          </p:nvPr>
        </p:nvSpPr>
        <p:spPr/>
        <p:txBody>
          <a:bodyPr/>
          <a:lstStyle/>
          <a:p>
            <a:endParaRPr lang="x-none"/>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CC4032-F0FE-4C8E-B856-7D65B8D396E2}" type="slidenum">
              <a:rPr lang="x-none" smtClean="0"/>
              <a:t>‹N°›</a:t>
            </a:fld>
            <a:endParaRPr lang="x-none"/>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618542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4EA26C06-7AB0-46DF-A1E9-E447B7DBBC74}" type="datetimeFigureOut">
              <a:rPr lang="x-none" smtClean="0"/>
              <a:t>03/05/2025</a:t>
            </a:fld>
            <a:endParaRPr lang="x-none"/>
          </a:p>
        </p:txBody>
      </p:sp>
      <p:sp>
        <p:nvSpPr>
          <p:cNvPr id="6" name="Footer Placeholder 5"/>
          <p:cNvSpPr>
            <a:spLocks noGrp="1"/>
          </p:cNvSpPr>
          <p:nvPr>
            <p:ph type="ftr" sz="quarter" idx="11"/>
          </p:nvPr>
        </p:nvSpPr>
        <p:spPr/>
        <p:txBody>
          <a:bodyPr/>
          <a:lstStyle/>
          <a:p>
            <a:endParaRPr lang="x-non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17702361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EA26C06-7AB0-46DF-A1E9-E447B7DBBC74}" type="datetimeFigureOut">
              <a:rPr lang="x-none" smtClean="0"/>
              <a:t>03/05/2025</a:t>
            </a:fld>
            <a:endParaRPr lang="x-none"/>
          </a:p>
        </p:txBody>
      </p:sp>
      <p:sp>
        <p:nvSpPr>
          <p:cNvPr id="5" name="Footer Placeholder 4"/>
          <p:cNvSpPr>
            <a:spLocks noGrp="1"/>
          </p:cNvSpPr>
          <p:nvPr>
            <p:ph type="ftr" sz="quarter" idx="11"/>
          </p:nvPr>
        </p:nvSpPr>
        <p:spPr/>
        <p:txBody>
          <a:bodyPr/>
          <a:lstStyle/>
          <a:p>
            <a:endParaRPr lang="x-non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32742442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EA26C06-7AB0-46DF-A1E9-E447B7DBBC74}" type="datetimeFigureOut">
              <a:rPr lang="x-none" smtClean="0"/>
              <a:t>03/05/2025</a:t>
            </a:fld>
            <a:endParaRPr lang="x-none"/>
          </a:p>
        </p:txBody>
      </p:sp>
      <p:sp>
        <p:nvSpPr>
          <p:cNvPr id="5" name="Footer Placeholder 4"/>
          <p:cNvSpPr>
            <a:spLocks noGrp="1"/>
          </p:cNvSpPr>
          <p:nvPr>
            <p:ph type="ftr" sz="quarter" idx="11"/>
          </p:nvPr>
        </p:nvSpPr>
        <p:spPr/>
        <p:txBody>
          <a:bodyPr/>
          <a:lstStyle/>
          <a:p>
            <a:endParaRPr lang="x-non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2478523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EA26C06-7AB0-46DF-A1E9-E447B7DBBC74}" type="datetimeFigureOut">
              <a:rPr lang="x-none" smtClean="0"/>
              <a:t>03/05/2025</a:t>
            </a:fld>
            <a:endParaRPr lang="x-none"/>
          </a:p>
        </p:txBody>
      </p:sp>
      <p:sp>
        <p:nvSpPr>
          <p:cNvPr id="5" name="Footer Placeholder 4"/>
          <p:cNvSpPr>
            <a:spLocks noGrp="1"/>
          </p:cNvSpPr>
          <p:nvPr>
            <p:ph type="ftr" sz="quarter" idx="11"/>
          </p:nvPr>
        </p:nvSpPr>
        <p:spPr/>
        <p:txBody>
          <a:bodyPr/>
          <a:lstStyle/>
          <a:p>
            <a:endParaRPr lang="x-non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3096687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EA26C06-7AB0-46DF-A1E9-E447B7DBBC74}" type="datetimeFigureOut">
              <a:rPr lang="x-none" smtClean="0"/>
              <a:t>03/05/2025</a:t>
            </a:fld>
            <a:endParaRPr lang="x-none"/>
          </a:p>
        </p:txBody>
      </p:sp>
      <p:sp>
        <p:nvSpPr>
          <p:cNvPr id="5" name="Footer Placeholder 4"/>
          <p:cNvSpPr>
            <a:spLocks noGrp="1"/>
          </p:cNvSpPr>
          <p:nvPr>
            <p:ph type="ftr" sz="quarter" idx="11"/>
          </p:nvPr>
        </p:nvSpPr>
        <p:spPr/>
        <p:txBody>
          <a:bodyPr/>
          <a:lstStyle/>
          <a:p>
            <a:endParaRPr lang="x-none"/>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1440232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EA26C06-7AB0-46DF-A1E9-E447B7DBBC74}" type="datetimeFigureOut">
              <a:rPr lang="x-none" smtClean="0"/>
              <a:t>03/05/2025</a:t>
            </a:fld>
            <a:endParaRPr lang="x-none"/>
          </a:p>
        </p:txBody>
      </p:sp>
      <p:sp>
        <p:nvSpPr>
          <p:cNvPr id="6" name="Footer Placeholder 5"/>
          <p:cNvSpPr>
            <a:spLocks noGrp="1"/>
          </p:cNvSpPr>
          <p:nvPr>
            <p:ph type="ftr" sz="quarter" idx="11"/>
          </p:nvPr>
        </p:nvSpPr>
        <p:spPr/>
        <p:txBody>
          <a:bodyPr/>
          <a:lstStyle/>
          <a:p>
            <a:endParaRPr lang="x-none"/>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198450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EA26C06-7AB0-46DF-A1E9-E447B7DBBC74}" type="datetimeFigureOut">
              <a:rPr lang="x-none" smtClean="0"/>
              <a:t>03/05/2025</a:t>
            </a:fld>
            <a:endParaRPr lang="x-none"/>
          </a:p>
        </p:txBody>
      </p:sp>
      <p:sp>
        <p:nvSpPr>
          <p:cNvPr id="8" name="Footer Placeholder 7"/>
          <p:cNvSpPr>
            <a:spLocks noGrp="1"/>
          </p:cNvSpPr>
          <p:nvPr>
            <p:ph type="ftr" sz="quarter" idx="11"/>
          </p:nvPr>
        </p:nvSpPr>
        <p:spPr/>
        <p:txBody>
          <a:bodyPr/>
          <a:lstStyle/>
          <a:p>
            <a:endParaRPr lang="x-none"/>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3130371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EA26C06-7AB0-46DF-A1E9-E447B7DBBC74}" type="datetimeFigureOut">
              <a:rPr lang="x-none" smtClean="0"/>
              <a:t>03/05/2025</a:t>
            </a:fld>
            <a:endParaRPr lang="x-none"/>
          </a:p>
        </p:txBody>
      </p:sp>
      <p:sp>
        <p:nvSpPr>
          <p:cNvPr id="4" name="Footer Placeholder 3"/>
          <p:cNvSpPr>
            <a:spLocks noGrp="1"/>
          </p:cNvSpPr>
          <p:nvPr>
            <p:ph type="ftr" sz="quarter" idx="11"/>
          </p:nvPr>
        </p:nvSpPr>
        <p:spPr/>
        <p:txBody>
          <a:bodyPr/>
          <a:lstStyle/>
          <a:p>
            <a:endParaRPr lang="x-none"/>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2622049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A26C06-7AB0-46DF-A1E9-E447B7DBBC74}" type="datetimeFigureOut">
              <a:rPr lang="x-none" smtClean="0"/>
              <a:t>03/05/2025</a:t>
            </a:fld>
            <a:endParaRPr lang="x-none"/>
          </a:p>
        </p:txBody>
      </p:sp>
      <p:sp>
        <p:nvSpPr>
          <p:cNvPr id="3" name="Footer Placeholder 2"/>
          <p:cNvSpPr>
            <a:spLocks noGrp="1"/>
          </p:cNvSpPr>
          <p:nvPr>
            <p:ph type="ftr" sz="quarter" idx="11"/>
          </p:nvPr>
        </p:nvSpPr>
        <p:spPr/>
        <p:txBody>
          <a:bodyPr/>
          <a:lstStyle/>
          <a:p>
            <a:endParaRPr lang="x-none"/>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47890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EA26C06-7AB0-46DF-A1E9-E447B7DBBC74}" type="datetimeFigureOut">
              <a:rPr lang="x-none" smtClean="0"/>
              <a:t>03/05/2025</a:t>
            </a:fld>
            <a:endParaRPr lang="x-none"/>
          </a:p>
        </p:txBody>
      </p:sp>
      <p:sp>
        <p:nvSpPr>
          <p:cNvPr id="6" name="Footer Placeholder 5"/>
          <p:cNvSpPr>
            <a:spLocks noGrp="1"/>
          </p:cNvSpPr>
          <p:nvPr>
            <p:ph type="ftr" sz="quarter" idx="11"/>
          </p:nvPr>
        </p:nvSpPr>
        <p:spPr/>
        <p:txBody>
          <a:bodyPr/>
          <a:lstStyle/>
          <a:p>
            <a:endParaRPr lang="x-none"/>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35028056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EA26C06-7AB0-46DF-A1E9-E447B7DBBC74}" type="datetimeFigureOut">
              <a:rPr lang="x-none" smtClean="0"/>
              <a:t>03/05/2025</a:t>
            </a:fld>
            <a:endParaRPr lang="x-none"/>
          </a:p>
        </p:txBody>
      </p:sp>
      <p:sp>
        <p:nvSpPr>
          <p:cNvPr id="6" name="Footer Placeholder 5"/>
          <p:cNvSpPr>
            <a:spLocks noGrp="1"/>
          </p:cNvSpPr>
          <p:nvPr>
            <p:ph type="ftr" sz="quarter" idx="11"/>
          </p:nvPr>
        </p:nvSpPr>
        <p:spPr/>
        <p:txBody>
          <a:bodyPr/>
          <a:lstStyle/>
          <a:p>
            <a:endParaRPr lang="x-non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3285626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EA26C06-7AB0-46DF-A1E9-E447B7DBBC74}" type="datetimeFigureOut">
              <a:rPr lang="x-none" smtClean="0"/>
              <a:t>03/05/2025</a:t>
            </a:fld>
            <a:endParaRPr lang="x-none"/>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x-none"/>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6CC4032-F0FE-4C8E-B856-7D65B8D396E2}" type="slidenum">
              <a:rPr lang="x-none" smtClean="0"/>
              <a:t>‹N°›</a:t>
            </a:fld>
            <a:endParaRPr lang="x-none"/>
          </a:p>
        </p:txBody>
      </p:sp>
    </p:spTree>
    <p:extLst>
      <p:ext uri="{BB962C8B-B14F-4D97-AF65-F5344CB8AC3E}">
        <p14:creationId xmlns:p14="http://schemas.microsoft.com/office/powerpoint/2010/main" val="305064871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7A8E73CF-F86B-E77C-3826-934D76DF5AC1}"/>
              </a:ext>
            </a:extLst>
          </p:cNvPr>
          <p:cNvSpPr>
            <a:spLocks noGrp="1"/>
          </p:cNvSpPr>
          <p:nvPr>
            <p:ph type="ctrTitle"/>
          </p:nvPr>
        </p:nvSpPr>
        <p:spPr>
          <a:xfrm>
            <a:off x="3241964" y="138546"/>
            <a:ext cx="5167746" cy="1406305"/>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normAutofit fontScale="90000"/>
          </a:bodyPr>
          <a:lstStyle/>
          <a:p>
            <a:pPr algn="ctr" rtl="1"/>
            <a:r>
              <a:rPr lang="ar-DZ" sz="5400" b="1" dirty="0">
                <a:ln w="9525">
                  <a:solidFill>
                    <a:schemeClr val="bg1"/>
                  </a:solidFill>
                  <a:prstDash val="solid"/>
                </a:ln>
                <a:effectLst>
                  <a:outerShdw blurRad="12700" dist="38100" dir="2700000" algn="tl" rotWithShape="0">
                    <a:schemeClr val="bg1">
                      <a:lumMod val="50000"/>
                    </a:schemeClr>
                  </a:outerShdw>
                </a:effectLst>
                <a:latin typeface="Arabic Typesetting" panose="03020402040406030203" pitchFamily="66" charset="-78"/>
                <a:cs typeface="Arabic Typesetting" panose="03020402040406030203" pitchFamily="66" charset="-78"/>
              </a:rPr>
              <a:t>المحاضرة الأولى و </a:t>
            </a:r>
            <a:r>
              <a:rPr lang="ar-DZ" sz="5400" b="1" dirty="0" smtClean="0">
                <a:ln w="9525">
                  <a:solidFill>
                    <a:schemeClr val="bg1"/>
                  </a:solidFill>
                  <a:prstDash val="solid"/>
                </a:ln>
                <a:effectLst>
                  <a:outerShdw blurRad="12700" dist="38100" dir="2700000" algn="tl" rotWithShape="0">
                    <a:schemeClr val="bg1">
                      <a:lumMod val="50000"/>
                    </a:schemeClr>
                  </a:outerShdw>
                </a:effectLst>
                <a:latin typeface="Arabic Typesetting" panose="03020402040406030203" pitchFamily="66" charset="-78"/>
                <a:cs typeface="Arabic Typesetting" panose="03020402040406030203" pitchFamily="66" charset="-78"/>
              </a:rPr>
              <a:t>الثانية و الثالثة </a:t>
            </a:r>
            <a:r>
              <a:rPr lang="ar-DZ" sz="5400" b="1" dirty="0">
                <a:ln w="9525">
                  <a:solidFill>
                    <a:schemeClr val="bg1"/>
                  </a:solidFill>
                  <a:prstDash val="solid"/>
                </a:ln>
                <a:effectLst>
                  <a:outerShdw blurRad="12700" dist="38100" dir="2700000" algn="tl" rotWithShape="0">
                    <a:schemeClr val="bg1">
                      <a:lumMod val="50000"/>
                    </a:schemeClr>
                  </a:outerShdw>
                </a:effectLst>
                <a:latin typeface="Arabic Typesetting" panose="03020402040406030203" pitchFamily="66" charset="-78"/>
                <a:cs typeface="Arabic Typesetting" panose="03020402040406030203" pitchFamily="66" charset="-78"/>
              </a:rPr>
              <a:t/>
            </a:r>
            <a:br>
              <a:rPr lang="ar-DZ" sz="5400" b="1" dirty="0">
                <a:ln w="9525">
                  <a:solidFill>
                    <a:schemeClr val="bg1"/>
                  </a:solidFill>
                  <a:prstDash val="solid"/>
                </a:ln>
                <a:effectLst>
                  <a:outerShdw blurRad="12700" dist="38100" dir="2700000" algn="tl" rotWithShape="0">
                    <a:schemeClr val="bg1">
                      <a:lumMod val="50000"/>
                    </a:schemeClr>
                  </a:outerShdw>
                </a:effectLst>
                <a:latin typeface="Arabic Typesetting" panose="03020402040406030203" pitchFamily="66" charset="-78"/>
                <a:cs typeface="Arabic Typesetting" panose="03020402040406030203" pitchFamily="66" charset="-78"/>
              </a:rPr>
            </a:br>
            <a:r>
              <a:rPr lang="ar-DZ" sz="5400" b="1" dirty="0" smtClean="0">
                <a:ln w="9525">
                  <a:solidFill>
                    <a:schemeClr val="bg1"/>
                  </a:solidFill>
                  <a:prstDash val="solid"/>
                </a:ln>
                <a:effectLst>
                  <a:outerShdw blurRad="12700" dist="38100" dir="2700000" algn="tl" rotWithShape="0">
                    <a:schemeClr val="bg1">
                      <a:lumMod val="50000"/>
                    </a:schemeClr>
                  </a:outerShdw>
                </a:effectLst>
                <a:latin typeface="Arabic Typesetting" panose="03020402040406030203" pitchFamily="66" charset="-78"/>
                <a:cs typeface="Arabic Typesetting" panose="03020402040406030203" pitchFamily="66" charset="-78"/>
              </a:rPr>
              <a:t>مراحل الدرس اللغوي قبل سوسير</a:t>
            </a:r>
            <a:endParaRPr lang="x-none" sz="5400" b="1" dirty="0">
              <a:ln w="9525">
                <a:solidFill>
                  <a:schemeClr val="bg1"/>
                </a:solidFill>
                <a:prstDash val="solid"/>
              </a:ln>
              <a:effectLst>
                <a:outerShdw blurRad="12700" dist="38100" dir="2700000" algn="tl" rotWithShape="0">
                  <a:schemeClr val="bg1">
                    <a:lumMod val="50000"/>
                  </a:schemeClr>
                </a:outerShdw>
              </a:effectLst>
              <a:latin typeface="Arabic Typesetting" panose="03020402040406030203" pitchFamily="66" charset="-78"/>
              <a:cs typeface="Arabic Typesetting" panose="03020402040406030203" pitchFamily="66" charset="-78"/>
            </a:endParaRPr>
          </a:p>
        </p:txBody>
      </p:sp>
      <p:sp>
        <p:nvSpPr>
          <p:cNvPr id="3" name="Sous-titre 2">
            <a:extLst>
              <a:ext uri="{FF2B5EF4-FFF2-40B4-BE49-F238E27FC236}">
                <a16:creationId xmlns:a16="http://schemas.microsoft.com/office/drawing/2014/main" xmlns="" id="{EC68171D-2D3A-B5C4-6056-F2738845B507}"/>
              </a:ext>
            </a:extLst>
          </p:cNvPr>
          <p:cNvSpPr>
            <a:spLocks noGrp="1"/>
          </p:cNvSpPr>
          <p:nvPr>
            <p:ph type="subTitle" idx="1"/>
          </p:nvPr>
        </p:nvSpPr>
        <p:spPr>
          <a:xfrm>
            <a:off x="295061" y="1591215"/>
            <a:ext cx="11597489" cy="4892713"/>
          </a:xfrm>
          <a:blipFill>
            <a:blip r:embed="rId3"/>
            <a:tile tx="0" ty="0" sx="100000" sy="100000" flip="none" algn="tl"/>
          </a:blip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a:noAutofit/>
          </a:bodyPr>
          <a:lstStyle/>
          <a:p>
            <a:pPr marL="457200" indent="-457200" algn="just" rtl="1">
              <a:buFont typeface="Wingdings" panose="05000000000000000000" pitchFamily="2" charset="2"/>
              <a:buChar char="ü"/>
            </a:pPr>
            <a:r>
              <a:rPr lang="ar-DZ" sz="3400" b="1" dirty="0">
                <a:latin typeface="Arabic Typesetting" panose="03020402040406030203" pitchFamily="66" charset="-78"/>
                <a:cs typeface="Arabic Typesetting" panose="03020402040406030203" pitchFamily="66" charset="-78"/>
              </a:rPr>
              <a:t>عرفت الدراسات اللسانية تطورًا ملحوظًا في أواخر القرن التاسع عشر، حيث تمَّ تجاوُز المناهج المعتمدة في الدراسة اللغوية إلى اعتماد المنهج الوصفي البنيوي الذي يُرجع معظم الباحثين بدايةَ ظهوره إلى عهد (دو سوسير)، قبل انتشاره في كل بقاع العالم وتأثيره على مختلف العلوم والتخصصات. </a:t>
            </a:r>
            <a:endParaRPr lang="ar-DZ" sz="3400" b="1" dirty="0" smtClean="0">
              <a:latin typeface="Arabic Typesetting" panose="03020402040406030203" pitchFamily="66" charset="-78"/>
              <a:cs typeface="Arabic Typesetting" panose="03020402040406030203" pitchFamily="66" charset="-78"/>
            </a:endParaRPr>
          </a:p>
          <a:p>
            <a:pPr marL="457200" indent="-457200" algn="just" rtl="1">
              <a:buFont typeface="Wingdings" panose="05000000000000000000" pitchFamily="2" charset="2"/>
              <a:buChar char="ü"/>
            </a:pPr>
            <a:r>
              <a:rPr lang="ar-DZ" sz="3400" b="1" dirty="0" smtClean="0">
                <a:latin typeface="Arabic Typesetting" panose="03020402040406030203" pitchFamily="66" charset="-78"/>
                <a:cs typeface="Arabic Typesetting" panose="03020402040406030203" pitchFamily="66" charset="-78"/>
              </a:rPr>
              <a:t>وفي ظل هذه التطورات في صناعة المنهج اللساني كان لزاما على سوسير أن يبرر اختياراته انطلاقا من مرتكزات ، منها ما هو معرفي ، ومنها ما هو فكري ، ومنها ما هو ثقافي ، ليبني المنهج وفق هذه الخلفيات ، وهي التي سماها فيما بعد علماء اللغة بـ : « مراحل الدرس اللغوي قبل سوسير « ، فهي تشكل الخلفية المعرفية الأساسية التي بها تفهم بها اللسانيات </a:t>
            </a:r>
            <a:r>
              <a:rPr lang="ar-DZ" sz="3400" b="1" dirty="0" err="1" smtClean="0">
                <a:latin typeface="Arabic Typesetting" panose="03020402040406030203" pitchFamily="66" charset="-78"/>
                <a:cs typeface="Arabic Typesetting" panose="03020402040406030203" pitchFamily="66" charset="-78"/>
              </a:rPr>
              <a:t>السوسيرية</a:t>
            </a:r>
            <a:r>
              <a:rPr lang="ar-DZ" sz="3400" b="1" dirty="0" smtClean="0">
                <a:latin typeface="Arabic Typesetting" panose="03020402040406030203" pitchFamily="66" charset="-78"/>
                <a:cs typeface="Arabic Typesetting" panose="03020402040406030203" pitchFamily="66" charset="-78"/>
              </a:rPr>
              <a:t> .</a:t>
            </a:r>
          </a:p>
          <a:p>
            <a:pPr marL="457200" indent="-457200" algn="just" rtl="1">
              <a:buFont typeface="Wingdings" panose="05000000000000000000" pitchFamily="2" charset="2"/>
              <a:buChar char="ü"/>
            </a:pPr>
            <a:r>
              <a:rPr lang="ar-DZ" sz="3400" b="1" dirty="0" smtClean="0">
                <a:latin typeface="Arabic Typesetting" panose="03020402040406030203" pitchFamily="66" charset="-78"/>
                <a:cs typeface="Arabic Typesetting" panose="03020402040406030203" pitchFamily="66" charset="-78"/>
              </a:rPr>
              <a:t>تنقسم هذه المراحل إلى ثلاث مفاصل معرفية مهمة : مرحلة النحو المعياري ، مرحلة </a:t>
            </a:r>
            <a:r>
              <a:rPr lang="ar-DZ" sz="3400" b="1" dirty="0" err="1" smtClean="0">
                <a:latin typeface="Arabic Typesetting" panose="03020402040406030203" pitchFamily="66" charset="-78"/>
                <a:cs typeface="Arabic Typesetting" panose="03020402040406030203" pitchFamily="66" charset="-78"/>
              </a:rPr>
              <a:t>الفيلولوجيا</a:t>
            </a:r>
            <a:r>
              <a:rPr lang="ar-DZ" sz="3400" b="1" dirty="0" smtClean="0">
                <a:latin typeface="Arabic Typesetting" panose="03020402040406030203" pitchFamily="66" charset="-78"/>
                <a:cs typeface="Arabic Typesetting" panose="03020402040406030203" pitchFamily="66" charset="-78"/>
              </a:rPr>
              <a:t> ، مرحلة </a:t>
            </a:r>
            <a:r>
              <a:rPr lang="ar-DZ" sz="3400" b="1" dirty="0" err="1" smtClean="0">
                <a:latin typeface="Arabic Typesetting" panose="03020402040406030203" pitchFamily="66" charset="-78"/>
                <a:cs typeface="Arabic Typesetting" panose="03020402040406030203" pitchFamily="66" charset="-78"/>
              </a:rPr>
              <a:t>الفيليولولجيا</a:t>
            </a:r>
            <a:r>
              <a:rPr lang="ar-DZ" sz="3400" b="1" dirty="0" smtClean="0">
                <a:latin typeface="Arabic Typesetting" panose="03020402040406030203" pitchFamily="66" charset="-78"/>
                <a:cs typeface="Arabic Typesetting" panose="03020402040406030203" pitchFamily="66" charset="-78"/>
              </a:rPr>
              <a:t> المقارنة, </a:t>
            </a:r>
          </a:p>
          <a:p>
            <a:pPr marL="457200" indent="-457200" algn="just" rtl="1">
              <a:buFont typeface="Wingdings" panose="05000000000000000000" pitchFamily="2" charset="2"/>
              <a:buChar char="ü"/>
            </a:pPr>
            <a:endParaRPr lang="ar-DZ" sz="3200" dirty="0" smtClean="0">
              <a:latin typeface="Arabic Typesetting" panose="03020402040406030203" pitchFamily="66" charset="-78"/>
              <a:cs typeface="Arabic Typesetting" panose="03020402040406030203" pitchFamily="66" charset="-78"/>
            </a:endParaRPr>
          </a:p>
          <a:p>
            <a:pPr algn="just" rtl="1"/>
            <a:endParaRPr lang="x-none" sz="3200" dirty="0">
              <a:ln w="0"/>
              <a:solidFill>
                <a:schemeClr val="tx1"/>
              </a:solidFill>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874219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0F32F30D-1CE3-912C-9B46-C0B9E7CAFFB3}"/>
              </a:ext>
            </a:extLst>
          </p:cNvPr>
          <p:cNvSpPr>
            <a:spLocks noGrp="1"/>
          </p:cNvSpPr>
          <p:nvPr>
            <p:ph idx="1"/>
          </p:nvPr>
        </p:nvSpPr>
        <p:spPr>
          <a:xfrm>
            <a:off x="226337" y="208230"/>
            <a:ext cx="11706130" cy="6518495"/>
          </a:xfrm>
        </p:spPr>
        <p:txBody>
          <a:bodyPr>
            <a:normAutofit/>
          </a:bodyPr>
          <a:lstStyle/>
          <a:p>
            <a:pPr marL="0" indent="0" algn="r" rtl="1">
              <a:buNone/>
            </a:pPr>
            <a:r>
              <a:rPr lang="ar-DZ" sz="4400" dirty="0">
                <a:latin typeface="Arabic Typesetting" panose="03020402040406030203" pitchFamily="66" charset="-78"/>
                <a:cs typeface="Arabic Typesetting" panose="03020402040406030203" pitchFamily="66" charset="-78"/>
              </a:rPr>
              <a:t>ويمكن الإشارة إليها بالخطاطة الآتية :</a:t>
            </a:r>
          </a:p>
          <a:p>
            <a:pPr marL="0" indent="0" algn="r" rtl="1">
              <a:buNone/>
            </a:pPr>
            <a:endParaRPr lang="ar-DZ" sz="4400" dirty="0">
              <a:latin typeface="Arabic Typesetting" panose="03020402040406030203" pitchFamily="66" charset="-78"/>
              <a:cs typeface="Arabic Typesetting" panose="03020402040406030203" pitchFamily="66" charset="-78"/>
            </a:endParaRPr>
          </a:p>
          <a:p>
            <a:pPr marL="0" indent="0" algn="r" rtl="1">
              <a:buNone/>
            </a:pPr>
            <a:endParaRPr lang="x-none" sz="4400" dirty="0">
              <a:latin typeface="Arabic Typesetting" panose="03020402040406030203" pitchFamily="66" charset="-78"/>
              <a:cs typeface="Arabic Typesetting" panose="03020402040406030203" pitchFamily="66" charset="-78"/>
            </a:endParaRPr>
          </a:p>
        </p:txBody>
      </p:sp>
      <p:sp>
        <p:nvSpPr>
          <p:cNvPr id="8" name="Ellipse 7">
            <a:extLst>
              <a:ext uri="{FF2B5EF4-FFF2-40B4-BE49-F238E27FC236}">
                <a16:creationId xmlns:a16="http://schemas.microsoft.com/office/drawing/2014/main" xmlns="" id="{9866996F-7C00-3160-9A0D-BFCAFF16CCA8}"/>
              </a:ext>
            </a:extLst>
          </p:cNvPr>
          <p:cNvSpPr/>
          <p:nvPr/>
        </p:nvSpPr>
        <p:spPr>
          <a:xfrm>
            <a:off x="3428621" y="774778"/>
            <a:ext cx="5966234" cy="1167897"/>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4000" dirty="0" smtClean="0">
                <a:ln w="0"/>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effectLst>
                  <a:outerShdw blurRad="38100" dist="25400" dir="5400000" algn="ctr" rotWithShape="0">
                    <a:srgbClr val="6E747A">
                      <a:alpha val="43000"/>
                    </a:srgbClr>
                  </a:outerShdw>
                  <a:reflection blurRad="6350" stA="55000" endA="300" endPos="45500" dir="5400000" sy="-100000" algn="bl" rotWithShape="0"/>
                </a:effectLst>
                <a:latin typeface="Arabic Typesetting" panose="03020402040406030203" pitchFamily="66" charset="-78"/>
                <a:cs typeface="Arabic Typesetting" panose="03020402040406030203" pitchFamily="66" charset="-78"/>
              </a:rPr>
              <a:t>مراحل الدرس اللغوي قبل سوسير</a:t>
            </a:r>
            <a:endParaRPr lang="x-none" sz="4000" dirty="0">
              <a:ln w="0"/>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effectLst>
                <a:outerShdw blurRad="38100" dist="25400" dir="5400000" algn="ctr" rotWithShape="0">
                  <a:srgbClr val="6E747A">
                    <a:alpha val="43000"/>
                  </a:srgbClr>
                </a:outerShdw>
                <a:reflection blurRad="6350" stA="55000" endA="300" endPos="45500" dir="5400000" sy="-100000" algn="bl" rotWithShape="0"/>
              </a:effectLst>
              <a:latin typeface="Arabic Typesetting" panose="03020402040406030203" pitchFamily="66" charset="-78"/>
              <a:cs typeface="Arabic Typesetting" panose="03020402040406030203" pitchFamily="66" charset="-78"/>
            </a:endParaRPr>
          </a:p>
        </p:txBody>
      </p:sp>
      <p:cxnSp>
        <p:nvCxnSpPr>
          <p:cNvPr id="12" name="Connecteur droit avec flèche 11">
            <a:extLst>
              <a:ext uri="{FF2B5EF4-FFF2-40B4-BE49-F238E27FC236}">
                <a16:creationId xmlns:a16="http://schemas.microsoft.com/office/drawing/2014/main" xmlns="" id="{812BC7E2-EDAE-CDB0-A65D-E92C49F89C1A}"/>
              </a:ext>
            </a:extLst>
          </p:cNvPr>
          <p:cNvCxnSpPr>
            <a:cxnSpLocks/>
          </p:cNvCxnSpPr>
          <p:nvPr/>
        </p:nvCxnSpPr>
        <p:spPr>
          <a:xfrm flipH="1">
            <a:off x="3286533" y="4157201"/>
            <a:ext cx="219526" cy="46703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3" name="Connecteur droit avec flèche 12">
            <a:extLst>
              <a:ext uri="{FF2B5EF4-FFF2-40B4-BE49-F238E27FC236}">
                <a16:creationId xmlns:a16="http://schemas.microsoft.com/office/drawing/2014/main" xmlns="" id="{1592C032-1106-D962-FD4D-CC530FA2EA9A}"/>
              </a:ext>
            </a:extLst>
          </p:cNvPr>
          <p:cNvCxnSpPr>
            <a:cxnSpLocks/>
            <a:stCxn id="8" idx="4"/>
          </p:cNvCxnSpPr>
          <p:nvPr/>
        </p:nvCxnSpPr>
        <p:spPr>
          <a:xfrm flipH="1">
            <a:off x="4142509" y="1942675"/>
            <a:ext cx="2269229" cy="809474"/>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4" name="Connecteur droit avec flèche 13">
            <a:extLst>
              <a:ext uri="{FF2B5EF4-FFF2-40B4-BE49-F238E27FC236}">
                <a16:creationId xmlns:a16="http://schemas.microsoft.com/office/drawing/2014/main" xmlns="" id="{C49814DF-9E3B-8C6F-3D95-DA44D28402DB}"/>
              </a:ext>
            </a:extLst>
          </p:cNvPr>
          <p:cNvCxnSpPr>
            <a:cxnSpLocks/>
            <a:endCxn id="31" idx="0"/>
          </p:cNvCxnSpPr>
          <p:nvPr/>
        </p:nvCxnSpPr>
        <p:spPr>
          <a:xfrm>
            <a:off x="6403441" y="1942675"/>
            <a:ext cx="1052536" cy="1035523"/>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30" name="Rectangle : coins arrondis 29">
            <a:extLst>
              <a:ext uri="{FF2B5EF4-FFF2-40B4-BE49-F238E27FC236}">
                <a16:creationId xmlns:a16="http://schemas.microsoft.com/office/drawing/2014/main" xmlns="" id="{5208AFEA-B88C-D190-2A7A-A9809F589EFA}"/>
              </a:ext>
            </a:extLst>
          </p:cNvPr>
          <p:cNvSpPr/>
          <p:nvPr/>
        </p:nvSpPr>
        <p:spPr>
          <a:xfrm>
            <a:off x="9654769" y="2866777"/>
            <a:ext cx="1657827" cy="110452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DZ" sz="3200" dirty="0" smtClean="0">
                <a:latin typeface="Arabic Typesetting" panose="03020402040406030203" pitchFamily="66" charset="-78"/>
                <a:cs typeface="Arabic Typesetting" panose="03020402040406030203" pitchFamily="66" charset="-78"/>
              </a:rPr>
              <a:t>مرحلة النحو المعياري</a:t>
            </a:r>
            <a:endParaRPr lang="x-none" sz="3200" dirty="0">
              <a:latin typeface="Arabic Typesetting" panose="03020402040406030203" pitchFamily="66" charset="-78"/>
              <a:cs typeface="Arabic Typesetting" panose="03020402040406030203" pitchFamily="66" charset="-78"/>
            </a:endParaRPr>
          </a:p>
        </p:txBody>
      </p:sp>
      <p:sp>
        <p:nvSpPr>
          <p:cNvPr id="31" name="Rectangle : coins arrondis 30">
            <a:extLst>
              <a:ext uri="{FF2B5EF4-FFF2-40B4-BE49-F238E27FC236}">
                <a16:creationId xmlns:a16="http://schemas.microsoft.com/office/drawing/2014/main" xmlns="" id="{AF414952-C764-0471-DAD8-A8F959E68056}"/>
              </a:ext>
            </a:extLst>
          </p:cNvPr>
          <p:cNvSpPr/>
          <p:nvPr/>
        </p:nvSpPr>
        <p:spPr>
          <a:xfrm>
            <a:off x="6817707" y="2978198"/>
            <a:ext cx="1276539" cy="110452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DZ" sz="3200" dirty="0" smtClean="0">
                <a:latin typeface="Arabic Typesetting" panose="03020402040406030203" pitchFamily="66" charset="-78"/>
                <a:cs typeface="Arabic Typesetting" panose="03020402040406030203" pitchFamily="66" charset="-78"/>
              </a:rPr>
              <a:t>مرحلة </a:t>
            </a:r>
            <a:r>
              <a:rPr lang="ar-DZ" sz="3200" dirty="0" err="1" smtClean="0">
                <a:latin typeface="Arabic Typesetting" panose="03020402040406030203" pitchFamily="66" charset="-78"/>
                <a:cs typeface="Arabic Typesetting" panose="03020402040406030203" pitchFamily="66" charset="-78"/>
              </a:rPr>
              <a:t>الفيلولوجيا</a:t>
            </a:r>
            <a:endParaRPr lang="x-none" dirty="0">
              <a:latin typeface="Arabic Typesetting" panose="03020402040406030203" pitchFamily="66" charset="-78"/>
              <a:cs typeface="Arabic Typesetting" panose="03020402040406030203" pitchFamily="66" charset="-78"/>
            </a:endParaRPr>
          </a:p>
        </p:txBody>
      </p:sp>
      <p:sp>
        <p:nvSpPr>
          <p:cNvPr id="32" name="Rectangle : coins arrondis 31">
            <a:extLst>
              <a:ext uri="{FF2B5EF4-FFF2-40B4-BE49-F238E27FC236}">
                <a16:creationId xmlns:a16="http://schemas.microsoft.com/office/drawing/2014/main" xmlns="" id="{B9B37D0C-D6FF-FBB2-F105-F4F14C751732}"/>
              </a:ext>
            </a:extLst>
          </p:cNvPr>
          <p:cNvSpPr/>
          <p:nvPr/>
        </p:nvSpPr>
        <p:spPr>
          <a:xfrm>
            <a:off x="2820891" y="2752149"/>
            <a:ext cx="1424094" cy="133414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DZ" sz="3200" dirty="0" smtClean="0">
                <a:latin typeface="Arabic Typesetting" panose="03020402040406030203" pitchFamily="66" charset="-78"/>
                <a:cs typeface="Arabic Typesetting" panose="03020402040406030203" pitchFamily="66" charset="-78"/>
              </a:rPr>
              <a:t>مرحلة </a:t>
            </a:r>
            <a:r>
              <a:rPr lang="ar-DZ" sz="3200" dirty="0" err="1" smtClean="0">
                <a:latin typeface="Arabic Typesetting" panose="03020402040406030203" pitchFamily="66" charset="-78"/>
                <a:cs typeface="Arabic Typesetting" panose="03020402040406030203" pitchFamily="66" charset="-78"/>
              </a:rPr>
              <a:t>الفيلولوجيا</a:t>
            </a:r>
            <a:r>
              <a:rPr lang="ar-DZ" sz="3200" dirty="0" smtClean="0">
                <a:latin typeface="Arabic Typesetting" panose="03020402040406030203" pitchFamily="66" charset="-78"/>
                <a:cs typeface="Arabic Typesetting" panose="03020402040406030203" pitchFamily="66" charset="-78"/>
              </a:rPr>
              <a:t> المقارنة</a:t>
            </a:r>
            <a:endParaRPr lang="x-none" sz="3200" dirty="0">
              <a:latin typeface="Arabic Typesetting" panose="03020402040406030203" pitchFamily="66" charset="-78"/>
              <a:cs typeface="Arabic Typesetting" panose="03020402040406030203" pitchFamily="66" charset="-78"/>
            </a:endParaRPr>
          </a:p>
        </p:txBody>
      </p:sp>
      <p:cxnSp>
        <p:nvCxnSpPr>
          <p:cNvPr id="34" name="Connecteur droit avec flèche 33">
            <a:extLst>
              <a:ext uri="{FF2B5EF4-FFF2-40B4-BE49-F238E27FC236}">
                <a16:creationId xmlns:a16="http://schemas.microsoft.com/office/drawing/2014/main" xmlns="" id="{9C50FD41-5CFB-8F1F-2B47-F1BC5C70258A}"/>
              </a:ext>
            </a:extLst>
          </p:cNvPr>
          <p:cNvCxnSpPr>
            <a:cxnSpLocks/>
          </p:cNvCxnSpPr>
          <p:nvPr/>
        </p:nvCxnSpPr>
        <p:spPr>
          <a:xfrm>
            <a:off x="6434892" y="1942675"/>
            <a:ext cx="3318708" cy="924102"/>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35" name="Connecteur droit avec flèche 34">
            <a:extLst>
              <a:ext uri="{FF2B5EF4-FFF2-40B4-BE49-F238E27FC236}">
                <a16:creationId xmlns:a16="http://schemas.microsoft.com/office/drawing/2014/main" xmlns="" id="{989DF7C1-CD64-030D-392F-7952E8125451}"/>
              </a:ext>
            </a:extLst>
          </p:cNvPr>
          <p:cNvCxnSpPr>
            <a:cxnSpLocks/>
            <a:stCxn id="32" idx="2"/>
          </p:cNvCxnSpPr>
          <p:nvPr/>
        </p:nvCxnSpPr>
        <p:spPr>
          <a:xfrm>
            <a:off x="3532938" y="4086289"/>
            <a:ext cx="1302133" cy="900526"/>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36" name="Connecteur droit avec flèche 35">
            <a:extLst>
              <a:ext uri="{FF2B5EF4-FFF2-40B4-BE49-F238E27FC236}">
                <a16:creationId xmlns:a16="http://schemas.microsoft.com/office/drawing/2014/main" xmlns="" id="{15B0655D-D990-D6BD-4145-8F3692F93084}"/>
              </a:ext>
            </a:extLst>
          </p:cNvPr>
          <p:cNvCxnSpPr>
            <a:cxnSpLocks/>
          </p:cNvCxnSpPr>
          <p:nvPr/>
        </p:nvCxnSpPr>
        <p:spPr>
          <a:xfrm>
            <a:off x="7456939" y="4161099"/>
            <a:ext cx="0" cy="459234"/>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37" name="Connecteur droit avec flèche 36">
            <a:extLst>
              <a:ext uri="{FF2B5EF4-FFF2-40B4-BE49-F238E27FC236}">
                <a16:creationId xmlns:a16="http://schemas.microsoft.com/office/drawing/2014/main" xmlns="" id="{56639C29-3687-6CAB-DCB8-2B2F16C8A677}"/>
              </a:ext>
            </a:extLst>
          </p:cNvPr>
          <p:cNvCxnSpPr>
            <a:cxnSpLocks/>
          </p:cNvCxnSpPr>
          <p:nvPr/>
        </p:nvCxnSpPr>
        <p:spPr>
          <a:xfrm>
            <a:off x="10483682" y="4024954"/>
            <a:ext cx="0" cy="646569"/>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51" name="Hexagone 50">
            <a:extLst>
              <a:ext uri="{FF2B5EF4-FFF2-40B4-BE49-F238E27FC236}">
                <a16:creationId xmlns:a16="http://schemas.microsoft.com/office/drawing/2014/main" xmlns="" id="{D0DEC813-FC7C-05B0-D06A-2350E19A57FB}"/>
              </a:ext>
            </a:extLst>
          </p:cNvPr>
          <p:cNvSpPr/>
          <p:nvPr/>
        </p:nvSpPr>
        <p:spPr>
          <a:xfrm>
            <a:off x="9753600" y="4627587"/>
            <a:ext cx="1384621" cy="718457"/>
          </a:xfrm>
          <a:prstGeom prst="hexagon">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2400" dirty="0" smtClean="0">
                <a:latin typeface="Arabic Typesetting" panose="03020402040406030203" pitchFamily="66" charset="-78"/>
                <a:cs typeface="Arabic Typesetting" panose="03020402040406030203" pitchFamily="66" charset="-78"/>
              </a:rPr>
              <a:t>مفهوم المنطق</a:t>
            </a:r>
            <a:endParaRPr lang="x-none" sz="2400" dirty="0">
              <a:latin typeface="Arabic Typesetting" panose="03020402040406030203" pitchFamily="66" charset="-78"/>
              <a:cs typeface="Arabic Typesetting" panose="03020402040406030203" pitchFamily="66" charset="-78"/>
            </a:endParaRPr>
          </a:p>
        </p:txBody>
      </p:sp>
      <p:sp>
        <p:nvSpPr>
          <p:cNvPr id="52" name="Hexagone 51">
            <a:extLst>
              <a:ext uri="{FF2B5EF4-FFF2-40B4-BE49-F238E27FC236}">
                <a16:creationId xmlns:a16="http://schemas.microsoft.com/office/drawing/2014/main" xmlns="" id="{206BAA98-6705-42F0-BF62-315476318990}"/>
              </a:ext>
            </a:extLst>
          </p:cNvPr>
          <p:cNvSpPr/>
          <p:nvPr/>
        </p:nvSpPr>
        <p:spPr>
          <a:xfrm>
            <a:off x="2334906" y="4627586"/>
            <a:ext cx="1510976" cy="718457"/>
          </a:xfrm>
          <a:prstGeom prst="hexagon">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2400" dirty="0" smtClean="0">
                <a:latin typeface="Arabic Typesetting" panose="03020402040406030203" pitchFamily="66" charset="-78"/>
                <a:cs typeface="Arabic Typesetting" panose="03020402040406030203" pitchFamily="66" charset="-78"/>
              </a:rPr>
              <a:t>المنهج الطبيعي و المقارن</a:t>
            </a:r>
            <a:endParaRPr lang="x-none" sz="2400" dirty="0">
              <a:latin typeface="Arabic Typesetting" panose="03020402040406030203" pitchFamily="66" charset="-78"/>
              <a:cs typeface="Arabic Typesetting" panose="03020402040406030203" pitchFamily="66" charset="-78"/>
            </a:endParaRPr>
          </a:p>
        </p:txBody>
      </p:sp>
      <p:sp>
        <p:nvSpPr>
          <p:cNvPr id="53" name="Hexagone 52">
            <a:extLst>
              <a:ext uri="{FF2B5EF4-FFF2-40B4-BE49-F238E27FC236}">
                <a16:creationId xmlns:a16="http://schemas.microsoft.com/office/drawing/2014/main" xmlns="" id="{8D489F59-0C07-8A2B-8A8E-528074A631E5}"/>
              </a:ext>
            </a:extLst>
          </p:cNvPr>
          <p:cNvSpPr/>
          <p:nvPr/>
        </p:nvSpPr>
        <p:spPr>
          <a:xfrm>
            <a:off x="4005716" y="4983025"/>
            <a:ext cx="1658709" cy="718457"/>
          </a:xfrm>
          <a:prstGeom prst="hexagon">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sz="2400" dirty="0" smtClean="0">
                <a:latin typeface="Arabic Typesetting" panose="03020402040406030203" pitchFamily="66" charset="-78"/>
                <a:cs typeface="Arabic Typesetting" panose="03020402040406030203" pitchFamily="66" charset="-78"/>
              </a:rPr>
              <a:t>اكتشاف اللغة السنسكريتية</a:t>
            </a:r>
            <a:endParaRPr lang="x-none" sz="2400" dirty="0">
              <a:latin typeface="Arabic Typesetting" panose="03020402040406030203" pitchFamily="66" charset="-78"/>
              <a:cs typeface="Arabic Typesetting" panose="03020402040406030203" pitchFamily="66" charset="-78"/>
            </a:endParaRPr>
          </a:p>
        </p:txBody>
      </p:sp>
      <p:sp>
        <p:nvSpPr>
          <p:cNvPr id="54" name="Hexagone 53">
            <a:extLst>
              <a:ext uri="{FF2B5EF4-FFF2-40B4-BE49-F238E27FC236}">
                <a16:creationId xmlns:a16="http://schemas.microsoft.com/office/drawing/2014/main" xmlns="" id="{DDE3486F-5281-0DF7-ED71-327D6F70E41A}"/>
              </a:ext>
            </a:extLst>
          </p:cNvPr>
          <p:cNvSpPr/>
          <p:nvPr/>
        </p:nvSpPr>
        <p:spPr>
          <a:xfrm>
            <a:off x="6502315" y="4551241"/>
            <a:ext cx="2153077" cy="1179474"/>
          </a:xfrm>
          <a:prstGeom prst="hexagon">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2400" dirty="0" smtClean="0">
                <a:latin typeface="Arabic Typesetting" panose="03020402040406030203" pitchFamily="66" charset="-78"/>
                <a:cs typeface="Arabic Typesetting" panose="03020402040406030203" pitchFamily="66" charset="-78"/>
              </a:rPr>
              <a:t>النصوص المكتوبة + التوثيق + التعليق </a:t>
            </a:r>
            <a:endParaRPr lang="x-none" sz="2400" dirty="0">
              <a:latin typeface="Arabic Typesetting" panose="03020402040406030203" pitchFamily="66" charset="-78"/>
              <a:cs typeface="Arabic Typesetting" panose="03020402040406030203" pitchFamily="66" charset="-78"/>
            </a:endParaRPr>
          </a:p>
        </p:txBody>
      </p:sp>
      <p:sp>
        <p:nvSpPr>
          <p:cNvPr id="20" name="Hexagone 19">
            <a:extLst>
              <a:ext uri="{FF2B5EF4-FFF2-40B4-BE49-F238E27FC236}">
                <a16:creationId xmlns:a16="http://schemas.microsoft.com/office/drawing/2014/main" xmlns="" id="{206BAA98-6705-42F0-BF62-315476318990}"/>
              </a:ext>
            </a:extLst>
          </p:cNvPr>
          <p:cNvSpPr/>
          <p:nvPr/>
        </p:nvSpPr>
        <p:spPr>
          <a:xfrm>
            <a:off x="651163" y="4630014"/>
            <a:ext cx="1510976" cy="718457"/>
          </a:xfrm>
          <a:prstGeom prst="hexagon">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2400" dirty="0" smtClean="0">
                <a:latin typeface="Arabic Typesetting" panose="03020402040406030203" pitchFamily="66" charset="-78"/>
                <a:cs typeface="Arabic Typesetting" panose="03020402040406030203" pitchFamily="66" charset="-78"/>
              </a:rPr>
              <a:t>المنهج </a:t>
            </a:r>
            <a:r>
              <a:rPr lang="ar-DZ" sz="2400" dirty="0" err="1" smtClean="0">
                <a:latin typeface="Arabic Typesetting" panose="03020402040406030203" pitchFamily="66" charset="-78"/>
                <a:cs typeface="Arabic Typesetting" panose="03020402040406030203" pitchFamily="66" charset="-78"/>
              </a:rPr>
              <a:t>التارخي</a:t>
            </a:r>
            <a:endParaRPr lang="x-none" sz="2400" dirty="0">
              <a:latin typeface="Arabic Typesetting" panose="03020402040406030203" pitchFamily="66" charset="-78"/>
              <a:cs typeface="Arabic Typesetting" panose="03020402040406030203" pitchFamily="66" charset="-78"/>
            </a:endParaRPr>
          </a:p>
        </p:txBody>
      </p:sp>
      <p:cxnSp>
        <p:nvCxnSpPr>
          <p:cNvPr id="29" name="Connecteur droit avec flèche 28">
            <a:extLst>
              <a:ext uri="{FF2B5EF4-FFF2-40B4-BE49-F238E27FC236}">
                <a16:creationId xmlns:a16="http://schemas.microsoft.com/office/drawing/2014/main" xmlns="" id="{812BC7E2-EDAE-CDB0-A65D-E92C49F89C1A}"/>
              </a:ext>
            </a:extLst>
          </p:cNvPr>
          <p:cNvCxnSpPr>
            <a:cxnSpLocks/>
          </p:cNvCxnSpPr>
          <p:nvPr/>
        </p:nvCxnSpPr>
        <p:spPr>
          <a:xfrm flipH="1">
            <a:off x="1717965" y="4114556"/>
            <a:ext cx="1710656" cy="515458"/>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7012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0E6C4A9F-12DB-7AB4-534E-2FB7346727D1}"/>
              </a:ext>
            </a:extLst>
          </p:cNvPr>
          <p:cNvSpPr>
            <a:spLocks noGrp="1"/>
          </p:cNvSpPr>
          <p:nvPr>
            <p:ph idx="1"/>
          </p:nvPr>
        </p:nvSpPr>
        <p:spPr>
          <a:xfrm>
            <a:off x="475860" y="587830"/>
            <a:ext cx="11437775" cy="5215812"/>
          </a:xfrm>
        </p:spPr>
        <p:txBody>
          <a:bodyPr>
            <a:normAutofit/>
          </a:bodyPr>
          <a:lstStyle/>
          <a:p>
            <a:pPr algn="just" rtl="1"/>
            <a:r>
              <a:rPr lang="ar-DZ" sz="3200" dirty="0">
                <a:latin typeface="Arabic Typesetting" panose="03020402040406030203" pitchFamily="66" charset="-78"/>
                <a:cs typeface="Arabic Typesetting" panose="03020402040406030203" pitchFamily="66" charset="-78"/>
              </a:rPr>
              <a:t>     </a:t>
            </a:r>
            <a:r>
              <a:rPr lang="ar-DZ" sz="3200" dirty="0" smtClean="0">
                <a:latin typeface="Arabic Typesetting" panose="03020402040406030203" pitchFamily="66" charset="-78"/>
                <a:cs typeface="Arabic Typesetting" panose="03020402040406030203" pitchFamily="66" charset="-78"/>
              </a:rPr>
              <a:t>مرحلة النحو المعياري : </a:t>
            </a:r>
          </a:p>
          <a:p>
            <a:pPr marL="0" indent="0" algn="just" rtl="1">
              <a:buNone/>
            </a:pPr>
            <a:r>
              <a:rPr lang="ar-DZ" sz="3600" dirty="0">
                <a:latin typeface="Arabic Typesetting" panose="03020402040406030203" pitchFamily="66" charset="-78"/>
                <a:cs typeface="Arabic Typesetting" panose="03020402040406030203" pitchFamily="66" charset="-78"/>
              </a:rPr>
              <a:t>ل</a:t>
            </a:r>
            <a:r>
              <a:rPr lang="ar-DZ" sz="3600" dirty="0" smtClean="0">
                <a:latin typeface="Arabic Typesetting" panose="03020402040406030203" pitchFamily="66" charset="-78"/>
                <a:cs typeface="Arabic Typesetting" panose="03020402040406030203" pitchFamily="66" charset="-78"/>
              </a:rPr>
              <a:t>قد </a:t>
            </a:r>
            <a:r>
              <a:rPr lang="ar-DZ" sz="3600" dirty="0">
                <a:latin typeface="Arabic Typesetting" panose="03020402040406030203" pitchFamily="66" charset="-78"/>
                <a:cs typeface="Arabic Typesetting" panose="03020402040406030203" pitchFamily="66" charset="-78"/>
              </a:rPr>
              <a:t>استمدّ نحو بور رويال أسسه ومبادئه من الفلسفة العقلانية عند ديكارت التي تنصّ على وجود </a:t>
            </a:r>
            <a:r>
              <a:rPr lang="ar-DZ" sz="3600" dirty="0" smtClean="0">
                <a:latin typeface="Arabic Typesetting" panose="03020402040406030203" pitchFamily="66" charset="-78"/>
                <a:cs typeface="Arabic Typesetting" panose="03020402040406030203" pitchFamily="66" charset="-78"/>
              </a:rPr>
              <a:t>تطابق </a:t>
            </a:r>
            <a:r>
              <a:rPr lang="ar-DZ" sz="3600" dirty="0">
                <a:latin typeface="Arabic Typesetting" panose="03020402040406030203" pitchFamily="66" charset="-78"/>
                <a:cs typeface="Arabic Typesetting" panose="03020402040406030203" pitchFamily="66" charset="-78"/>
              </a:rPr>
              <a:t>تامّ وكامل بين البنيات المنطقية والبنيات اللغوية. فاللغة في التصوّر العقلاني ليست سوى تعبير منطقي عن الفكر، فاللغات مع اختلافها على مستوى القواعد التركيبية النحوية تشترك في أنّها تتوافر على بنيات منطقية وعقلية عامّة ومشتركة بين البشر، ومن هذا المنطلق سعى نحاة بور رويال لوضع قواعد نحو عامّ ينطبق على جميع اللغات البشرية، فاللغات وإن تعدّدت وتنوّعت واختلفت فإنها تتّفق وتلتقي في كونها تخضع للقواعد نفسها التي تجسّدها المقولات العقلية العامّة عند الإنسان، التي تعدّ من منظور نحاة بور رويال أساسا يصلح لبناء نحو اللغات وصياغة قواعدها، والجزء الأخير من اسم كتاب نحاة بور رويال يفسّر هذا، وهو " </a:t>
            </a:r>
            <a:r>
              <a:rPr lang="ar-DZ" sz="4400" b="1" dirty="0">
                <a:latin typeface="Arabic Typesetting" panose="03020402040406030203" pitchFamily="66" charset="-78"/>
                <a:cs typeface="Arabic Typesetting" panose="03020402040406030203" pitchFamily="66" charset="-78"/>
              </a:rPr>
              <a:t>النحو العامّ والعقلي".</a:t>
            </a:r>
            <a:endParaRPr lang="ar-DZ" sz="3600" b="1" dirty="0" smtClean="0">
              <a:latin typeface="Arabic Typesetting" panose="03020402040406030203" pitchFamily="66" charset="-78"/>
              <a:cs typeface="Arabic Typesetting" panose="03020402040406030203" pitchFamily="66" charset="-78"/>
            </a:endParaRPr>
          </a:p>
          <a:p>
            <a:pPr marL="0" indent="0" algn="just" rtl="1">
              <a:buNone/>
            </a:pPr>
            <a:endParaRPr lang="x-none" sz="32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716599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CB94E91C-4886-7028-36D9-4D8D2917CBEF}"/>
              </a:ext>
            </a:extLst>
          </p:cNvPr>
          <p:cNvSpPr>
            <a:spLocks noGrp="1"/>
          </p:cNvSpPr>
          <p:nvPr>
            <p:ph idx="1"/>
          </p:nvPr>
        </p:nvSpPr>
        <p:spPr>
          <a:xfrm>
            <a:off x="989045" y="643812"/>
            <a:ext cx="10515567" cy="5486400"/>
          </a:xfrm>
        </p:spPr>
        <p:txBody>
          <a:bodyPr>
            <a:normAutofit/>
          </a:bodyPr>
          <a:lstStyle/>
          <a:p>
            <a:pPr algn="r" rtl="1"/>
            <a:r>
              <a:rPr lang="ar-DZ" sz="3200" dirty="0" smtClean="0">
                <a:latin typeface="Arabic Typesetting" panose="03020402040406030203" pitchFamily="66" charset="-78"/>
                <a:cs typeface="Arabic Typesetting" panose="03020402040406030203" pitchFamily="66" charset="-78"/>
              </a:rPr>
              <a:t> مرحلة </a:t>
            </a:r>
            <a:r>
              <a:rPr lang="ar-DZ" sz="3200" dirty="0" err="1" smtClean="0">
                <a:latin typeface="Arabic Typesetting" panose="03020402040406030203" pitchFamily="66" charset="-78"/>
                <a:cs typeface="Arabic Typesetting" panose="03020402040406030203" pitchFamily="66" charset="-78"/>
              </a:rPr>
              <a:t>الفيلولوجيا</a:t>
            </a:r>
            <a:r>
              <a:rPr lang="ar-DZ" sz="3200" dirty="0" smtClean="0">
                <a:latin typeface="Arabic Typesetting" panose="03020402040406030203" pitchFamily="66" charset="-78"/>
                <a:cs typeface="Arabic Typesetting" panose="03020402040406030203" pitchFamily="66" charset="-78"/>
              </a:rPr>
              <a:t> : </a:t>
            </a:r>
          </a:p>
          <a:p>
            <a:pPr marL="0" indent="0" algn="r" rtl="1">
              <a:buNone/>
            </a:pPr>
            <a:r>
              <a:rPr lang="ar-DZ" sz="3200" dirty="0" smtClean="0">
                <a:latin typeface="Arabic Typesetting" panose="03020402040406030203" pitchFamily="66" charset="-78"/>
                <a:cs typeface="Arabic Typesetting" panose="03020402040406030203" pitchFamily="66" charset="-78"/>
              </a:rPr>
              <a:t>بعد ظهور مفهوم النحو العالمي وضرورة التقعيد للغة متأثرة بالمنطق ، رأى بعض علماء اللغة أن هذا غير كاف لتفسير التطورات التاريخية التي تصيب اللغة ، أضف إلى ذلك فإن هذه الرؤية دحضت فكرة الاشتراك في الخصائص اللسانية بين اللغات فيما كان يسمى بـ : النحو العالمي ، إلى القول بأن اللغات تمتلك خصائص تتفرد بها ، غير أن هذا الأمر تثبته التطورات التاريخية ، وقد رأى أصحاب هذه المرحلة أن تحليل الوحدات اللسانية للغات لا يكون إلا عبر النصوص المكتوبة و الموثقة ، كالحفريات و النقوش ، وذلك للوصول إلى تحديد أصول اللغة ، ولذلك سمي هذا العلم أيضا بـ : </a:t>
            </a:r>
            <a:r>
              <a:rPr lang="ar-DZ" sz="3200" dirty="0" err="1" smtClean="0">
                <a:latin typeface="Arabic Typesetting" panose="03020402040406030203" pitchFamily="66" charset="-78"/>
                <a:cs typeface="Arabic Typesetting" panose="03020402040406030203" pitchFamily="66" charset="-78"/>
              </a:rPr>
              <a:t>الإيتمولوجيا</a:t>
            </a:r>
            <a:r>
              <a:rPr lang="ar-DZ" sz="3200" dirty="0" smtClean="0">
                <a:latin typeface="Arabic Typesetting" panose="03020402040406030203" pitchFamily="66" charset="-78"/>
                <a:cs typeface="Arabic Typesetting" panose="03020402040406030203" pitchFamily="66" charset="-78"/>
              </a:rPr>
              <a:t> ,</a:t>
            </a:r>
          </a:p>
          <a:p>
            <a:pPr marL="0" indent="0" algn="r" rtl="1">
              <a:buNone/>
            </a:pPr>
            <a:r>
              <a:rPr lang="ar-DZ" sz="3200" dirty="0" smtClean="0">
                <a:latin typeface="Arabic Typesetting" panose="03020402040406030203" pitchFamily="66" charset="-78"/>
                <a:cs typeface="Arabic Typesetting" panose="03020402040406030203" pitchFamily="66" charset="-78"/>
              </a:rPr>
              <a:t>وقد عُرف هذا العلم بأنه دراسة النصوص المكتوبة و توثيقها و التعليق عليها.</a:t>
            </a:r>
          </a:p>
          <a:p>
            <a:pPr marL="0" indent="0" algn="r" rtl="1">
              <a:buNone/>
            </a:pPr>
            <a:r>
              <a:rPr lang="ar-DZ" sz="3200" dirty="0" smtClean="0">
                <a:latin typeface="Arabic Typesetting" panose="03020402040406030203" pitchFamily="66" charset="-78"/>
                <a:cs typeface="Arabic Typesetting" panose="03020402040406030203" pitchFamily="66" charset="-78"/>
              </a:rPr>
              <a:t>وهذا ما جعلها توصف بالدراسة التاريخية المعيارية, </a:t>
            </a:r>
            <a:endParaRPr lang="x-none" sz="32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839923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2E7E8DA7-7D7C-62C4-8168-A630F41E58AD}"/>
              </a:ext>
            </a:extLst>
          </p:cNvPr>
          <p:cNvSpPr>
            <a:spLocks noGrp="1"/>
          </p:cNvSpPr>
          <p:nvPr>
            <p:ph idx="1"/>
          </p:nvPr>
        </p:nvSpPr>
        <p:spPr>
          <a:xfrm>
            <a:off x="1086416" y="470779"/>
            <a:ext cx="10418196" cy="5803271"/>
          </a:xfrm>
        </p:spPr>
        <p:txBody>
          <a:bodyPr>
            <a:normAutofit fontScale="92500" lnSpcReduction="10000"/>
          </a:bodyPr>
          <a:lstStyle/>
          <a:p>
            <a:pPr algn="r" rtl="1"/>
            <a:r>
              <a:rPr lang="ar-DZ" sz="4400" b="1" u="sng" dirty="0">
                <a:latin typeface="Arabic Typesetting" panose="03020402040406030203" pitchFamily="66" charset="-78"/>
                <a:cs typeface="Arabic Typesetting" panose="03020402040406030203" pitchFamily="66" charset="-78"/>
              </a:rPr>
              <a:t> </a:t>
            </a:r>
            <a:r>
              <a:rPr lang="ar-DZ" sz="4400" b="1" u="sng" dirty="0" smtClean="0">
                <a:latin typeface="Arabic Typesetting" panose="03020402040406030203" pitchFamily="66" charset="-78"/>
                <a:cs typeface="Arabic Typesetting" panose="03020402040406030203" pitchFamily="66" charset="-78"/>
              </a:rPr>
              <a:t>مرحلة </a:t>
            </a:r>
            <a:r>
              <a:rPr lang="ar-DZ" sz="4400" b="1" u="sng" dirty="0" err="1" smtClean="0">
                <a:latin typeface="Arabic Typesetting" panose="03020402040406030203" pitchFamily="66" charset="-78"/>
                <a:cs typeface="Arabic Typesetting" panose="03020402040406030203" pitchFamily="66" charset="-78"/>
              </a:rPr>
              <a:t>الفيلولوجيا</a:t>
            </a:r>
            <a:r>
              <a:rPr lang="ar-DZ" sz="4400" b="1" u="sng" dirty="0" smtClean="0">
                <a:latin typeface="Arabic Typesetting" panose="03020402040406030203" pitchFamily="66" charset="-78"/>
                <a:cs typeface="Arabic Typesetting" panose="03020402040406030203" pitchFamily="66" charset="-78"/>
              </a:rPr>
              <a:t> المقارنة :</a:t>
            </a:r>
          </a:p>
          <a:p>
            <a:pPr marL="0" indent="0" algn="r" rtl="1">
              <a:buNone/>
            </a:pPr>
            <a:r>
              <a:rPr lang="ar-DZ" sz="3600" b="1" dirty="0" smtClean="0">
                <a:latin typeface="Arabic Typesetting" panose="03020402040406030203" pitchFamily="66" charset="-78"/>
                <a:cs typeface="Arabic Typesetting" panose="03020402040406030203" pitchFamily="66" charset="-78"/>
              </a:rPr>
              <a:t>سميت هذه المرحلة بهذا الاسم ، لأنها أكملت عمل </a:t>
            </a:r>
            <a:r>
              <a:rPr lang="ar-DZ" sz="3600" b="1" dirty="0" err="1" smtClean="0">
                <a:latin typeface="Arabic Typesetting" panose="03020402040406030203" pitchFamily="66" charset="-78"/>
                <a:cs typeface="Arabic Typesetting" panose="03020402040406030203" pitchFamily="66" charset="-78"/>
              </a:rPr>
              <a:t>الفيلولوجيين</a:t>
            </a:r>
            <a:r>
              <a:rPr lang="ar-DZ" sz="3600" b="1" dirty="0" smtClean="0">
                <a:latin typeface="Arabic Typesetting" panose="03020402040406030203" pitchFamily="66" charset="-78"/>
                <a:cs typeface="Arabic Typesetting" panose="03020402040406030203" pitchFamily="66" charset="-78"/>
              </a:rPr>
              <a:t> في الجانب التاريخي مع إضفاء منهج جديد في الدراسة وهو المنهج المقارن ، و الذي كان متأثراً بالمنهج الطبيعي ، وعليه مرت هذه المرحلة بمفاصل معرفية هي :</a:t>
            </a:r>
            <a:endParaRPr lang="ar-DZ" sz="3600" b="1" dirty="0">
              <a:latin typeface="Arabic Typesetting" panose="03020402040406030203" pitchFamily="66" charset="-78"/>
              <a:cs typeface="Arabic Typesetting" panose="03020402040406030203" pitchFamily="66" charset="-78"/>
            </a:endParaRPr>
          </a:p>
          <a:p>
            <a:pPr marL="0" indent="0" algn="just" rtl="1">
              <a:buNone/>
            </a:pPr>
            <a:r>
              <a:rPr lang="ar-DZ" sz="3200" dirty="0">
                <a:latin typeface="Arabic Typesetting" panose="03020402040406030203" pitchFamily="66" charset="-78"/>
                <a:cs typeface="Arabic Typesetting" panose="03020402040406030203" pitchFamily="66" charset="-78"/>
              </a:rPr>
              <a:t>   </a:t>
            </a:r>
            <a:r>
              <a:rPr lang="ar-DZ" sz="3900" b="1" dirty="0">
                <a:latin typeface="Arabic Typesetting" panose="03020402040406030203" pitchFamily="66" charset="-78"/>
                <a:cs typeface="Arabic Typesetting" panose="03020402040406030203" pitchFamily="66" charset="-78"/>
              </a:rPr>
              <a:t>المرحلة الأولى: التأسيس العلمي </a:t>
            </a:r>
            <a:r>
              <a:rPr lang="ar-DZ" sz="3900" b="1" dirty="0" err="1">
                <a:latin typeface="Arabic Typesetting" panose="03020402040406030203" pitchFamily="66" charset="-78"/>
                <a:cs typeface="Arabic Typesetting" panose="03020402040406030203" pitchFamily="66" charset="-78"/>
              </a:rPr>
              <a:t>للفيلولوجيا</a:t>
            </a:r>
            <a:r>
              <a:rPr lang="ar-DZ" sz="3900" b="1" dirty="0">
                <a:latin typeface="Arabic Typesetting" panose="03020402040406030203" pitchFamily="66" charset="-78"/>
                <a:cs typeface="Arabic Typesetting" panose="03020402040406030203" pitchFamily="66" charset="-78"/>
              </a:rPr>
              <a:t> المقارنة</a:t>
            </a:r>
            <a:r>
              <a:rPr lang="ar-DZ" sz="3900" dirty="0">
                <a:latin typeface="Arabic Typesetting" panose="03020402040406030203" pitchFamily="66" charset="-78"/>
                <a:cs typeface="Arabic Typesetting" panose="03020402040406030203" pitchFamily="66" charset="-78"/>
              </a:rPr>
              <a:t/>
            </a:r>
            <a:br>
              <a:rPr lang="ar-DZ" sz="3900" dirty="0">
                <a:latin typeface="Arabic Typesetting" panose="03020402040406030203" pitchFamily="66" charset="-78"/>
                <a:cs typeface="Arabic Typesetting" panose="03020402040406030203" pitchFamily="66" charset="-78"/>
              </a:rPr>
            </a:br>
            <a:r>
              <a:rPr lang="ar-DZ" sz="3900" dirty="0">
                <a:latin typeface="Arabic Typesetting" panose="03020402040406030203" pitchFamily="66" charset="-78"/>
                <a:cs typeface="Arabic Typesetting" panose="03020402040406030203" pitchFamily="66" charset="-78"/>
              </a:rPr>
              <a:t>ظهرت </a:t>
            </a:r>
            <a:r>
              <a:rPr lang="ar-DZ" sz="3900" dirty="0" err="1">
                <a:latin typeface="Arabic Typesetting" panose="03020402040406030203" pitchFamily="66" charset="-78"/>
                <a:cs typeface="Arabic Typesetting" panose="03020402040406030203" pitchFamily="66" charset="-78"/>
              </a:rPr>
              <a:t>الفيلولوجيا</a:t>
            </a:r>
            <a:r>
              <a:rPr lang="ar-DZ" sz="3900" dirty="0">
                <a:latin typeface="Arabic Typesetting" panose="03020402040406030203" pitchFamily="66" charset="-78"/>
                <a:cs typeface="Arabic Typesetting" panose="03020402040406030203" pitchFamily="66" charset="-78"/>
              </a:rPr>
              <a:t> المقارنة في أواخر القرن الثامن عشر كفرع أكاديمي مستقل، حيث قام السير ويليام جونز عام 1786 باكتشاف حاسم بإثباته القرابة بين السنسكريتية واللغات اليونانية واللاتينية والجرمانية. هذا الاكتشاف قاد إلى تشكيل فرضية اللغة </a:t>
            </a:r>
            <a:r>
              <a:rPr lang="ar-DZ" sz="3900" dirty="0" smtClean="0">
                <a:latin typeface="Arabic Typesetting" panose="03020402040406030203" pitchFamily="66" charset="-78"/>
                <a:cs typeface="Arabic Typesetting" panose="03020402040406030203" pitchFamily="66" charset="-78"/>
              </a:rPr>
              <a:t>الهندو أوروبية </a:t>
            </a:r>
            <a:r>
              <a:rPr lang="ar-DZ" sz="3900" dirty="0">
                <a:latin typeface="Arabic Typesetting" panose="03020402040406030203" pitchFamily="66" charset="-78"/>
                <a:cs typeface="Arabic Typesetting" panose="03020402040406030203" pitchFamily="66" charset="-78"/>
              </a:rPr>
              <a:t>الأم، التي أصبحت حجر الزاوية في الدراسات المقارنة. قام الباحثون الأوائل مثل فرانز بوب بتحليل الأنظمة الصرفية للغات المتعددة، حيث نشر عام 1816 عمله الرائد "نظام تصريف السنسكريتية" الذي وضع فيه أسس المقارنة المنهجية بين أنظمة الأفعال في اللغات </a:t>
            </a:r>
            <a:r>
              <a:rPr lang="ar-DZ" sz="3900" dirty="0" smtClean="0">
                <a:latin typeface="Arabic Typesetting" panose="03020402040406030203" pitchFamily="66" charset="-78"/>
                <a:cs typeface="Arabic Typesetting" panose="03020402040406030203" pitchFamily="66" charset="-78"/>
              </a:rPr>
              <a:t>الهندو أوروبية</a:t>
            </a:r>
            <a:r>
              <a:rPr lang="ar-DZ" sz="3900" dirty="0">
                <a:latin typeface="Arabic Typesetting" panose="03020402040406030203" pitchFamily="66" charset="-78"/>
                <a:cs typeface="Arabic Typesetting" panose="03020402040406030203" pitchFamily="66" charset="-78"/>
              </a:rPr>
              <a:t>. تميزت هذه الفترة بتطوير منهجية دقيقة تعتمد على المقارنة الثلاثية بين السنسكريتية واليونانية واللاتينية لإعادة بناء الصور البدائية للكلمات.</a:t>
            </a:r>
            <a:endParaRPr lang="x-none" sz="39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006690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E843BFAE-0787-825B-2C3B-A7E596E2DDD0}"/>
              </a:ext>
            </a:extLst>
          </p:cNvPr>
          <p:cNvSpPr>
            <a:spLocks noGrp="1"/>
          </p:cNvSpPr>
          <p:nvPr>
            <p:ph idx="1"/>
          </p:nvPr>
        </p:nvSpPr>
        <p:spPr>
          <a:xfrm>
            <a:off x="526473" y="597529"/>
            <a:ext cx="11279245" cy="5313693"/>
          </a:xfrm>
        </p:spPr>
        <p:txBody>
          <a:bodyPr>
            <a:normAutofit lnSpcReduction="10000"/>
          </a:bodyPr>
          <a:lstStyle/>
          <a:p>
            <a:pPr algn="r" rtl="1"/>
            <a:r>
              <a:rPr lang="ar-DZ" sz="4400" b="1" u="sng" dirty="0">
                <a:latin typeface="Arabic Typesetting" panose="03020402040406030203" pitchFamily="66" charset="-78"/>
                <a:cs typeface="Arabic Typesetting" panose="03020402040406030203" pitchFamily="66" charset="-78"/>
              </a:rPr>
              <a:t> </a:t>
            </a:r>
            <a:r>
              <a:rPr lang="ar-DZ" sz="3600" b="1" dirty="0">
                <a:latin typeface="Arabic Typesetting" panose="03020402040406030203" pitchFamily="66" charset="-78"/>
                <a:cs typeface="Arabic Typesetting" panose="03020402040406030203" pitchFamily="66" charset="-78"/>
              </a:rPr>
              <a:t>المرحلة الثانية: التطور والنضج المنهجي</a:t>
            </a:r>
            <a:r>
              <a:rPr lang="ar-DZ" sz="3600" b="1" dirty="0">
                <a:latin typeface="Arabic Typesetting" panose="03020402040406030203" pitchFamily="66" charset="-78"/>
                <a:cs typeface="Arabic Typesetting" panose="03020402040406030203" pitchFamily="66" charset="-78"/>
              </a:rPr>
              <a:t/>
            </a:r>
            <a:br>
              <a:rPr lang="ar-DZ" sz="3600" b="1" dirty="0">
                <a:latin typeface="Arabic Typesetting" panose="03020402040406030203" pitchFamily="66" charset="-78"/>
                <a:cs typeface="Arabic Typesetting" panose="03020402040406030203" pitchFamily="66" charset="-78"/>
              </a:rPr>
            </a:br>
            <a:r>
              <a:rPr lang="ar-DZ" sz="3600" b="1" dirty="0">
                <a:latin typeface="Arabic Typesetting" panose="03020402040406030203" pitchFamily="66" charset="-78"/>
                <a:cs typeface="Arabic Typesetting" panose="03020402040406030203" pitchFamily="66" charset="-78"/>
              </a:rPr>
              <a:t>شهد منتصف القرن التاسع عشر تطوراً نوعياً في </a:t>
            </a:r>
            <a:r>
              <a:rPr lang="ar-DZ" sz="3600" b="1" dirty="0" err="1">
                <a:latin typeface="Arabic Typesetting" panose="03020402040406030203" pitchFamily="66" charset="-78"/>
                <a:cs typeface="Arabic Typesetting" panose="03020402040406030203" pitchFamily="66" charset="-78"/>
              </a:rPr>
              <a:t>الفيلولوجيا</a:t>
            </a:r>
            <a:r>
              <a:rPr lang="ar-DZ" sz="3600" b="1" dirty="0">
                <a:latin typeface="Arabic Typesetting" panose="03020402040406030203" pitchFamily="66" charset="-78"/>
                <a:cs typeface="Arabic Typesetting" panose="03020402040406030203" pitchFamily="66" charset="-78"/>
              </a:rPr>
              <a:t> المقارنة مع ظهور جيل جديد من الباحثين مثل يوهانس غريم </a:t>
            </a:r>
            <a:r>
              <a:rPr lang="ar-DZ" sz="3600" b="1" dirty="0" err="1">
                <a:latin typeface="Arabic Typesetting" panose="03020402040406030203" pitchFamily="66" charset="-78"/>
                <a:cs typeface="Arabic Typesetting" panose="03020402040406030203" pitchFamily="66" charset="-78"/>
              </a:rPr>
              <a:t>وكرل</a:t>
            </a:r>
            <a:r>
              <a:rPr lang="ar-DZ" sz="3600" b="1" dirty="0">
                <a:latin typeface="Arabic Typesetting" panose="03020402040406030203" pitchFamily="66" charset="-78"/>
                <a:cs typeface="Arabic Typesetting" panose="03020402040406030203" pitchFamily="66" charset="-78"/>
              </a:rPr>
              <a:t> </a:t>
            </a:r>
            <a:r>
              <a:rPr lang="ar-DZ" sz="3600" b="1" dirty="0" err="1">
                <a:latin typeface="Arabic Typesetting" panose="03020402040406030203" pitchFamily="66" charset="-78"/>
                <a:cs typeface="Arabic Typesetting" panose="03020402040406030203" pitchFamily="66" charset="-78"/>
              </a:rPr>
              <a:t>فريرن</a:t>
            </a:r>
            <a:r>
              <a:rPr lang="ar-DZ" sz="3600" b="1" dirty="0">
                <a:latin typeface="Arabic Typesetting" panose="03020402040406030203" pitchFamily="66" charset="-78"/>
                <a:cs typeface="Arabic Typesetting" panose="03020402040406030203" pitchFamily="66" charset="-78"/>
              </a:rPr>
              <a:t>. تميزت هذه المرحلة باكتشاف القوانين الصوتية المنتظمة، حيث صاغ غريم عام 1822 "قانون غريم" الذي وصف التحولات الصوتية المنتظمة من اللغة </a:t>
            </a:r>
            <a:r>
              <a:rPr lang="ar-DZ" sz="3600" b="1" dirty="0" smtClean="0">
                <a:latin typeface="Arabic Typesetting" panose="03020402040406030203" pitchFamily="66" charset="-78"/>
                <a:cs typeface="Arabic Typesetting" panose="03020402040406030203" pitchFamily="66" charset="-78"/>
              </a:rPr>
              <a:t>الهندو أوروبية </a:t>
            </a:r>
            <a:r>
              <a:rPr lang="ar-DZ" sz="3600" b="1" dirty="0">
                <a:latin typeface="Arabic Typesetting" panose="03020402040406030203" pitchFamily="66" charset="-78"/>
                <a:cs typeface="Arabic Typesetting" panose="03020402040406030203" pitchFamily="66" charset="-78"/>
              </a:rPr>
              <a:t>إلى اللغات الجرمانية. كما طور أوغست </a:t>
            </a:r>
            <a:r>
              <a:rPr lang="ar-DZ" sz="3600" b="1" dirty="0" err="1">
                <a:latin typeface="Arabic Typesetting" panose="03020402040406030203" pitchFamily="66" charset="-78"/>
                <a:cs typeface="Arabic Typesetting" panose="03020402040406030203" pitchFamily="66" charset="-78"/>
              </a:rPr>
              <a:t>شلايشر</a:t>
            </a:r>
            <a:r>
              <a:rPr lang="ar-DZ" sz="3600" b="1" dirty="0">
                <a:latin typeface="Arabic Typesetting" panose="03020402040406030203" pitchFamily="66" charset="-78"/>
                <a:cs typeface="Arabic Typesetting" panose="03020402040406030203" pitchFamily="66" charset="-78"/>
              </a:rPr>
              <a:t> مفهوم "شجرة العائلة اللغوية" ونظرية التطور اللغوي التي تشبه تطور الكائنات الحية. في النصف الثاني من القرن، قدم علماء مثل كارل </a:t>
            </a:r>
            <a:r>
              <a:rPr lang="ar-DZ" sz="3600" b="1" dirty="0" err="1">
                <a:latin typeface="Arabic Typesetting" panose="03020402040406030203" pitchFamily="66" charset="-78"/>
                <a:cs typeface="Arabic Typesetting" panose="03020402040406030203" pitchFamily="66" charset="-78"/>
              </a:rPr>
              <a:t>بروجمان</a:t>
            </a:r>
            <a:r>
              <a:rPr lang="ar-DZ" sz="3600" b="1" dirty="0">
                <a:latin typeface="Arabic Typesetting" panose="03020402040406030203" pitchFamily="66" charset="-78"/>
                <a:cs typeface="Arabic Typesetting" panose="03020402040406030203" pitchFamily="66" charset="-78"/>
              </a:rPr>
              <a:t> وأوغست </a:t>
            </a:r>
            <a:r>
              <a:rPr lang="ar-DZ" sz="3600" b="1" dirty="0" err="1">
                <a:latin typeface="Arabic Typesetting" panose="03020402040406030203" pitchFamily="66" charset="-78"/>
                <a:cs typeface="Arabic Typesetting" panose="03020402040406030203" pitchFamily="66" charset="-78"/>
              </a:rPr>
              <a:t>ليسكين</a:t>
            </a:r>
            <a:r>
              <a:rPr lang="ar-DZ" sz="3600" b="1" dirty="0">
                <a:latin typeface="Arabic Typesetting" panose="03020402040406030203" pitchFamily="66" charset="-78"/>
                <a:cs typeface="Arabic Typesetting" panose="03020402040406030203" pitchFamily="66" charset="-78"/>
              </a:rPr>
              <a:t> إسهامات مهمة في تطوير "قوانين الصوتيات التاريخية" وتصنيف اللغات بناءً على معايير صوتية دقيقة، مما أسس لعلم الصوتيات التاريخي كفرع مستقل</a:t>
            </a:r>
            <a:r>
              <a:rPr lang="ar-DZ" sz="3600" b="1" dirty="0" smtClean="0">
                <a:latin typeface="Arabic Typesetting" panose="03020402040406030203" pitchFamily="66" charset="-78"/>
                <a:cs typeface="Arabic Typesetting" panose="03020402040406030203" pitchFamily="66" charset="-78"/>
              </a:rPr>
              <a:t>.</a:t>
            </a:r>
          </a:p>
          <a:p>
            <a:pPr algn="r" rtl="1"/>
            <a:r>
              <a:rPr lang="ar-DZ" sz="3600" b="1" dirty="0">
                <a:latin typeface="Arabic Typesetting" panose="03020402040406030203" pitchFamily="66" charset="-78"/>
                <a:cs typeface="Arabic Typesetting" panose="03020402040406030203" pitchFamily="66" charset="-78"/>
              </a:rPr>
              <a:t> </a:t>
            </a:r>
            <a:r>
              <a:rPr lang="ar-DZ" sz="3600" b="1" dirty="0" smtClean="0">
                <a:latin typeface="Arabic Typesetting" panose="03020402040406030203" pitchFamily="66" charset="-78"/>
                <a:cs typeface="Arabic Typesetting" panose="03020402040406030203" pitchFamily="66" charset="-78"/>
              </a:rPr>
              <a:t>ويعرف ماكس مولر وهو أحد رواد هذه المرحلة اللغة بأنها كائن حي يولد ، يعيش فترة من الزمن ثم يفنى ويهب الحياة للغة أخرى تتولد عنه. وهو ما يؤكد فكرة الشجرة السلالية. </a:t>
            </a:r>
            <a:endParaRPr lang="x-none" sz="3600" b="1"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116928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65019" y="415636"/>
            <a:ext cx="11208326" cy="6494085"/>
          </a:xfrm>
          <a:prstGeom prst="rect">
            <a:avLst/>
          </a:prstGeom>
        </p:spPr>
        <p:txBody>
          <a:bodyPr wrap="square">
            <a:spAutoFit/>
          </a:bodyPr>
          <a:lstStyle/>
          <a:p>
            <a:pPr algn="r" rtl="1"/>
            <a:r>
              <a:rPr lang="ar-DZ" sz="3200" b="1" dirty="0">
                <a:latin typeface="Arabic Typesetting" panose="03020402040406030203" pitchFamily="66" charset="-78"/>
                <a:cs typeface="Arabic Typesetting" panose="03020402040406030203" pitchFamily="66" charset="-78"/>
              </a:rPr>
              <a:t>المنهج التاريخي عند النحاة الجدد </a:t>
            </a:r>
            <a:r>
              <a:rPr lang="fr-FR" sz="3200" b="1" dirty="0" err="1" smtClean="0">
                <a:latin typeface="Arabic Typesetting" panose="03020402040406030203" pitchFamily="66" charset="-78"/>
                <a:cs typeface="Arabic Typesetting" panose="03020402040406030203" pitchFamily="66" charset="-78"/>
              </a:rPr>
              <a:t>Neogrammarians</a:t>
            </a:r>
            <a:r>
              <a:rPr lang="fr-FR" sz="3200" b="1" dirty="0" smtClean="0">
                <a:latin typeface="Arabic Typesetting" panose="03020402040406030203" pitchFamily="66" charset="-78"/>
                <a:cs typeface="Arabic Typesetting" panose="03020402040406030203" pitchFamily="66" charset="-78"/>
              </a:rPr>
              <a:t>)</a:t>
            </a:r>
            <a:r>
              <a:rPr lang="ar-DZ" sz="3200" b="1" dirty="0" smtClean="0">
                <a:latin typeface="Arabic Typesetting" panose="03020402040406030203" pitchFamily="66" charset="-78"/>
                <a:cs typeface="Arabic Typesetting" panose="03020402040406030203" pitchFamily="66" charset="-78"/>
              </a:rPr>
              <a:t> )</a:t>
            </a:r>
            <a:r>
              <a:rPr lang="fr-FR" sz="3200" b="1" dirty="0" smtClean="0">
                <a:latin typeface="Arabic Typesetting" panose="03020402040406030203" pitchFamily="66" charset="-78"/>
                <a:cs typeface="Arabic Typesetting" panose="03020402040406030203" pitchFamily="66" charset="-78"/>
              </a:rPr>
              <a:t>: </a:t>
            </a:r>
            <a:r>
              <a:rPr lang="ar-DZ" sz="3200" b="1" dirty="0">
                <a:latin typeface="Arabic Typesetting" panose="03020402040406030203" pitchFamily="66" charset="-78"/>
                <a:cs typeface="Arabic Typesetting" panose="03020402040406030203" pitchFamily="66" charset="-78"/>
              </a:rPr>
              <a:t>التأسيس العلمي</a:t>
            </a:r>
            <a:r>
              <a:rPr lang="ar-DZ" sz="3200" dirty="0">
                <a:latin typeface="Arabic Typesetting" panose="03020402040406030203" pitchFamily="66" charset="-78"/>
                <a:cs typeface="Arabic Typesetting" panose="03020402040406030203" pitchFamily="66" charset="-78"/>
              </a:rPr>
              <a:t/>
            </a:r>
            <a:br>
              <a:rPr lang="ar-DZ" sz="3200" dirty="0">
                <a:latin typeface="Arabic Typesetting" panose="03020402040406030203" pitchFamily="66" charset="-78"/>
                <a:cs typeface="Arabic Typesetting" panose="03020402040406030203" pitchFamily="66" charset="-78"/>
              </a:rPr>
            </a:br>
            <a:r>
              <a:rPr lang="ar-DZ" sz="3200" dirty="0">
                <a:latin typeface="Arabic Typesetting" panose="03020402040406030203" pitchFamily="66" charset="-78"/>
                <a:cs typeface="Arabic Typesetting" panose="03020402040406030203" pitchFamily="66" charset="-78"/>
              </a:rPr>
              <a:t>ظهر منهج النحاة </a:t>
            </a:r>
            <a:r>
              <a:rPr lang="ar-DZ" sz="3200" dirty="0" smtClean="0">
                <a:latin typeface="Arabic Typesetting" panose="03020402040406030203" pitchFamily="66" charset="-78"/>
                <a:cs typeface="Arabic Typesetting" panose="03020402040406030203" pitchFamily="66" charset="-78"/>
              </a:rPr>
              <a:t>الجدد </a:t>
            </a:r>
            <a:r>
              <a:rPr lang="ar-DZ" sz="3200" dirty="0">
                <a:latin typeface="Arabic Typesetting" panose="03020402040406030203" pitchFamily="66" charset="-78"/>
                <a:cs typeface="Arabic Typesetting" panose="03020402040406030203" pitchFamily="66" charset="-78"/>
              </a:rPr>
              <a:t>في الربع الأخير من القرن التاسع عشر كتطور نوعي </a:t>
            </a:r>
            <a:r>
              <a:rPr lang="ar-DZ" sz="3200" dirty="0" err="1">
                <a:latin typeface="Arabic Typesetting" panose="03020402040406030203" pitchFamily="66" charset="-78"/>
                <a:cs typeface="Arabic Typesetting" panose="03020402040406030203" pitchFamily="66" charset="-78"/>
              </a:rPr>
              <a:t>للفيلولوجيا</a:t>
            </a:r>
            <a:r>
              <a:rPr lang="ar-DZ" sz="3200" dirty="0">
                <a:latin typeface="Arabic Typesetting" panose="03020402040406030203" pitchFamily="66" charset="-78"/>
                <a:cs typeface="Arabic Typesetting" panose="03020402040406030203" pitchFamily="66" charset="-78"/>
              </a:rPr>
              <a:t> المقارنة، حيث قدموا رؤية ثورية تقوم على مبدأين أساسيين: أولاً، حتمية القوانين الصوتية (</a:t>
            </a:r>
            <a:r>
              <a:rPr lang="fr-FR" sz="3200" dirty="0">
                <a:latin typeface="Arabic Typesetting" panose="03020402040406030203" pitchFamily="66" charset="-78"/>
                <a:cs typeface="Arabic Typesetting" panose="03020402040406030203" pitchFamily="66" charset="-78"/>
              </a:rPr>
              <a:t>Sound </a:t>
            </a:r>
            <a:r>
              <a:rPr lang="fr-FR" sz="3200" dirty="0" err="1">
                <a:latin typeface="Arabic Typesetting" panose="03020402040406030203" pitchFamily="66" charset="-78"/>
                <a:cs typeface="Arabic Typesetting" panose="03020402040406030203" pitchFamily="66" charset="-78"/>
              </a:rPr>
              <a:t>Laws</a:t>
            </a:r>
            <a:r>
              <a:rPr lang="fr-FR" sz="3200" dirty="0">
                <a:latin typeface="Arabic Typesetting" panose="03020402040406030203" pitchFamily="66" charset="-78"/>
                <a:cs typeface="Arabic Typesetting" panose="03020402040406030203" pitchFamily="66" charset="-78"/>
              </a:rPr>
              <a:t>) </a:t>
            </a:r>
            <a:r>
              <a:rPr lang="ar-DZ" sz="3200" dirty="0">
                <a:latin typeface="Arabic Typesetting" panose="03020402040406030203" pitchFamily="66" charset="-78"/>
                <a:cs typeface="Arabic Typesetting" panose="03020402040406030203" pitchFamily="66" charset="-78"/>
              </a:rPr>
              <a:t>التي تنص على أن التغيرات الصوتية تحدث بشكل منتظم ولا استثناء فيه ضمن لغة معينة في فترة زمنية محددة، مما سمح بإعادة بناء دقيقة للغات الأم. ثانياً، مبدأ القياسية (</a:t>
            </a:r>
            <a:r>
              <a:rPr lang="fr-FR" sz="3200" dirty="0" err="1">
                <a:latin typeface="Arabic Typesetting" panose="03020402040406030203" pitchFamily="66" charset="-78"/>
                <a:cs typeface="Arabic Typesetting" panose="03020402040406030203" pitchFamily="66" charset="-78"/>
              </a:rPr>
              <a:t>Analogy</a:t>
            </a:r>
            <a:r>
              <a:rPr lang="fr-FR" sz="3200" dirty="0">
                <a:latin typeface="Arabic Typesetting" panose="03020402040406030203" pitchFamily="66" charset="-78"/>
                <a:cs typeface="Arabic Typesetting" panose="03020402040406030203" pitchFamily="66" charset="-78"/>
              </a:rPr>
              <a:t>) </a:t>
            </a:r>
            <a:r>
              <a:rPr lang="ar-DZ" sz="3200" dirty="0">
                <a:latin typeface="Arabic Typesetting" panose="03020402040406030203" pitchFamily="66" charset="-78"/>
                <a:cs typeface="Arabic Typesetting" panose="03020402040406030203" pitchFamily="66" charset="-78"/>
              </a:rPr>
              <a:t>الذي يفسر الظواهر الشاذة التي لا تخضع للقوانين الصوتية. قام رواد هذا المنهج مثل كارل </a:t>
            </a:r>
            <a:r>
              <a:rPr lang="ar-DZ" sz="3200" dirty="0" err="1">
                <a:latin typeface="Arabic Typesetting" panose="03020402040406030203" pitchFamily="66" charset="-78"/>
                <a:cs typeface="Arabic Typesetting" panose="03020402040406030203" pitchFamily="66" charset="-78"/>
              </a:rPr>
              <a:t>بروجمان</a:t>
            </a:r>
            <a:r>
              <a:rPr lang="ar-DZ" sz="3200" dirty="0">
                <a:latin typeface="Arabic Typesetting" panose="03020402040406030203" pitchFamily="66" charset="-78"/>
                <a:cs typeface="Arabic Typesetting" panose="03020402040406030203" pitchFamily="66" charset="-78"/>
              </a:rPr>
              <a:t> وهيرمان </a:t>
            </a:r>
            <a:r>
              <a:rPr lang="ar-DZ" sz="3200" dirty="0" err="1">
                <a:latin typeface="Arabic Typesetting" panose="03020402040406030203" pitchFamily="66" charset="-78"/>
                <a:cs typeface="Arabic Typesetting" panose="03020402040406030203" pitchFamily="66" charset="-78"/>
              </a:rPr>
              <a:t>أوستهوف</a:t>
            </a:r>
            <a:r>
              <a:rPr lang="ar-DZ" sz="3200" dirty="0">
                <a:latin typeface="Arabic Typesetting" panose="03020402040406030203" pitchFamily="66" charset="-78"/>
                <a:cs typeface="Arabic Typesetting" panose="03020402040406030203" pitchFamily="66" charset="-78"/>
              </a:rPr>
              <a:t> بتطبيق هذه المبادئ على دراسة اللغات </a:t>
            </a:r>
            <a:r>
              <a:rPr lang="ar-DZ" sz="3200" dirty="0" smtClean="0">
                <a:latin typeface="Arabic Typesetting" panose="03020402040406030203" pitchFamily="66" charset="-78"/>
                <a:cs typeface="Arabic Typesetting" panose="03020402040406030203" pitchFamily="66" charset="-78"/>
              </a:rPr>
              <a:t>الهندو أوروبية</a:t>
            </a:r>
            <a:r>
              <a:rPr lang="ar-DZ" sz="3200" dirty="0">
                <a:latin typeface="Arabic Typesetting" panose="03020402040406030203" pitchFamily="66" charset="-78"/>
                <a:cs typeface="Arabic Typesetting" panose="03020402040406030203" pitchFamily="66" charset="-78"/>
              </a:rPr>
              <a:t>، حيث أنتجوا أعمالاً منهجية دقيقة مثل "الموسوعة </a:t>
            </a:r>
            <a:r>
              <a:rPr lang="ar-DZ" sz="3200" dirty="0" err="1">
                <a:latin typeface="Arabic Typesetting" panose="03020402040406030203" pitchFamily="66" charset="-78"/>
                <a:cs typeface="Arabic Typesetting" panose="03020402040406030203" pitchFamily="66" charset="-78"/>
              </a:rPr>
              <a:t>الهندوأوروبية</a:t>
            </a:r>
            <a:r>
              <a:rPr lang="ar-DZ" sz="3200" dirty="0">
                <a:latin typeface="Arabic Typesetting" panose="03020402040406030203" pitchFamily="66" charset="-78"/>
                <a:cs typeface="Arabic Typesetting" panose="03020402040406030203" pitchFamily="66" charset="-78"/>
              </a:rPr>
              <a:t>" (</a:t>
            </a:r>
            <a:r>
              <a:rPr lang="fr-FR" sz="3200" dirty="0" err="1">
                <a:latin typeface="Arabic Typesetting" panose="03020402040406030203" pitchFamily="66" charset="-78"/>
                <a:cs typeface="Arabic Typesetting" panose="03020402040406030203" pitchFamily="66" charset="-78"/>
              </a:rPr>
              <a:t>Grundriss</a:t>
            </a:r>
            <a:r>
              <a:rPr lang="fr-FR" sz="3200" dirty="0">
                <a:latin typeface="Arabic Typesetting" panose="03020402040406030203" pitchFamily="66" charset="-78"/>
                <a:cs typeface="Arabic Typesetting" panose="03020402040406030203" pitchFamily="66" charset="-78"/>
              </a:rPr>
              <a:t>) </a:t>
            </a:r>
            <a:r>
              <a:rPr lang="ar-DZ" sz="3200" dirty="0">
                <a:latin typeface="Arabic Typesetting" panose="03020402040406030203" pitchFamily="66" charset="-78"/>
                <a:cs typeface="Arabic Typesetting" panose="03020402040406030203" pitchFamily="66" charset="-78"/>
              </a:rPr>
              <a:t>التي وضعت أسساً جديدة للدراسات التاريخية المقارنة، مع التركيز على التطور الزمني للظواهر اللغوية وعلاقتها بالسياق الاجتماعي.</a:t>
            </a:r>
          </a:p>
          <a:p>
            <a:pPr algn="r" rtl="1"/>
            <a:r>
              <a:rPr lang="ar-DZ" sz="3200" b="1" dirty="0">
                <a:latin typeface="Arabic Typesetting" panose="03020402040406030203" pitchFamily="66" charset="-78"/>
                <a:cs typeface="Arabic Typesetting" panose="03020402040406030203" pitchFamily="66" charset="-78"/>
              </a:rPr>
              <a:t>التطبيقات والتأثير اللاحق</a:t>
            </a:r>
            <a:r>
              <a:rPr lang="ar-DZ" sz="3200" dirty="0">
                <a:latin typeface="Arabic Typesetting" panose="03020402040406030203" pitchFamily="66" charset="-78"/>
                <a:cs typeface="Arabic Typesetting" panose="03020402040406030203" pitchFamily="66" charset="-78"/>
              </a:rPr>
              <a:t/>
            </a:r>
            <a:br>
              <a:rPr lang="ar-DZ" sz="3200" dirty="0">
                <a:latin typeface="Arabic Typesetting" panose="03020402040406030203" pitchFamily="66" charset="-78"/>
                <a:cs typeface="Arabic Typesetting" panose="03020402040406030203" pitchFamily="66" charset="-78"/>
              </a:rPr>
            </a:br>
            <a:r>
              <a:rPr lang="ar-DZ" sz="3200" dirty="0">
                <a:latin typeface="Arabic Typesetting" panose="03020402040406030203" pitchFamily="66" charset="-78"/>
                <a:cs typeface="Arabic Typesetting" panose="03020402040406030203" pitchFamily="66" charset="-78"/>
              </a:rPr>
              <a:t>طبق النحاة الجدد منهجهم التاريخي الدقيق على مستويات اللغة المختلفة، فدرسوا تطور الأنظمة الصوتية والصرفية والنحوية عبر العصور، مع إيلاء اهتمام خاص للهجات المحلية والشواهد النصية القديمة. أدى هذا المنهج إلى اكتشافات مهمة مثل قانون فيرنر (</a:t>
            </a:r>
            <a:r>
              <a:rPr lang="fr-FR" sz="3200" dirty="0" err="1">
                <a:latin typeface="Arabic Typesetting" panose="03020402040406030203" pitchFamily="66" charset="-78"/>
                <a:cs typeface="Arabic Typesetting" panose="03020402040406030203" pitchFamily="66" charset="-78"/>
              </a:rPr>
              <a:t>Verner's</a:t>
            </a:r>
            <a:r>
              <a:rPr lang="fr-FR" sz="3200" dirty="0">
                <a:latin typeface="Arabic Typesetting" panose="03020402040406030203" pitchFamily="66" charset="-78"/>
                <a:cs typeface="Arabic Typesetting" panose="03020402040406030203" pitchFamily="66" charset="-78"/>
              </a:rPr>
              <a:t> Law) </a:t>
            </a:r>
            <a:r>
              <a:rPr lang="ar-DZ" sz="3200" dirty="0">
                <a:latin typeface="Arabic Typesetting" panose="03020402040406030203" pitchFamily="66" charset="-78"/>
                <a:cs typeface="Arabic Typesetting" panose="03020402040406030203" pitchFamily="66" charset="-78"/>
              </a:rPr>
              <a:t>الذي حل اللغز الذي ظل محيراً في قانون غريم. كما أثر المنهج التاريخي للنحاة الجدد بشكل عميق في تطور اللسانيات الحديثة، حيث مهد الطريق للمدرسة البنيوية، بينما استمر كإطار منهجي أساسي في الدراسات التاريخية للغة حتى اليوم، خاصة في إعادة بناء اللغات القديمة ودراسة التغير اللغوي.</a:t>
            </a:r>
          </a:p>
        </p:txBody>
      </p:sp>
    </p:spTree>
    <p:extLst>
      <p:ext uri="{BB962C8B-B14F-4D97-AF65-F5344CB8AC3E}">
        <p14:creationId xmlns:p14="http://schemas.microsoft.com/office/powerpoint/2010/main" val="639775425"/>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483</TotalTime>
  <Words>422</Words>
  <Application>Microsoft Office PowerPoint</Application>
  <PresentationFormat>Personnalisé</PresentationFormat>
  <Paragraphs>42</Paragraphs>
  <Slides>7</Slides>
  <Notes>1</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Brin</vt:lpstr>
      <vt:lpstr>المحاضرة الأولى و الثانية و الثالثة  مراحل الدرس اللغوي قبل سوسير</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الأولى و الثانية  مفهوم اللسانيات العامة</dc:title>
  <dc:creator>Mr. GUELLOU Laid</dc:creator>
  <cp:lastModifiedBy>doyen</cp:lastModifiedBy>
  <cp:revision>13</cp:revision>
  <dcterms:created xsi:type="dcterms:W3CDTF">2024-12-30T10:30:01Z</dcterms:created>
  <dcterms:modified xsi:type="dcterms:W3CDTF">2025-05-03T21:19:35Z</dcterms:modified>
</cp:coreProperties>
</file>