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9"/>
  </p:notesMasterIdLst>
  <p:handoutMasterIdLst>
    <p:handoutMasterId r:id="rId30"/>
  </p:handoutMasterIdLst>
  <p:sldIdLst>
    <p:sldId id="256" r:id="rId5"/>
    <p:sldId id="270" r:id="rId6"/>
    <p:sldId id="273" r:id="rId7"/>
    <p:sldId id="271" r:id="rId8"/>
    <p:sldId id="280" r:id="rId9"/>
    <p:sldId id="274" r:id="rId10"/>
    <p:sldId id="277" r:id="rId11"/>
    <p:sldId id="276" r:id="rId12"/>
    <p:sldId id="282" r:id="rId13"/>
    <p:sldId id="283" r:id="rId14"/>
    <p:sldId id="284" r:id="rId15"/>
    <p:sldId id="285" r:id="rId16"/>
    <p:sldId id="279" r:id="rId17"/>
    <p:sldId id="278" r:id="rId18"/>
    <p:sldId id="281" r:id="rId19"/>
    <p:sldId id="257" r:id="rId20"/>
    <p:sldId id="287" r:id="rId21"/>
    <p:sldId id="288" r:id="rId22"/>
    <p:sldId id="272" r:id="rId23"/>
    <p:sldId id="286" r:id="rId24"/>
    <p:sldId id="261" r:id="rId25"/>
    <p:sldId id="289" r:id="rId26"/>
    <p:sldId id="290" r:id="rId27"/>
    <p:sldId id="263" r:id="rId28"/>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C71"/>
    <a:srgbClr val="ECE5DD"/>
    <a:srgbClr val="F7ACB6"/>
    <a:srgbClr val="F8ACB6"/>
    <a:srgbClr val="AC0000"/>
    <a:srgbClr val="FF6B00"/>
    <a:srgbClr val="A482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65" autoAdjust="0"/>
  </p:normalViewPr>
  <p:slideViewPr>
    <p:cSldViewPr snapToGrid="0">
      <p:cViewPr varScale="1">
        <p:scale>
          <a:sx n="62" d="100"/>
          <a:sy n="62" d="100"/>
        </p:scale>
        <p:origin x="978" y="72"/>
      </p:cViewPr>
      <p:guideLst/>
    </p:cSldViewPr>
  </p:slideViewPr>
  <p:outlineViewPr>
    <p:cViewPr>
      <p:scale>
        <a:sx n="33" d="100"/>
        <a:sy n="33" d="100"/>
      </p:scale>
      <p:origin x="0" y="-414"/>
    </p:cViewPr>
  </p:outlineViewPr>
  <p:notesTextViewPr>
    <p:cViewPr>
      <p:scale>
        <a:sx n="3" d="2"/>
        <a:sy n="3" d="2"/>
      </p:scale>
      <p:origin x="0" y="0"/>
    </p:cViewPr>
  </p:notesTextViewPr>
  <p:notesViewPr>
    <p:cSldViewPr snapToGrid="0">
      <p:cViewPr varScale="1">
        <p:scale>
          <a:sx n="83" d="100"/>
          <a:sy n="83" d="100"/>
        </p:scale>
        <p:origin x="230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4048A6E5-6F36-4C64-9A1C-B37D237606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xmlns="" id="{CB2232F6-7425-4537-B2D1-004435F843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D931315-D090-4FE7-B71B-A6BF13684786}" type="datetime1">
              <a:rPr lang="fr-FR" smtClean="0"/>
              <a:t>08/12/2025</a:t>
            </a:fld>
            <a:endParaRPr lang="fr-FR"/>
          </a:p>
        </p:txBody>
      </p:sp>
      <p:sp>
        <p:nvSpPr>
          <p:cNvPr id="4" name="Espace réservé du pied de page 3">
            <a:extLst>
              <a:ext uri="{FF2B5EF4-FFF2-40B4-BE49-F238E27FC236}">
                <a16:creationId xmlns:a16="http://schemas.microsoft.com/office/drawing/2014/main" xmlns="" id="{D6B5F3D6-0768-4BB4-8BC9-78A1F98422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xmlns="" id="{08104143-4606-4C14-B7F7-2EDEFF40AD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1D4E255-5998-4D2A-90B0-7420F77CD319}" type="slidenum">
              <a:rPr lang="fr-FR" smtClean="0"/>
              <a:t>‹N°›</a:t>
            </a:fld>
            <a:endParaRPr lang="fr-FR"/>
          </a:p>
        </p:txBody>
      </p:sp>
    </p:spTree>
    <p:extLst>
      <p:ext uri="{BB962C8B-B14F-4D97-AF65-F5344CB8AC3E}">
        <p14:creationId xmlns:p14="http://schemas.microsoft.com/office/powerpoint/2010/main" val="30899296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7156EBB-CF2A-43DA-A7E5-C11883BF951C}" type="datetime1">
              <a:rPr lang="fr-FR" noProof="0" smtClean="0"/>
              <a:t>08/12/2025</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3DCE8F5-1341-475C-BF40-2E24D91E8058}" type="slidenum">
              <a:rPr lang="fr-FR" noProof="0" smtClean="0"/>
              <a:t>‹N°›</a:t>
            </a:fld>
            <a:endParaRPr lang="fr-FR" noProof="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33DCE8F5-1341-475C-BF40-2E24D91E8058}" type="slidenum">
              <a:rPr lang="fr-FR" smtClean="0"/>
              <a:t>1</a:t>
            </a:fld>
            <a:endParaRPr lang="fr-FR"/>
          </a:p>
        </p:txBody>
      </p:sp>
    </p:spTree>
    <p:extLst>
      <p:ext uri="{BB962C8B-B14F-4D97-AF65-F5344CB8AC3E}">
        <p14:creationId xmlns:p14="http://schemas.microsoft.com/office/powerpoint/2010/main" val="1167398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33DCE8F5-1341-475C-BF40-2E24D91E8058}" type="slidenum">
              <a:rPr lang="fr-FR" smtClean="0"/>
              <a:t>16</a:t>
            </a:fld>
            <a:endParaRPr lang="fr-FR"/>
          </a:p>
        </p:txBody>
      </p:sp>
    </p:spTree>
    <p:extLst>
      <p:ext uri="{BB962C8B-B14F-4D97-AF65-F5344CB8AC3E}">
        <p14:creationId xmlns:p14="http://schemas.microsoft.com/office/powerpoint/2010/main" val="342077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33DCE8F5-1341-475C-BF40-2E24D91E8058}" type="slidenum">
              <a:rPr lang="fr-FR" smtClean="0"/>
              <a:t>21</a:t>
            </a:fld>
            <a:endParaRPr lang="fr-FR"/>
          </a:p>
        </p:txBody>
      </p:sp>
    </p:spTree>
    <p:extLst>
      <p:ext uri="{BB962C8B-B14F-4D97-AF65-F5344CB8AC3E}">
        <p14:creationId xmlns:p14="http://schemas.microsoft.com/office/powerpoint/2010/main" val="368620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33DCE8F5-1341-475C-BF40-2E24D91E8058}" type="slidenum">
              <a:rPr lang="fr-FR" smtClean="0"/>
              <a:t>24</a:t>
            </a:fld>
            <a:endParaRPr lang="fr-FR"/>
          </a:p>
        </p:txBody>
      </p:sp>
    </p:spTree>
    <p:extLst>
      <p:ext uri="{BB962C8B-B14F-4D97-AF65-F5344CB8AC3E}">
        <p14:creationId xmlns:p14="http://schemas.microsoft.com/office/powerpoint/2010/main" val="1581876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10" name="Espace réservé d’image 9">
            <a:extLst>
              <a:ext uri="{FF2B5EF4-FFF2-40B4-BE49-F238E27FC236}">
                <a16:creationId xmlns:a16="http://schemas.microsoft.com/office/drawing/2014/main" xmlns="" id="{140927D5-AE1A-4ABD-BD8F-2F78723FF0D6}"/>
              </a:ext>
            </a:extLst>
          </p:cNvPr>
          <p:cNvSpPr>
            <a:spLocks noGrp="1"/>
          </p:cNvSpPr>
          <p:nvPr>
            <p:ph type="pic" sz="quarter" idx="10" hasCustomPrompt="1"/>
          </p:nvPr>
        </p:nvSpPr>
        <p:spPr>
          <a:xfrm>
            <a:off x="4515708"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rtl="0">
              <a:buClr>
                <a:schemeClr val="accent2"/>
              </a:buClr>
            </a:pPr>
            <a:r>
              <a:rPr lang="fr-FR" noProof="0"/>
              <a:t>Insérez ou glissez-déplacez votre photo</a:t>
            </a:r>
          </a:p>
        </p:txBody>
      </p:sp>
      <p:sp>
        <p:nvSpPr>
          <p:cNvPr id="7" name="Forme libre : Forme 6">
            <a:extLst>
              <a:ext uri="{FF2B5EF4-FFF2-40B4-BE49-F238E27FC236}">
                <a16:creationId xmlns:a16="http://schemas.microsoft.com/office/drawing/2014/main" xmlns=""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Forme libre : Forme 7">
            <a:extLst>
              <a:ext uri="{FF2B5EF4-FFF2-40B4-BE49-F238E27FC236}">
                <a16:creationId xmlns:a16="http://schemas.microsoft.com/office/drawing/2014/main" xmlns=""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 name="Sous-titre 2">
            <a:extLst>
              <a:ext uri="{FF2B5EF4-FFF2-40B4-BE49-F238E27FC236}">
                <a16:creationId xmlns:a16="http://schemas.microsoft.com/office/drawing/2014/main" xmlns="" id="{7EEE8855-FE55-4351-B21B-FE33CB8050C1}"/>
              </a:ext>
            </a:extLst>
          </p:cNvPr>
          <p:cNvSpPr>
            <a:spLocks noGrp="1"/>
          </p:cNvSpPr>
          <p:nvPr>
            <p:ph type="subTitle" idx="1" hasCustomPrompt="1"/>
          </p:nvPr>
        </p:nvSpPr>
        <p:spPr>
          <a:xfrm>
            <a:off x="960641" y="4586626"/>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rtl="0"/>
            <a:r>
              <a:rPr lang="fr-FR" noProof="0"/>
              <a:t>Cliquez pour modifier le sous-titre</a:t>
            </a:r>
          </a:p>
        </p:txBody>
      </p:sp>
      <p:sp>
        <p:nvSpPr>
          <p:cNvPr id="4" name="Titre 3">
            <a:extLst>
              <a:ext uri="{FF2B5EF4-FFF2-40B4-BE49-F238E27FC236}">
                <a16:creationId xmlns:a16="http://schemas.microsoft.com/office/drawing/2014/main" xmlns="" id="{59535B06-700B-4A37-8A83-1D885D44425C}"/>
              </a:ext>
            </a:extLst>
          </p:cNvPr>
          <p:cNvSpPr>
            <a:spLocks noGrp="1"/>
          </p:cNvSpPr>
          <p:nvPr>
            <p:ph type="title"/>
          </p:nvPr>
        </p:nvSpPr>
        <p:spPr>
          <a:xfrm>
            <a:off x="725242" y="3323857"/>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5500" spc="-300">
                <a:solidFill>
                  <a:schemeClr val="tx1"/>
                </a:solidFill>
              </a:defRPr>
            </a:lvl1pPr>
          </a:lstStyle>
          <a:p>
            <a:pPr marL="0" lvl="0" rtl="0">
              <a:lnSpc>
                <a:spcPts val="5000"/>
              </a:lnSpc>
            </a:pPr>
            <a:r>
              <a:rPr lang="fr-FR" noProof="0" smtClean="0"/>
              <a:t>Modifiez le style du titre</a:t>
            </a:r>
            <a:endParaRPr lang="fr-FR" noProof="0"/>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xmlns=""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rtl="0">
              <a:buClr>
                <a:schemeClr val="accent2"/>
              </a:buClr>
              <a:buFont typeface="Arial" panose="020B0604020202020204" pitchFamily="34" charset="0"/>
              <a:buChar char="•"/>
            </a:pPr>
            <a:endParaRPr lang="fr-FR" sz="1200" b="1" noProof="0">
              <a:solidFill>
                <a:schemeClr val="accent1"/>
              </a:solidFill>
            </a:endParaRPr>
          </a:p>
        </p:txBody>
      </p:sp>
      <p:sp>
        <p:nvSpPr>
          <p:cNvPr id="3" name="Sous-titre 2">
            <a:extLst>
              <a:ext uri="{FF2B5EF4-FFF2-40B4-BE49-F238E27FC236}">
                <a16:creationId xmlns:a16="http://schemas.microsoft.com/office/drawing/2014/main" xmlns=""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rtl="0"/>
            <a:r>
              <a:rPr lang="fr-FR" noProof="0" smtClean="0"/>
              <a:t>Modifiez le style des sous-titres du masque</a:t>
            </a:r>
            <a:endParaRPr lang="fr-FR" noProof="0"/>
          </a:p>
        </p:txBody>
      </p:sp>
      <p:sp>
        <p:nvSpPr>
          <p:cNvPr id="4" name="Espace réservé du pied de page 3">
            <a:extLst>
              <a:ext uri="{FF2B5EF4-FFF2-40B4-BE49-F238E27FC236}">
                <a16:creationId xmlns:a16="http://schemas.microsoft.com/office/drawing/2014/main" xmlns="" id="{87BA8D51-708B-4A19-91C6-FF4BA673B092}"/>
              </a:ext>
            </a:extLst>
          </p:cNvPr>
          <p:cNvSpPr>
            <a:spLocks noGrp="1"/>
          </p:cNvSpPr>
          <p:nvPr>
            <p:ph type="ftr" sz="quarter" idx="13"/>
          </p:nvPr>
        </p:nvSpPr>
        <p:spPr/>
        <p:txBody>
          <a:bodyPr rtlCol="0"/>
          <a:lstStyle/>
          <a:p>
            <a:pPr rtl="0"/>
            <a:r>
              <a:rPr lang="ar-DZ" noProof="0" smtClean="0"/>
              <a:t>اعداد: د العربي حجام - قسم علم الاجتماع - جامعة محمد لمين دباغين سطيف2</a:t>
            </a:r>
            <a:endParaRPr lang="fr-FR" noProof="0"/>
          </a:p>
        </p:txBody>
      </p:sp>
      <p:sp>
        <p:nvSpPr>
          <p:cNvPr id="5" name="Espace réservé du numéro de diapositive 4">
            <a:extLst>
              <a:ext uri="{FF2B5EF4-FFF2-40B4-BE49-F238E27FC236}">
                <a16:creationId xmlns:a16="http://schemas.microsoft.com/office/drawing/2014/main" xmlns="" id="{9E778D9E-D99F-4C3D-B588-B93423EDD145}"/>
              </a:ext>
            </a:extLst>
          </p:cNvPr>
          <p:cNvSpPr>
            <a:spLocks noGrp="1"/>
          </p:cNvSpPr>
          <p:nvPr>
            <p:ph type="sldNum" sz="quarter" idx="14"/>
          </p:nvPr>
        </p:nvSpPr>
        <p:spPr/>
        <p:txBody>
          <a:bodyPr rtlCol="0"/>
          <a:lstStyle>
            <a:lvl1pPr algn="ctr">
              <a:defRPr/>
            </a:lvl1pPr>
          </a:lstStyle>
          <a:p>
            <a:pPr rtl="0"/>
            <a:fld id="{058DB212-BFA2-403F-85EF-DFD3FF6D973A}" type="slidenum">
              <a:rPr lang="fr-FR" noProof="0" smtClean="0"/>
              <a:pPr rtl="0"/>
              <a:t>‹N°›</a:t>
            </a:fld>
            <a:endParaRPr lang="fr-FR" noProof="0"/>
          </a:p>
        </p:txBody>
      </p:sp>
      <p:sp>
        <p:nvSpPr>
          <p:cNvPr id="2" name="Titre 1">
            <a:extLst>
              <a:ext uri="{FF2B5EF4-FFF2-40B4-BE49-F238E27FC236}">
                <a16:creationId xmlns:a16="http://schemas.microsoft.com/office/drawing/2014/main" xmlns="" id="{8487E03C-DE68-4CE8-A7F1-B9DD28846BC8}"/>
              </a:ext>
            </a:extLst>
          </p:cNvPr>
          <p:cNvSpPr>
            <a:spLocks noGrp="1"/>
          </p:cNvSpPr>
          <p:nvPr>
            <p:ph type="ctrTitle" hasCustomPrompt="1"/>
          </p:nvPr>
        </p:nvSpPr>
        <p:spPr>
          <a:xfrm>
            <a:off x="827483" y="2057380"/>
            <a:ext cx="5604848"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5500" spc="-300" dirty="0">
                <a:solidFill>
                  <a:schemeClr val="tx1"/>
                </a:solidFill>
              </a:defRPr>
            </a:lvl1pPr>
          </a:lstStyle>
          <a:p>
            <a:pPr lvl="0" rtl="0">
              <a:lnSpc>
                <a:spcPts val="5000"/>
              </a:lnSpc>
            </a:pPr>
            <a:r>
              <a:rPr lang="fr-FR" noProof="0"/>
              <a:t>Cliquez pour modifier le titre</a:t>
            </a:r>
          </a:p>
        </p:txBody>
      </p:sp>
    </p:spTree>
    <p:extLst>
      <p:ext uri="{BB962C8B-B14F-4D97-AF65-F5344CB8AC3E}">
        <p14:creationId xmlns:p14="http://schemas.microsoft.com/office/powerpoint/2010/main" val="409333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329C3581-88FF-4CB7-80D8-F6795890F7A0}"/>
              </a:ext>
            </a:extLst>
          </p:cNvPr>
          <p:cNvSpPr>
            <a:spLocks noGrp="1"/>
          </p:cNvSpPr>
          <p:nvPr>
            <p:ph type="title"/>
          </p:nvPr>
        </p:nvSpPr>
        <p:spPr>
          <a:xfrm>
            <a:off x="659175" y="559677"/>
            <a:ext cx="10862677" cy="446281"/>
          </a:xfrm>
        </p:spPr>
        <p:txBody>
          <a:bodyPr rtlCol="0"/>
          <a:lstStyle/>
          <a:p>
            <a:pPr rtl="0"/>
            <a:r>
              <a:rPr lang="fr-FR" noProof="0" smtClean="0"/>
              <a:t>Modifiez le style du titre</a:t>
            </a:r>
            <a:endParaRPr lang="fr-FR" noProof="0"/>
          </a:p>
        </p:txBody>
      </p:sp>
      <p:sp>
        <p:nvSpPr>
          <p:cNvPr id="6" name="Espace réservé du pied de page 5">
            <a:extLst>
              <a:ext uri="{FF2B5EF4-FFF2-40B4-BE49-F238E27FC236}">
                <a16:creationId xmlns:a16="http://schemas.microsoft.com/office/drawing/2014/main" xmlns="" id="{55C795CA-1DD3-440A-8CDF-930CCD509093}"/>
              </a:ext>
            </a:extLst>
          </p:cNvPr>
          <p:cNvSpPr>
            <a:spLocks noGrp="1"/>
          </p:cNvSpPr>
          <p:nvPr>
            <p:ph type="ftr" sz="quarter" idx="15"/>
          </p:nvPr>
        </p:nvSpPr>
        <p:spPr/>
        <p:txBody>
          <a:bodyPr rtlCol="0"/>
          <a:lstStyle/>
          <a:p>
            <a:pPr rtl="0"/>
            <a:r>
              <a:rPr lang="ar-DZ" noProof="0" smtClean="0"/>
              <a:t>اعداد: د العربي حجام - قسم علم الاجتماع - جامعة محمد لمين دباغين سطيف2</a:t>
            </a:r>
            <a:endParaRPr lang="fr-FR" noProof="0"/>
          </a:p>
        </p:txBody>
      </p:sp>
      <p:sp>
        <p:nvSpPr>
          <p:cNvPr id="7" name="Espace réservé du numéro de diapositive 6">
            <a:extLst>
              <a:ext uri="{FF2B5EF4-FFF2-40B4-BE49-F238E27FC236}">
                <a16:creationId xmlns:a16="http://schemas.microsoft.com/office/drawing/2014/main" xmlns="" id="{83236C8B-5958-4F5C-B9A6-C8C0E0727653}"/>
              </a:ext>
            </a:extLst>
          </p:cNvPr>
          <p:cNvSpPr>
            <a:spLocks noGrp="1"/>
          </p:cNvSpPr>
          <p:nvPr>
            <p:ph type="sldNum" sz="quarter" idx="16"/>
          </p:nvPr>
        </p:nvSpPr>
        <p:spPr/>
        <p:txBody>
          <a:bodyPr rtlCol="0"/>
          <a:lstStyle>
            <a:lvl1pPr algn="ctr">
              <a:defRPr/>
            </a:lvl1pPr>
          </a:lstStyle>
          <a:p>
            <a:pPr rtl="0"/>
            <a:fld id="{058DB212-BFA2-403F-85EF-DFD3FF6D973A}" type="slidenum">
              <a:rPr lang="fr-FR" noProof="0" smtClean="0"/>
              <a:pPr rtl="0"/>
              <a:t>‹N°›</a:t>
            </a:fld>
            <a:endParaRPr lang="fr-FR" noProof="0"/>
          </a:p>
        </p:txBody>
      </p:sp>
      <p:sp>
        <p:nvSpPr>
          <p:cNvPr id="12" name="Espace réservé du texte 4">
            <a:extLst>
              <a:ext uri="{FF2B5EF4-FFF2-40B4-BE49-F238E27FC236}">
                <a16:creationId xmlns:a16="http://schemas.microsoft.com/office/drawing/2014/main" xmlns="" id="{04DE22DC-BFBD-44E8-ACA3-2FFC79B33E19}"/>
              </a:ext>
            </a:extLst>
          </p:cNvPr>
          <p:cNvSpPr>
            <a:spLocks noGrp="1"/>
          </p:cNvSpPr>
          <p:nvPr>
            <p:ph type="body" sz="quarter" idx="3" hasCustomPrompt="1"/>
          </p:nvPr>
        </p:nvSpPr>
        <p:spPr>
          <a:xfrm>
            <a:off x="6338664" y="1620001"/>
            <a:ext cx="5183188" cy="360000"/>
          </a:xfrm>
        </p:spPr>
        <p:txBody>
          <a:bodyPr vert="horz" lIns="0" tIns="0" rIns="0" bIns="0" rtlCol="0">
            <a:noAutofit/>
          </a:bodyPr>
          <a:lstStyle>
            <a:lvl1pPr marL="0" indent="0">
              <a:buNone/>
              <a:defRPr lang="en-US" b="1"/>
            </a:lvl1pPr>
          </a:lstStyle>
          <a:p>
            <a:pPr marL="263525" lvl="0" indent="-263525" rtl="0"/>
            <a:r>
              <a:rPr lang="fr-FR" noProof="0"/>
              <a:t>Modifiez les styles du texte du masque</a:t>
            </a:r>
          </a:p>
        </p:txBody>
      </p:sp>
      <p:sp>
        <p:nvSpPr>
          <p:cNvPr id="16" name="Espace réservé du contenu 5">
            <a:extLst>
              <a:ext uri="{FF2B5EF4-FFF2-40B4-BE49-F238E27FC236}">
                <a16:creationId xmlns:a16="http://schemas.microsoft.com/office/drawing/2014/main" xmlns="" id="{8B78DF41-83C0-402D-A6FA-65C0A1340BF2}"/>
              </a:ext>
            </a:extLst>
          </p:cNvPr>
          <p:cNvSpPr>
            <a:spLocks noGrp="1"/>
          </p:cNvSpPr>
          <p:nvPr>
            <p:ph sz="quarter" idx="4" hasCustomPrompt="1"/>
          </p:nvPr>
        </p:nvSpPr>
        <p:spPr>
          <a:xfrm>
            <a:off x="6338664" y="1980001"/>
            <a:ext cx="5183188" cy="399600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7" name="Espace réservé du texte 2">
            <a:extLst>
              <a:ext uri="{FF2B5EF4-FFF2-40B4-BE49-F238E27FC236}">
                <a16:creationId xmlns:a16="http://schemas.microsoft.com/office/drawing/2014/main" xmlns="" id="{D24CA47E-E93D-4B88-8ED8-479E179E2160}"/>
              </a:ext>
            </a:extLst>
          </p:cNvPr>
          <p:cNvSpPr>
            <a:spLocks noGrp="1"/>
          </p:cNvSpPr>
          <p:nvPr>
            <p:ph type="body" idx="1" hasCustomPrompt="1"/>
          </p:nvPr>
        </p:nvSpPr>
        <p:spPr>
          <a:xfrm>
            <a:off x="659175" y="1681163"/>
            <a:ext cx="5157787" cy="298838"/>
          </a:xfrm>
        </p:spPr>
        <p:txBody>
          <a:bodyPr vert="horz" lIns="0" tIns="0" rIns="0" bIns="0" rtlCol="0">
            <a:noAutofit/>
          </a:bodyPr>
          <a:lstStyle>
            <a:lvl1pPr marL="0" indent="0">
              <a:buNone/>
              <a:defRPr lang="en-US" b="1"/>
            </a:lvl1pPr>
          </a:lstStyle>
          <a:p>
            <a:pPr marL="263525" lvl="0" indent="-263525" rtl="0"/>
            <a:r>
              <a:rPr lang="fr-FR" noProof="0"/>
              <a:t>Modifiez les styles du texte du masque</a:t>
            </a:r>
          </a:p>
        </p:txBody>
      </p:sp>
      <p:sp>
        <p:nvSpPr>
          <p:cNvPr id="18" name="Espace réservé du contenu 3">
            <a:extLst>
              <a:ext uri="{FF2B5EF4-FFF2-40B4-BE49-F238E27FC236}">
                <a16:creationId xmlns:a16="http://schemas.microsoft.com/office/drawing/2014/main" xmlns="" id="{82BAE2D3-BC98-4332-89BD-DAF0A9B0CF45}"/>
              </a:ext>
            </a:extLst>
          </p:cNvPr>
          <p:cNvSpPr>
            <a:spLocks noGrp="1"/>
          </p:cNvSpPr>
          <p:nvPr>
            <p:ph sz="half" idx="2" hasCustomPrompt="1"/>
          </p:nvPr>
        </p:nvSpPr>
        <p:spPr>
          <a:xfrm>
            <a:off x="659175" y="1980001"/>
            <a:ext cx="5157787" cy="399600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13880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D69A7081-42C5-4F4E-8A26-E7788CCF4FE5}"/>
              </a:ext>
            </a:extLst>
          </p:cNvPr>
          <p:cNvSpPr>
            <a:spLocks noGrp="1"/>
          </p:cNvSpPr>
          <p:nvPr>
            <p:ph idx="1" hasCustomPrompt="1"/>
          </p:nvPr>
        </p:nvSpPr>
        <p:spPr>
          <a:xfrm>
            <a:off x="659175" y="1620000"/>
            <a:ext cx="10862678" cy="3932388"/>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xmlns="" id="{0F222ADA-F642-4B0C-8E82-2232F9AAA0C0}"/>
              </a:ext>
            </a:extLst>
          </p:cNvPr>
          <p:cNvSpPr>
            <a:spLocks noGrp="1"/>
          </p:cNvSpPr>
          <p:nvPr>
            <p:ph type="ftr" sz="quarter" idx="13"/>
          </p:nvPr>
        </p:nvSpPr>
        <p:spPr/>
        <p:txBody>
          <a:bodyPr rtlCol="0"/>
          <a:lstStyle/>
          <a:p>
            <a:pPr rtl="0"/>
            <a:r>
              <a:rPr lang="ar-DZ" noProof="0" smtClean="0"/>
              <a:t>اعداد: د العربي حجام - قسم علم الاجتماع - جامعة محمد لمين دباغين سطيف2</a:t>
            </a:r>
            <a:endParaRPr lang="fr-FR" noProof="0"/>
          </a:p>
        </p:txBody>
      </p:sp>
      <p:sp>
        <p:nvSpPr>
          <p:cNvPr id="5" name="Espace réservé du numéro de diapositive 4">
            <a:extLst>
              <a:ext uri="{FF2B5EF4-FFF2-40B4-BE49-F238E27FC236}">
                <a16:creationId xmlns:a16="http://schemas.microsoft.com/office/drawing/2014/main" xmlns="" id="{5C66BB82-F0DB-4692-B243-3FF97C328C51}"/>
              </a:ext>
            </a:extLst>
          </p:cNvPr>
          <p:cNvSpPr>
            <a:spLocks noGrp="1"/>
          </p:cNvSpPr>
          <p:nvPr>
            <p:ph type="sldNum" sz="quarter" idx="14"/>
          </p:nvPr>
        </p:nvSpPr>
        <p:spPr/>
        <p:txBody>
          <a:bodyPr rtlCol="0"/>
          <a:lstStyle>
            <a:lvl1pPr algn="ctr">
              <a:defRPr/>
            </a:lvl1pPr>
          </a:lstStyle>
          <a:p>
            <a:pPr rtl="0"/>
            <a:fld id="{058DB212-BFA2-403F-85EF-DFD3FF6D973A}" type="slidenum">
              <a:rPr lang="fr-FR" noProof="0" smtClean="0"/>
              <a:pPr rtl="0"/>
              <a:t>‹N°›</a:t>
            </a:fld>
            <a:endParaRPr lang="fr-FR" noProof="0"/>
          </a:p>
        </p:txBody>
      </p:sp>
      <p:sp>
        <p:nvSpPr>
          <p:cNvPr id="6" name="Titre 5">
            <a:extLst>
              <a:ext uri="{FF2B5EF4-FFF2-40B4-BE49-F238E27FC236}">
                <a16:creationId xmlns:a16="http://schemas.microsoft.com/office/drawing/2014/main" xmlns="" id="{449250B9-5CE4-410F-BED3-0E76DFB878F4}"/>
              </a:ext>
            </a:extLst>
          </p:cNvPr>
          <p:cNvSpPr>
            <a:spLocks noGrp="1"/>
          </p:cNvSpPr>
          <p:nvPr>
            <p:ph type="title"/>
          </p:nvPr>
        </p:nvSpPr>
        <p:spPr/>
        <p:txBody>
          <a:bodyPr rtlCol="0"/>
          <a:lstStyle/>
          <a:p>
            <a:pPr rtl="0"/>
            <a:r>
              <a:rPr lang="fr-FR" noProof="0" smtClean="0"/>
              <a:t>Modifiez le style du titre</a:t>
            </a:r>
            <a:endParaRPr lang="fr-FR" noProof="0"/>
          </a:p>
        </p:txBody>
      </p:sp>
    </p:spTree>
    <p:extLst>
      <p:ext uri="{BB962C8B-B14F-4D97-AF65-F5344CB8AC3E}">
        <p14:creationId xmlns:p14="http://schemas.microsoft.com/office/powerpoint/2010/main" val="270877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l gauche">
            <a:extLst>
              <a:ext uri="{FF2B5EF4-FFF2-40B4-BE49-F238E27FC236}">
                <a16:creationId xmlns:a16="http://schemas.microsoft.com/office/drawing/2014/main" xmlns="" id="{49529B8D-BAD9-4E6D-82F7-0275D8195AA9}"/>
              </a:ext>
            </a:extLst>
          </p:cNvPr>
          <p:cNvSpPr>
            <a:spLocks noGrp="1"/>
          </p:cNvSpPr>
          <p:nvPr>
            <p:ph sz="half" idx="1" hasCustomPrompt="1"/>
          </p:nvPr>
        </p:nvSpPr>
        <p:spPr>
          <a:xfrm>
            <a:off x="659175" y="1620000"/>
            <a:ext cx="5148000" cy="450000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Bon choix">
            <a:extLst>
              <a:ext uri="{FF2B5EF4-FFF2-40B4-BE49-F238E27FC236}">
                <a16:creationId xmlns:a16="http://schemas.microsoft.com/office/drawing/2014/main" xmlns="" id="{0AAD114E-6BCC-4476-8E44-12E87D4675E2}"/>
              </a:ext>
            </a:extLst>
          </p:cNvPr>
          <p:cNvSpPr>
            <a:spLocks noGrp="1"/>
          </p:cNvSpPr>
          <p:nvPr>
            <p:ph sz="half" idx="2" hasCustomPrompt="1"/>
          </p:nvPr>
        </p:nvSpPr>
        <p:spPr>
          <a:xfrm>
            <a:off x="6373852" y="1620000"/>
            <a:ext cx="5148000" cy="450000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Titre 4">
            <a:extLst>
              <a:ext uri="{FF2B5EF4-FFF2-40B4-BE49-F238E27FC236}">
                <a16:creationId xmlns:a16="http://schemas.microsoft.com/office/drawing/2014/main" xmlns="" id="{D1F0ACB5-CFFF-46E7-91B8-955BE6D0A8CA}"/>
              </a:ext>
            </a:extLst>
          </p:cNvPr>
          <p:cNvSpPr>
            <a:spLocks noGrp="1"/>
          </p:cNvSpPr>
          <p:nvPr>
            <p:ph type="title"/>
          </p:nvPr>
        </p:nvSpPr>
        <p:spPr/>
        <p:txBody>
          <a:bodyPr rtlCol="0"/>
          <a:lstStyle/>
          <a:p>
            <a:pPr rtl="0"/>
            <a:r>
              <a:rPr lang="fr-FR" noProof="0" smtClean="0"/>
              <a:t>Modifiez le style du titre</a:t>
            </a:r>
            <a:endParaRPr lang="fr-FR" noProof="0"/>
          </a:p>
        </p:txBody>
      </p:sp>
      <p:sp>
        <p:nvSpPr>
          <p:cNvPr id="6" name="Espace réservé du pied de page 5">
            <a:extLst>
              <a:ext uri="{FF2B5EF4-FFF2-40B4-BE49-F238E27FC236}">
                <a16:creationId xmlns:a16="http://schemas.microsoft.com/office/drawing/2014/main" xmlns="" id="{C2059544-E6F5-48F9-AF27-3F98FCD50668}"/>
              </a:ext>
            </a:extLst>
          </p:cNvPr>
          <p:cNvSpPr>
            <a:spLocks noGrp="1"/>
          </p:cNvSpPr>
          <p:nvPr>
            <p:ph type="ftr" sz="quarter" idx="13"/>
          </p:nvPr>
        </p:nvSpPr>
        <p:spPr/>
        <p:txBody>
          <a:bodyPr rtlCol="0"/>
          <a:lstStyle/>
          <a:p>
            <a:pPr rtl="0"/>
            <a:r>
              <a:rPr lang="ar-DZ" noProof="0" smtClean="0"/>
              <a:t>اعداد: د العربي حجام - قسم علم الاجتماع - جامعة محمد لمين دباغين سطيف2</a:t>
            </a:r>
            <a:endParaRPr lang="fr-FR" noProof="0"/>
          </a:p>
        </p:txBody>
      </p:sp>
      <p:sp>
        <p:nvSpPr>
          <p:cNvPr id="7" name="Espace réservé du numéro de diapositive 6">
            <a:extLst>
              <a:ext uri="{FF2B5EF4-FFF2-40B4-BE49-F238E27FC236}">
                <a16:creationId xmlns:a16="http://schemas.microsoft.com/office/drawing/2014/main" xmlns="" id="{9870565E-B437-4A85-BDF7-2D484A322253}"/>
              </a:ext>
            </a:extLst>
          </p:cNvPr>
          <p:cNvSpPr>
            <a:spLocks noGrp="1"/>
          </p:cNvSpPr>
          <p:nvPr>
            <p:ph type="sldNum" sz="quarter" idx="14"/>
          </p:nvPr>
        </p:nvSpPr>
        <p:spPr/>
        <p:txBody>
          <a:bodyPr rtlCol="0"/>
          <a:lstStyle>
            <a:lvl1pPr algn="ctr">
              <a:defRPr/>
            </a:lvl1pPr>
          </a:lstStyle>
          <a:p>
            <a:pPr rtl="0"/>
            <a:fld id="{058DB212-BFA2-403F-85EF-DFD3FF6D973A}" type="slidenum">
              <a:rPr lang="fr-FR" noProof="0" smtClean="0"/>
              <a:pPr rtl="0"/>
              <a:t>‹N°›</a:t>
            </a:fld>
            <a:endParaRPr lang="fr-FR" noProof="0"/>
          </a:p>
        </p:txBody>
      </p:sp>
    </p:spTree>
    <p:extLst>
      <p:ext uri="{BB962C8B-B14F-4D97-AF65-F5344CB8AC3E}">
        <p14:creationId xmlns:p14="http://schemas.microsoft.com/office/powerpoint/2010/main" val="1311923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xmlns="" id="{4C7E2EA8-FD7A-488F-80C6-2C681D42D7AC}"/>
              </a:ext>
            </a:extLst>
          </p:cNvPr>
          <p:cNvSpPr>
            <a:spLocks noGrp="1"/>
          </p:cNvSpPr>
          <p:nvPr>
            <p:ph type="ftr" sz="quarter" idx="14"/>
          </p:nvPr>
        </p:nvSpPr>
        <p:spPr/>
        <p:txBody>
          <a:bodyPr rtlCol="0"/>
          <a:lstStyle/>
          <a:p>
            <a:pPr rtl="0"/>
            <a:r>
              <a:rPr lang="ar-DZ" noProof="0" smtClean="0"/>
              <a:t>اعداد: د العربي حجام - قسم علم الاجتماع - جامعة محمد لمين دباغين سطيف2</a:t>
            </a:r>
            <a:endParaRPr lang="fr-FR" noProof="0"/>
          </a:p>
        </p:txBody>
      </p:sp>
      <p:sp>
        <p:nvSpPr>
          <p:cNvPr id="5" name="Espace réservé du numéro de diapositive 4">
            <a:extLst>
              <a:ext uri="{FF2B5EF4-FFF2-40B4-BE49-F238E27FC236}">
                <a16:creationId xmlns:a16="http://schemas.microsoft.com/office/drawing/2014/main" xmlns="" id="{CD4CB531-6800-4333-B973-65451B76B72C}"/>
              </a:ext>
            </a:extLst>
          </p:cNvPr>
          <p:cNvSpPr>
            <a:spLocks noGrp="1"/>
          </p:cNvSpPr>
          <p:nvPr>
            <p:ph type="sldNum" sz="quarter" idx="15"/>
          </p:nvPr>
        </p:nvSpPr>
        <p:spPr/>
        <p:txBody>
          <a:bodyPr rtlCol="0"/>
          <a:lstStyle>
            <a:lvl1pPr algn="ctr">
              <a:defRPr/>
            </a:lvl1pPr>
          </a:lstStyle>
          <a:p>
            <a:pPr rtl="0"/>
            <a:fld id="{058DB212-BFA2-403F-85EF-DFD3FF6D973A}" type="slidenum">
              <a:rPr lang="fr-FR" noProof="0" smtClean="0"/>
              <a:pPr rtl="0"/>
              <a:t>‹N°›</a:t>
            </a:fld>
            <a:endParaRPr lang="fr-FR" noProof="0"/>
          </a:p>
        </p:txBody>
      </p:sp>
      <p:sp>
        <p:nvSpPr>
          <p:cNvPr id="8" name="Titre 1">
            <a:extLst>
              <a:ext uri="{FF2B5EF4-FFF2-40B4-BE49-F238E27FC236}">
                <a16:creationId xmlns:a16="http://schemas.microsoft.com/office/drawing/2014/main" xmlns="" id="{87BFD01D-1D5A-46C6-890D-6A982C957AF7}"/>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smtClean="0"/>
              <a:t>Modifiez le style du titre</a:t>
            </a:r>
            <a:endParaRPr lang="fr-FR" noProof="0"/>
          </a:p>
        </p:txBody>
      </p:sp>
      <p:sp>
        <p:nvSpPr>
          <p:cNvPr id="9" name="Espace réservé du texte 3">
            <a:extLst>
              <a:ext uri="{FF2B5EF4-FFF2-40B4-BE49-F238E27FC236}">
                <a16:creationId xmlns:a16="http://schemas.microsoft.com/office/drawing/2014/main" xmlns="" id="{4D7A7B44-0EE9-425C-A921-47E3D0C47775}"/>
              </a:ext>
            </a:extLst>
          </p:cNvPr>
          <p:cNvSpPr>
            <a:spLocks noGrp="1"/>
          </p:cNvSpPr>
          <p:nvPr>
            <p:ph type="body" sz="half" idx="2" hasCustomPrompt="1"/>
          </p:nvPr>
        </p:nvSpPr>
        <p:spPr>
          <a:xfrm>
            <a:off x="839788" y="2057400"/>
            <a:ext cx="3932237" cy="3811588"/>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15" name="Espace réservé du contenu 2">
            <a:extLst>
              <a:ext uri="{FF2B5EF4-FFF2-40B4-BE49-F238E27FC236}">
                <a16:creationId xmlns:a16="http://schemas.microsoft.com/office/drawing/2014/main" xmlns="" id="{3726228B-0CE6-4F89-8C5B-9F5C26D6F64A}"/>
              </a:ext>
            </a:extLst>
          </p:cNvPr>
          <p:cNvSpPr>
            <a:spLocks noGrp="1"/>
          </p:cNvSpPr>
          <p:nvPr>
            <p:ph idx="1" hasCustomPrompt="1"/>
          </p:nvPr>
        </p:nvSpPr>
        <p:spPr>
          <a:xfrm>
            <a:off x="5180012" y="457201"/>
            <a:ext cx="6172200"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2800"/>
            </a:lvl1pPr>
            <a:lvl2pPr>
              <a:defRPr lang="en-US" sz="2400"/>
            </a:lvl2pPr>
            <a:lvl3pPr>
              <a:defRPr lang="en-US" sz="2000"/>
            </a:lvl3pPr>
            <a:lvl4pPr>
              <a:defRPr lang="en-US" sz="1800"/>
            </a:lvl4pPr>
            <a:lvl5pPr>
              <a:defRPr lang="en-US" sz="18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182332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8" name="Espace réservé d’image 2">
            <a:extLst>
              <a:ext uri="{FF2B5EF4-FFF2-40B4-BE49-F238E27FC236}">
                <a16:creationId xmlns:a16="http://schemas.microsoft.com/office/drawing/2014/main" xmlns="" id="{6A500BA0-B4DD-4EC6-9AD5-27213FD28DD5}"/>
              </a:ext>
            </a:extLst>
          </p:cNvPr>
          <p:cNvSpPr>
            <a:spLocks noGrp="1"/>
          </p:cNvSpPr>
          <p:nvPr>
            <p:ph type="pic" idx="1"/>
          </p:nvPr>
        </p:nvSpPr>
        <p:spPr>
          <a:xfrm rot="240000">
            <a:off x="5183188" y="987425"/>
            <a:ext cx="6172200"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rtl="0">
              <a:buClr>
                <a:schemeClr val="accent2"/>
              </a:buClr>
              <a:buNone/>
            </a:pPr>
            <a:r>
              <a:rPr lang="fr-FR" noProof="0" smtClean="0"/>
              <a:t>Cliquez sur l'icône pour ajouter une image</a:t>
            </a:r>
            <a:endParaRPr lang="fr-FR" noProof="0"/>
          </a:p>
        </p:txBody>
      </p:sp>
      <p:sp>
        <p:nvSpPr>
          <p:cNvPr id="4" name="Espace réservé du pied de page 3">
            <a:extLst>
              <a:ext uri="{FF2B5EF4-FFF2-40B4-BE49-F238E27FC236}">
                <a16:creationId xmlns:a16="http://schemas.microsoft.com/office/drawing/2014/main" xmlns="" id="{4C7E2EA8-FD7A-488F-80C6-2C681D42D7AC}"/>
              </a:ext>
            </a:extLst>
          </p:cNvPr>
          <p:cNvSpPr>
            <a:spLocks noGrp="1"/>
          </p:cNvSpPr>
          <p:nvPr>
            <p:ph type="ftr" sz="quarter" idx="14"/>
          </p:nvPr>
        </p:nvSpPr>
        <p:spPr/>
        <p:txBody>
          <a:bodyPr rtlCol="0"/>
          <a:lstStyle/>
          <a:p>
            <a:pPr rtl="0"/>
            <a:r>
              <a:rPr lang="ar-DZ" noProof="0" smtClean="0"/>
              <a:t>اعداد: د العربي حجام - قسم علم الاجتماع - جامعة محمد لمين دباغين سطيف2</a:t>
            </a:r>
            <a:endParaRPr lang="fr-FR" noProof="0"/>
          </a:p>
        </p:txBody>
      </p:sp>
      <p:sp>
        <p:nvSpPr>
          <p:cNvPr id="5" name="Espace réservé du numéro de diapositive 4">
            <a:extLst>
              <a:ext uri="{FF2B5EF4-FFF2-40B4-BE49-F238E27FC236}">
                <a16:creationId xmlns:a16="http://schemas.microsoft.com/office/drawing/2014/main" xmlns="" id="{CD4CB531-6800-4333-B973-65451B76B72C}"/>
              </a:ext>
            </a:extLst>
          </p:cNvPr>
          <p:cNvSpPr>
            <a:spLocks noGrp="1"/>
          </p:cNvSpPr>
          <p:nvPr>
            <p:ph type="sldNum" sz="quarter" idx="15"/>
          </p:nvPr>
        </p:nvSpPr>
        <p:spPr/>
        <p:txBody>
          <a:bodyPr rtlCol="0"/>
          <a:lstStyle>
            <a:lvl1pPr algn="ctr">
              <a:defRPr/>
            </a:lvl1pPr>
          </a:lstStyle>
          <a:p>
            <a:pPr rtl="0"/>
            <a:fld id="{058DB212-BFA2-403F-85EF-DFD3FF6D973A}" type="slidenum">
              <a:rPr lang="fr-FR" noProof="0" smtClean="0"/>
              <a:pPr rtl="0"/>
              <a:t>‹N°›</a:t>
            </a:fld>
            <a:endParaRPr lang="fr-FR" noProof="0"/>
          </a:p>
        </p:txBody>
      </p:sp>
      <p:sp>
        <p:nvSpPr>
          <p:cNvPr id="6" name="Titre 1">
            <a:extLst>
              <a:ext uri="{FF2B5EF4-FFF2-40B4-BE49-F238E27FC236}">
                <a16:creationId xmlns:a16="http://schemas.microsoft.com/office/drawing/2014/main" xmlns="" id="{BECFB433-19A9-401B-B96F-E5C603D007C7}"/>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smtClean="0"/>
              <a:t>Modifiez le style du titre</a:t>
            </a:r>
            <a:endParaRPr lang="fr-FR" noProof="0"/>
          </a:p>
        </p:txBody>
      </p:sp>
      <p:sp>
        <p:nvSpPr>
          <p:cNvPr id="7" name="Espace réservé du texte 3">
            <a:extLst>
              <a:ext uri="{FF2B5EF4-FFF2-40B4-BE49-F238E27FC236}">
                <a16:creationId xmlns:a16="http://schemas.microsoft.com/office/drawing/2014/main" xmlns="" id="{208A626A-72C6-4FFB-BD49-57B32894302B}"/>
              </a:ext>
            </a:extLst>
          </p:cNvPr>
          <p:cNvSpPr>
            <a:spLocks noGrp="1"/>
          </p:cNvSpPr>
          <p:nvPr>
            <p:ph type="body" sz="half" idx="2" hasCustomPrompt="1"/>
          </p:nvPr>
        </p:nvSpPr>
        <p:spPr>
          <a:xfrm>
            <a:off x="839788" y="2057400"/>
            <a:ext cx="3932237" cy="3811588"/>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Tree>
    <p:extLst>
      <p:ext uri="{BB962C8B-B14F-4D97-AF65-F5344CB8AC3E}">
        <p14:creationId xmlns:p14="http://schemas.microsoft.com/office/powerpoint/2010/main" val="163262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A9DDDF3-2E7E-4175-ACE9-B214DCE40C6E}"/>
              </a:ext>
            </a:extLst>
          </p:cNvPr>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du pied de page 2">
            <a:extLst>
              <a:ext uri="{FF2B5EF4-FFF2-40B4-BE49-F238E27FC236}">
                <a16:creationId xmlns:a16="http://schemas.microsoft.com/office/drawing/2014/main" xmlns="" id="{2342C0C6-4CB5-4665-8690-7C84074CD8E3}"/>
              </a:ext>
            </a:extLst>
          </p:cNvPr>
          <p:cNvSpPr>
            <a:spLocks noGrp="1"/>
          </p:cNvSpPr>
          <p:nvPr>
            <p:ph type="ftr" sz="quarter" idx="13"/>
          </p:nvPr>
        </p:nvSpPr>
        <p:spPr/>
        <p:txBody>
          <a:bodyPr rtlCol="0"/>
          <a:lstStyle/>
          <a:p>
            <a:pPr rtl="0"/>
            <a:r>
              <a:rPr lang="ar-DZ" noProof="0" smtClean="0"/>
              <a:t>اعداد: د العربي حجام - قسم علم الاجتماع - جامعة محمد لمين دباغين سطيف2</a:t>
            </a:r>
            <a:endParaRPr lang="fr-FR" noProof="0"/>
          </a:p>
        </p:txBody>
      </p:sp>
      <p:sp>
        <p:nvSpPr>
          <p:cNvPr id="4" name="Espace réservé du numéro de diapositive 3">
            <a:extLst>
              <a:ext uri="{FF2B5EF4-FFF2-40B4-BE49-F238E27FC236}">
                <a16:creationId xmlns:a16="http://schemas.microsoft.com/office/drawing/2014/main" xmlns="" id="{DD5F2B27-F531-4FBF-A3BD-CFDF42639B22}"/>
              </a:ext>
            </a:extLst>
          </p:cNvPr>
          <p:cNvSpPr>
            <a:spLocks noGrp="1"/>
          </p:cNvSpPr>
          <p:nvPr>
            <p:ph type="sldNum" sz="quarter" idx="14"/>
          </p:nvPr>
        </p:nvSpPr>
        <p:spPr/>
        <p:txBody>
          <a:bodyPr rtlCol="0"/>
          <a:lstStyle>
            <a:lvl1pPr algn="ctr">
              <a:defRPr/>
            </a:lvl1pPr>
          </a:lstStyle>
          <a:p>
            <a:pPr rtl="0"/>
            <a:fld id="{058DB212-BFA2-403F-85EF-DFD3FF6D973A}" type="slidenum">
              <a:rPr lang="fr-FR" noProof="0" smtClean="0"/>
              <a:pPr rtl="0"/>
              <a:t>‹N°›</a:t>
            </a:fld>
            <a:endParaRPr lang="fr-FR" noProof="0"/>
          </a:p>
        </p:txBody>
      </p:sp>
    </p:spTree>
    <p:extLst>
      <p:ext uri="{BB962C8B-B14F-4D97-AF65-F5344CB8AC3E}">
        <p14:creationId xmlns:p14="http://schemas.microsoft.com/office/powerpoint/2010/main" val="242122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xmlns="" id="{37D13AF2-9CA2-4C53-80E8-FAB678700D39}"/>
              </a:ext>
            </a:extLst>
          </p:cNvPr>
          <p:cNvSpPr>
            <a:spLocks noGrp="1"/>
          </p:cNvSpPr>
          <p:nvPr>
            <p:ph type="ftr" sz="quarter" idx="10"/>
          </p:nvPr>
        </p:nvSpPr>
        <p:spPr/>
        <p:txBody>
          <a:bodyPr rtlCol="0"/>
          <a:lstStyle/>
          <a:p>
            <a:pPr rtl="0"/>
            <a:r>
              <a:rPr lang="ar-DZ" noProof="0" smtClean="0"/>
              <a:t>اعداد: د العربي حجام - قسم علم الاجتماع - جامعة محمد لمين دباغين سطيف2</a:t>
            </a:r>
            <a:endParaRPr lang="fr-FR" noProof="0"/>
          </a:p>
        </p:txBody>
      </p:sp>
      <p:sp>
        <p:nvSpPr>
          <p:cNvPr id="3" name="Espace réservé du numéro de diapositive 2">
            <a:extLst>
              <a:ext uri="{FF2B5EF4-FFF2-40B4-BE49-F238E27FC236}">
                <a16:creationId xmlns:a16="http://schemas.microsoft.com/office/drawing/2014/main" xmlns="" id="{33B5FD8C-1D0F-41BE-9B9C-587153A50952}"/>
              </a:ext>
            </a:extLst>
          </p:cNvPr>
          <p:cNvSpPr>
            <a:spLocks noGrp="1"/>
          </p:cNvSpPr>
          <p:nvPr>
            <p:ph type="sldNum" sz="quarter" idx="11"/>
          </p:nvPr>
        </p:nvSpPr>
        <p:spPr/>
        <p:txBody>
          <a:bodyPr rtlCol="0"/>
          <a:lstStyle>
            <a:lvl1pPr algn="ctr">
              <a:defRPr/>
            </a:lvl1pPr>
          </a:lstStyle>
          <a:p>
            <a:pPr rtl="0"/>
            <a:fld id="{058DB212-BFA2-403F-85EF-DFD3FF6D973A}" type="slidenum">
              <a:rPr lang="fr-FR" noProof="0" smtClean="0"/>
              <a:pPr rtl="0"/>
              <a:t>‹N°›</a:t>
            </a:fld>
            <a:endParaRPr lang="fr-FR" noProof="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éparateur">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xmlns=""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rtl="0">
              <a:buClr>
                <a:schemeClr val="accent2"/>
              </a:buClr>
              <a:buFont typeface="Arial" panose="020B0604020202020204" pitchFamily="34" charset="0"/>
              <a:buChar char="•"/>
            </a:pPr>
            <a:endParaRPr lang="fr-FR" sz="1200" b="1" noProof="0">
              <a:solidFill>
                <a:schemeClr val="accent1"/>
              </a:solidFill>
            </a:endParaRPr>
          </a:p>
        </p:txBody>
      </p:sp>
      <p:sp>
        <p:nvSpPr>
          <p:cNvPr id="3" name="Sous-titre 2">
            <a:extLst>
              <a:ext uri="{FF2B5EF4-FFF2-40B4-BE49-F238E27FC236}">
                <a16:creationId xmlns:a16="http://schemas.microsoft.com/office/drawing/2014/main" xmlns=""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rtl="0"/>
            <a:r>
              <a:rPr lang="fr-FR" noProof="0" smtClean="0"/>
              <a:t>Modifiez le style des sous-titres du masque</a:t>
            </a:r>
            <a:endParaRPr lang="fr-FR" noProof="0"/>
          </a:p>
        </p:txBody>
      </p:sp>
      <p:sp>
        <p:nvSpPr>
          <p:cNvPr id="9" name="Espace réservé d’image 9">
            <a:extLst>
              <a:ext uri="{FF2B5EF4-FFF2-40B4-BE49-F238E27FC236}">
                <a16:creationId xmlns:a16="http://schemas.microsoft.com/office/drawing/2014/main" xmlns="" id="{3F41E444-1F38-4D21-BAE3-53F28EBD4D06}"/>
              </a:ext>
            </a:extLst>
          </p:cNvPr>
          <p:cNvSpPr>
            <a:spLocks noGrp="1"/>
          </p:cNvSpPr>
          <p:nvPr>
            <p:ph type="pic" sz="quarter" idx="12" hasCustomPrompt="1"/>
          </p:nvPr>
        </p:nvSpPr>
        <p:spPr>
          <a:xfrm rot="225446">
            <a:off x="6604396" y="788178"/>
            <a:ext cx="4607127"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rtl="0">
              <a:buClr>
                <a:schemeClr val="accent2"/>
              </a:buClr>
            </a:pPr>
            <a:r>
              <a:rPr lang="fr-FR" noProof="0"/>
              <a:t>Insérez ou glissez-déplacez votre photo</a:t>
            </a:r>
          </a:p>
        </p:txBody>
      </p:sp>
      <p:sp>
        <p:nvSpPr>
          <p:cNvPr id="4" name="Espace réservé du pied de page 3">
            <a:extLst>
              <a:ext uri="{FF2B5EF4-FFF2-40B4-BE49-F238E27FC236}">
                <a16:creationId xmlns:a16="http://schemas.microsoft.com/office/drawing/2014/main" xmlns="" id="{87BA8D51-708B-4A19-91C6-FF4BA673B092}"/>
              </a:ext>
            </a:extLst>
          </p:cNvPr>
          <p:cNvSpPr>
            <a:spLocks noGrp="1"/>
          </p:cNvSpPr>
          <p:nvPr>
            <p:ph type="ftr" sz="quarter" idx="13"/>
          </p:nvPr>
        </p:nvSpPr>
        <p:spPr/>
        <p:txBody>
          <a:bodyPr rtlCol="0"/>
          <a:lstStyle/>
          <a:p>
            <a:pPr rtl="0"/>
            <a:r>
              <a:rPr lang="ar-DZ" noProof="0" smtClean="0"/>
              <a:t>اعداد: د العربي حجام - قسم علم الاجتماع - جامعة محمد لمين دباغين سطيف2</a:t>
            </a:r>
            <a:endParaRPr lang="fr-FR" noProof="0"/>
          </a:p>
        </p:txBody>
      </p:sp>
      <p:sp>
        <p:nvSpPr>
          <p:cNvPr id="5" name="Espace réservé du numéro de diapositive 4">
            <a:extLst>
              <a:ext uri="{FF2B5EF4-FFF2-40B4-BE49-F238E27FC236}">
                <a16:creationId xmlns:a16="http://schemas.microsoft.com/office/drawing/2014/main" xmlns="" id="{9E778D9E-D99F-4C3D-B588-B93423EDD145}"/>
              </a:ext>
            </a:extLst>
          </p:cNvPr>
          <p:cNvSpPr>
            <a:spLocks noGrp="1"/>
          </p:cNvSpPr>
          <p:nvPr>
            <p:ph type="sldNum" sz="quarter" idx="14"/>
          </p:nvPr>
        </p:nvSpPr>
        <p:spPr/>
        <p:txBody>
          <a:bodyPr rtlCol="0"/>
          <a:lstStyle>
            <a:lvl1pPr algn="ctr">
              <a:defRPr/>
            </a:lvl1pPr>
          </a:lstStyle>
          <a:p>
            <a:pPr rtl="0"/>
            <a:fld id="{058DB212-BFA2-403F-85EF-DFD3FF6D973A}" type="slidenum">
              <a:rPr lang="fr-FR" noProof="0" smtClean="0"/>
              <a:pPr rtl="0"/>
              <a:t>‹N°›</a:t>
            </a:fld>
            <a:endParaRPr lang="fr-FR" noProof="0"/>
          </a:p>
        </p:txBody>
      </p:sp>
      <p:sp>
        <p:nvSpPr>
          <p:cNvPr id="2" name="Titre 1">
            <a:extLst>
              <a:ext uri="{FF2B5EF4-FFF2-40B4-BE49-F238E27FC236}">
                <a16:creationId xmlns:a16="http://schemas.microsoft.com/office/drawing/2014/main" xmlns="" id="{8487E03C-DE68-4CE8-A7F1-B9DD28846BC8}"/>
              </a:ext>
            </a:extLst>
          </p:cNvPr>
          <p:cNvSpPr>
            <a:spLocks noGrp="1"/>
          </p:cNvSpPr>
          <p:nvPr>
            <p:ph type="ctrTitle" hasCustomPrompt="1"/>
          </p:nvPr>
        </p:nvSpPr>
        <p:spPr>
          <a:xfrm>
            <a:off x="827483" y="2057380"/>
            <a:ext cx="5198117"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5500" spc="-300" dirty="0">
                <a:solidFill>
                  <a:schemeClr val="tx1"/>
                </a:solidFill>
              </a:defRPr>
            </a:lvl1pPr>
          </a:lstStyle>
          <a:p>
            <a:pPr lvl="0" rtl="0">
              <a:lnSpc>
                <a:spcPts val="5000"/>
              </a:lnSpc>
            </a:pPr>
            <a:r>
              <a:rPr lang="fr-FR" noProof="0"/>
              <a:t>Cliquez pour modifier le titre</a:t>
            </a:r>
          </a:p>
        </p:txBody>
      </p:sp>
    </p:spTree>
    <p:extLst>
      <p:ext uri="{BB962C8B-B14F-4D97-AF65-F5344CB8AC3E}">
        <p14:creationId xmlns:p14="http://schemas.microsoft.com/office/powerpoint/2010/main" val="212023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du texte 1">
    <p:spTree>
      <p:nvGrpSpPr>
        <p:cNvPr id="1" name=""/>
        <p:cNvGrpSpPr/>
        <p:nvPr/>
      </p:nvGrpSpPr>
      <p:grpSpPr>
        <a:xfrm>
          <a:off x="0" y="0"/>
          <a:ext cx="0" cy="0"/>
          <a:chOff x="0" y="0"/>
          <a:chExt cx="0" cy="0"/>
        </a:xfrm>
      </p:grpSpPr>
      <p:sp>
        <p:nvSpPr>
          <p:cNvPr id="3" name="Col gauche">
            <a:extLst>
              <a:ext uri="{FF2B5EF4-FFF2-40B4-BE49-F238E27FC236}">
                <a16:creationId xmlns:a16="http://schemas.microsoft.com/office/drawing/2014/main" xmlns="" id="{49529B8D-BAD9-4E6D-82F7-0275D8195AA9}"/>
              </a:ext>
            </a:extLst>
          </p:cNvPr>
          <p:cNvSpPr>
            <a:spLocks noGrp="1"/>
          </p:cNvSpPr>
          <p:nvPr>
            <p:ph sz="half" idx="1" hasCustomPrompt="1"/>
          </p:nvPr>
        </p:nvSpPr>
        <p:spPr>
          <a:xfrm>
            <a:off x="659175" y="1620000"/>
            <a:ext cx="5148000" cy="435600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xmlns="" id="{4C7E2EA8-FD7A-488F-80C6-2C681D42D7AC}"/>
              </a:ext>
            </a:extLst>
          </p:cNvPr>
          <p:cNvSpPr>
            <a:spLocks noGrp="1"/>
          </p:cNvSpPr>
          <p:nvPr>
            <p:ph type="ftr" sz="quarter" idx="14"/>
          </p:nvPr>
        </p:nvSpPr>
        <p:spPr/>
        <p:txBody>
          <a:bodyPr rtlCol="0"/>
          <a:lstStyle/>
          <a:p>
            <a:pPr rtl="0"/>
            <a:r>
              <a:rPr lang="ar-DZ" noProof="0" smtClean="0"/>
              <a:t>اعداد: د العربي حجام - قسم علم الاجتماع - جامعة محمد لمين دباغين سطيف2</a:t>
            </a:r>
            <a:endParaRPr lang="fr-FR" noProof="0"/>
          </a:p>
        </p:txBody>
      </p:sp>
      <p:sp>
        <p:nvSpPr>
          <p:cNvPr id="5" name="Espace réservé du numéro de diapositive 4">
            <a:extLst>
              <a:ext uri="{FF2B5EF4-FFF2-40B4-BE49-F238E27FC236}">
                <a16:creationId xmlns:a16="http://schemas.microsoft.com/office/drawing/2014/main" xmlns="" id="{CD4CB531-6800-4333-B973-65451B76B72C}"/>
              </a:ext>
            </a:extLst>
          </p:cNvPr>
          <p:cNvSpPr>
            <a:spLocks noGrp="1"/>
          </p:cNvSpPr>
          <p:nvPr>
            <p:ph type="sldNum" sz="quarter" idx="15"/>
          </p:nvPr>
        </p:nvSpPr>
        <p:spPr/>
        <p:txBody>
          <a:bodyPr rtlCol="0"/>
          <a:lstStyle>
            <a:lvl1pPr algn="ctr">
              <a:defRPr/>
            </a:lvl1pPr>
          </a:lstStyle>
          <a:p>
            <a:pPr rtl="0"/>
            <a:fld id="{058DB212-BFA2-403F-85EF-DFD3FF6D973A}" type="slidenum">
              <a:rPr lang="fr-FR" noProof="0" smtClean="0"/>
              <a:pPr rtl="0"/>
              <a:t>‹N°›</a:t>
            </a:fld>
            <a:endParaRPr lang="fr-FR" noProof="0"/>
          </a:p>
        </p:txBody>
      </p:sp>
      <p:sp>
        <p:nvSpPr>
          <p:cNvPr id="7" name="Titre 6">
            <a:extLst>
              <a:ext uri="{FF2B5EF4-FFF2-40B4-BE49-F238E27FC236}">
                <a16:creationId xmlns:a16="http://schemas.microsoft.com/office/drawing/2014/main" xmlns="" id="{D903EF97-5A7B-4D21-A014-2B8E53B477DB}"/>
              </a:ext>
            </a:extLst>
          </p:cNvPr>
          <p:cNvSpPr>
            <a:spLocks noGrp="1"/>
          </p:cNvSpPr>
          <p:nvPr>
            <p:ph type="title"/>
          </p:nvPr>
        </p:nvSpPr>
        <p:spPr/>
        <p:txBody>
          <a:bodyPr rtlCol="0"/>
          <a:lstStyle/>
          <a:p>
            <a:pPr rtl="0"/>
            <a:r>
              <a:rPr lang="fr-FR" noProof="0" smtClean="0"/>
              <a:t>Modifiez le style du titre</a:t>
            </a:r>
            <a:endParaRPr lang="fr-FR" noProof="0"/>
          </a:p>
        </p:txBody>
      </p:sp>
      <p:sp>
        <p:nvSpPr>
          <p:cNvPr id="11" name="Sous-titre">
            <a:extLst>
              <a:ext uri="{FF2B5EF4-FFF2-40B4-BE49-F238E27FC236}">
                <a16:creationId xmlns:a16="http://schemas.microsoft.com/office/drawing/2014/main" xmlns="" id="{406CF60C-B2FF-4A38-8FB8-CDC6580370D9}"/>
              </a:ext>
            </a:extLst>
          </p:cNvPr>
          <p:cNvSpPr>
            <a:spLocks noGrp="1"/>
          </p:cNvSpPr>
          <p:nvPr>
            <p:ph type="body" sz="quarter" idx="12" hasCustomPrompt="1"/>
          </p:nvPr>
        </p:nvSpPr>
        <p:spPr>
          <a:xfrm>
            <a:off x="659175" y="1080000"/>
            <a:ext cx="10862677" cy="360362"/>
          </a:xfrm>
        </p:spPr>
        <p:txBody>
          <a:bodyPr rtlCol="0"/>
          <a:lstStyle>
            <a:lvl1pPr marL="0" indent="0">
              <a:buNone/>
              <a:defRPr sz="2100" b="1"/>
            </a:lvl1pPr>
          </a:lstStyle>
          <a:p>
            <a:pPr lvl="0" rtl="0"/>
            <a:r>
              <a:rPr lang="fr-FR" noProof="0"/>
              <a:t>Sous-titre</a:t>
            </a:r>
          </a:p>
        </p:txBody>
      </p:sp>
      <p:sp>
        <p:nvSpPr>
          <p:cNvPr id="12" name="Espace réservé d’image 9">
            <a:extLst>
              <a:ext uri="{FF2B5EF4-FFF2-40B4-BE49-F238E27FC236}">
                <a16:creationId xmlns:a16="http://schemas.microsoft.com/office/drawing/2014/main" xmlns="" id="{F9A1A82E-C455-4D62-87AD-072BAD71D39A}"/>
              </a:ext>
            </a:extLst>
          </p:cNvPr>
          <p:cNvSpPr>
            <a:spLocks noGrp="1"/>
          </p:cNvSpPr>
          <p:nvPr>
            <p:ph type="pic" sz="quarter" idx="16" hasCustomPrompt="1"/>
          </p:nvPr>
        </p:nvSpPr>
        <p:spPr>
          <a:xfrm rot="225446">
            <a:off x="6642497" y="1447602"/>
            <a:ext cx="4607127"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rtl="0">
              <a:buClr>
                <a:schemeClr val="accent2"/>
              </a:buClr>
            </a:pPr>
            <a:r>
              <a:rPr lang="fr-FR" noProof="0"/>
              <a:t>Insérez ou glissez-déplacez votre photo</a:t>
            </a:r>
          </a:p>
        </p:txBody>
      </p:sp>
    </p:spTree>
    <p:extLst>
      <p:ext uri="{BB962C8B-B14F-4D97-AF65-F5344CB8AC3E}">
        <p14:creationId xmlns:p14="http://schemas.microsoft.com/office/powerpoint/2010/main" val="16428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du texte 2">
    <p:spTree>
      <p:nvGrpSpPr>
        <p:cNvPr id="1" name=""/>
        <p:cNvGrpSpPr/>
        <p:nvPr/>
      </p:nvGrpSpPr>
      <p:grpSpPr>
        <a:xfrm>
          <a:off x="0" y="0"/>
          <a:ext cx="0" cy="0"/>
          <a:chOff x="0" y="0"/>
          <a:chExt cx="0" cy="0"/>
        </a:xfrm>
      </p:grpSpPr>
      <p:sp>
        <p:nvSpPr>
          <p:cNvPr id="3" name="Col gauche">
            <a:extLst>
              <a:ext uri="{FF2B5EF4-FFF2-40B4-BE49-F238E27FC236}">
                <a16:creationId xmlns:a16="http://schemas.microsoft.com/office/drawing/2014/main" xmlns="" id="{49529B8D-BAD9-4E6D-82F7-0275D8195AA9}"/>
              </a:ext>
            </a:extLst>
          </p:cNvPr>
          <p:cNvSpPr>
            <a:spLocks noGrp="1"/>
          </p:cNvSpPr>
          <p:nvPr>
            <p:ph sz="half" idx="1" hasCustomPrompt="1"/>
          </p:nvPr>
        </p:nvSpPr>
        <p:spPr>
          <a:xfrm>
            <a:off x="6373852" y="1620000"/>
            <a:ext cx="5148000" cy="435600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xmlns="" id="{63DB24F2-8611-4CED-82E6-B39DDE5F317D}"/>
              </a:ext>
            </a:extLst>
          </p:cNvPr>
          <p:cNvSpPr>
            <a:spLocks noGrp="1"/>
          </p:cNvSpPr>
          <p:nvPr>
            <p:ph type="ftr" sz="quarter" idx="14"/>
          </p:nvPr>
        </p:nvSpPr>
        <p:spPr/>
        <p:txBody>
          <a:bodyPr rtlCol="0"/>
          <a:lstStyle/>
          <a:p>
            <a:pPr rtl="0"/>
            <a:r>
              <a:rPr lang="ar-DZ" noProof="0" smtClean="0"/>
              <a:t>اعداد: د العربي حجام - قسم علم الاجتماع - جامعة محمد لمين دباغين سطيف2</a:t>
            </a:r>
            <a:endParaRPr lang="fr-FR" noProof="0"/>
          </a:p>
        </p:txBody>
      </p:sp>
      <p:sp>
        <p:nvSpPr>
          <p:cNvPr id="5" name="Espace réservé du numéro de diapositive 4">
            <a:extLst>
              <a:ext uri="{FF2B5EF4-FFF2-40B4-BE49-F238E27FC236}">
                <a16:creationId xmlns:a16="http://schemas.microsoft.com/office/drawing/2014/main" xmlns="" id="{1F44960E-2D2E-4839-BD7C-0F8AD25C3902}"/>
              </a:ext>
            </a:extLst>
          </p:cNvPr>
          <p:cNvSpPr>
            <a:spLocks noGrp="1"/>
          </p:cNvSpPr>
          <p:nvPr>
            <p:ph type="sldNum" sz="quarter" idx="15"/>
          </p:nvPr>
        </p:nvSpPr>
        <p:spPr/>
        <p:txBody>
          <a:bodyPr rtlCol="0"/>
          <a:lstStyle>
            <a:lvl1pPr algn="ctr">
              <a:defRPr/>
            </a:lvl1pPr>
          </a:lstStyle>
          <a:p>
            <a:pPr rtl="0"/>
            <a:fld id="{058DB212-BFA2-403F-85EF-DFD3FF6D973A}" type="slidenum">
              <a:rPr lang="fr-FR" noProof="0" smtClean="0"/>
              <a:pPr rtl="0"/>
              <a:t>‹N°›</a:t>
            </a:fld>
            <a:endParaRPr lang="fr-FR" noProof="0"/>
          </a:p>
        </p:txBody>
      </p:sp>
      <p:sp>
        <p:nvSpPr>
          <p:cNvPr id="7" name="Titre 6">
            <a:extLst>
              <a:ext uri="{FF2B5EF4-FFF2-40B4-BE49-F238E27FC236}">
                <a16:creationId xmlns:a16="http://schemas.microsoft.com/office/drawing/2014/main" xmlns="" id="{07B594B1-88C5-456F-90A0-0086239D871A}"/>
              </a:ext>
            </a:extLst>
          </p:cNvPr>
          <p:cNvSpPr>
            <a:spLocks noGrp="1"/>
          </p:cNvSpPr>
          <p:nvPr>
            <p:ph type="title"/>
          </p:nvPr>
        </p:nvSpPr>
        <p:spPr/>
        <p:txBody>
          <a:bodyPr rtlCol="0"/>
          <a:lstStyle/>
          <a:p>
            <a:pPr rtl="0"/>
            <a:r>
              <a:rPr lang="fr-FR" noProof="0" smtClean="0"/>
              <a:t>Modifiez le style du titre</a:t>
            </a:r>
            <a:endParaRPr lang="fr-FR" noProof="0"/>
          </a:p>
        </p:txBody>
      </p:sp>
      <p:sp>
        <p:nvSpPr>
          <p:cNvPr id="11" name="Sous-titre">
            <a:extLst>
              <a:ext uri="{FF2B5EF4-FFF2-40B4-BE49-F238E27FC236}">
                <a16:creationId xmlns:a16="http://schemas.microsoft.com/office/drawing/2014/main" xmlns="" id="{78289026-6917-4978-A472-F15BCDEC8FAE}"/>
              </a:ext>
            </a:extLst>
          </p:cNvPr>
          <p:cNvSpPr>
            <a:spLocks noGrp="1"/>
          </p:cNvSpPr>
          <p:nvPr>
            <p:ph type="body" sz="quarter" idx="12" hasCustomPrompt="1"/>
          </p:nvPr>
        </p:nvSpPr>
        <p:spPr>
          <a:xfrm>
            <a:off x="659175" y="1080000"/>
            <a:ext cx="10862677" cy="360362"/>
          </a:xfrm>
        </p:spPr>
        <p:txBody>
          <a:bodyPr rtlCol="0"/>
          <a:lstStyle>
            <a:lvl1pPr marL="0" indent="0">
              <a:buNone/>
              <a:defRPr sz="2100" b="1"/>
            </a:lvl1pPr>
          </a:lstStyle>
          <a:p>
            <a:pPr lvl="0" rtl="0"/>
            <a:r>
              <a:rPr lang="fr-FR" noProof="0"/>
              <a:t>Sous-titre</a:t>
            </a:r>
          </a:p>
        </p:txBody>
      </p:sp>
      <p:sp>
        <p:nvSpPr>
          <p:cNvPr id="12" name="Espace réservé d’image 9">
            <a:extLst>
              <a:ext uri="{FF2B5EF4-FFF2-40B4-BE49-F238E27FC236}">
                <a16:creationId xmlns:a16="http://schemas.microsoft.com/office/drawing/2014/main" xmlns="" id="{5A196955-8F7D-4C32-97DE-AEF0368A4F7D}"/>
              </a:ext>
            </a:extLst>
          </p:cNvPr>
          <p:cNvSpPr>
            <a:spLocks noGrp="1"/>
          </p:cNvSpPr>
          <p:nvPr>
            <p:ph type="pic" sz="quarter" idx="16" hasCustomPrompt="1"/>
          </p:nvPr>
        </p:nvSpPr>
        <p:spPr>
          <a:xfrm rot="-240000">
            <a:off x="815176" y="1653000"/>
            <a:ext cx="4188297"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rtl="0">
              <a:buClr>
                <a:schemeClr val="accent2"/>
              </a:buClr>
            </a:pPr>
            <a:r>
              <a:rPr lang="fr-FR" noProof="0"/>
              <a:t>Insérez ou glissez-déplacez votre photo</a:t>
            </a:r>
          </a:p>
        </p:txBody>
      </p:sp>
    </p:spTree>
    <p:extLst>
      <p:ext uri="{BB962C8B-B14F-4D97-AF65-F5344CB8AC3E}">
        <p14:creationId xmlns:p14="http://schemas.microsoft.com/office/powerpoint/2010/main" val="90023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avec sous-titre">
    <p:spTree>
      <p:nvGrpSpPr>
        <p:cNvPr id="1" name=""/>
        <p:cNvGrpSpPr/>
        <p:nvPr/>
      </p:nvGrpSpPr>
      <p:grpSpPr>
        <a:xfrm>
          <a:off x="0" y="0"/>
          <a:ext cx="0" cy="0"/>
          <a:chOff x="0" y="0"/>
          <a:chExt cx="0" cy="0"/>
        </a:xfrm>
      </p:grpSpPr>
      <p:sp>
        <p:nvSpPr>
          <p:cNvPr id="3" name="Col gauche">
            <a:extLst>
              <a:ext uri="{FF2B5EF4-FFF2-40B4-BE49-F238E27FC236}">
                <a16:creationId xmlns:a16="http://schemas.microsoft.com/office/drawing/2014/main" xmlns="" id="{49529B8D-BAD9-4E6D-82F7-0275D8195AA9}"/>
              </a:ext>
            </a:extLst>
          </p:cNvPr>
          <p:cNvSpPr>
            <a:spLocks noGrp="1"/>
          </p:cNvSpPr>
          <p:nvPr>
            <p:ph sz="half" idx="1" hasCustomPrompt="1"/>
          </p:nvPr>
        </p:nvSpPr>
        <p:spPr>
          <a:xfrm>
            <a:off x="659175" y="1980000"/>
            <a:ext cx="5148000" cy="399600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3" name="En-tête gauche">
            <a:extLst>
              <a:ext uri="{FF2B5EF4-FFF2-40B4-BE49-F238E27FC236}">
                <a16:creationId xmlns:a16="http://schemas.microsoft.com/office/drawing/2014/main" xmlns="" id="{2241B0A0-0033-49FF-89B8-142165C8E93C}"/>
              </a:ext>
            </a:extLst>
          </p:cNvPr>
          <p:cNvSpPr>
            <a:spLocks noGrp="1"/>
          </p:cNvSpPr>
          <p:nvPr>
            <p:ph type="body" sz="quarter" idx="12" hasCustomPrompt="1"/>
          </p:nvPr>
        </p:nvSpPr>
        <p:spPr>
          <a:xfrm>
            <a:off x="659175" y="1620000"/>
            <a:ext cx="5148000" cy="360000"/>
          </a:xfrm>
        </p:spPr>
        <p:txBody>
          <a:bodyPr rtlCol="0"/>
          <a:lstStyle>
            <a:lvl1pPr marL="0" indent="0">
              <a:buNone/>
              <a:defRPr b="1"/>
            </a:lvl1pPr>
          </a:lstStyle>
          <a:p>
            <a:pPr lvl="0" rtl="0"/>
            <a:r>
              <a:rPr lang="fr-FR" noProof="0"/>
              <a:t>Comparer A</a:t>
            </a:r>
          </a:p>
        </p:txBody>
      </p:sp>
      <p:sp>
        <p:nvSpPr>
          <p:cNvPr id="4" name="Bon choix">
            <a:extLst>
              <a:ext uri="{FF2B5EF4-FFF2-40B4-BE49-F238E27FC236}">
                <a16:creationId xmlns:a16="http://schemas.microsoft.com/office/drawing/2014/main" xmlns="" id="{0AAD114E-6BCC-4476-8E44-12E87D4675E2}"/>
              </a:ext>
            </a:extLst>
          </p:cNvPr>
          <p:cNvSpPr>
            <a:spLocks noGrp="1"/>
          </p:cNvSpPr>
          <p:nvPr>
            <p:ph sz="half" idx="2" hasCustomPrompt="1"/>
          </p:nvPr>
        </p:nvSpPr>
        <p:spPr>
          <a:xfrm>
            <a:off x="6373852" y="1980000"/>
            <a:ext cx="5148000" cy="399600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5" name="En-tête droit">
            <a:extLst>
              <a:ext uri="{FF2B5EF4-FFF2-40B4-BE49-F238E27FC236}">
                <a16:creationId xmlns:a16="http://schemas.microsoft.com/office/drawing/2014/main" xmlns="" id="{069A9930-1B94-49BC-B4A6-B597F155D2DD}"/>
              </a:ext>
            </a:extLst>
          </p:cNvPr>
          <p:cNvSpPr>
            <a:spLocks noGrp="1"/>
          </p:cNvSpPr>
          <p:nvPr>
            <p:ph type="body" sz="quarter" idx="13" hasCustomPrompt="1"/>
          </p:nvPr>
        </p:nvSpPr>
        <p:spPr>
          <a:xfrm>
            <a:off x="6373852" y="1620000"/>
            <a:ext cx="5148000" cy="360000"/>
          </a:xfrm>
        </p:spPr>
        <p:txBody>
          <a:bodyPr rtlCol="0"/>
          <a:lstStyle>
            <a:lvl1pPr marL="0" indent="0">
              <a:buNone/>
              <a:defRPr b="1"/>
            </a:lvl1pPr>
          </a:lstStyle>
          <a:p>
            <a:pPr lvl="0" rtl="0"/>
            <a:r>
              <a:rPr lang="fr-FR" noProof="0"/>
              <a:t>Comparer B</a:t>
            </a:r>
          </a:p>
        </p:txBody>
      </p:sp>
      <p:sp>
        <p:nvSpPr>
          <p:cNvPr id="5" name="Titre 4">
            <a:extLst>
              <a:ext uri="{FF2B5EF4-FFF2-40B4-BE49-F238E27FC236}">
                <a16:creationId xmlns:a16="http://schemas.microsoft.com/office/drawing/2014/main" xmlns="" id="{329C3581-88FF-4CB7-80D8-F6795890F7A0}"/>
              </a:ext>
            </a:extLst>
          </p:cNvPr>
          <p:cNvSpPr>
            <a:spLocks noGrp="1"/>
          </p:cNvSpPr>
          <p:nvPr>
            <p:ph type="title"/>
          </p:nvPr>
        </p:nvSpPr>
        <p:spPr/>
        <p:txBody>
          <a:bodyPr rtlCol="0"/>
          <a:lstStyle/>
          <a:p>
            <a:pPr rtl="0"/>
            <a:r>
              <a:rPr lang="fr-FR" noProof="0" smtClean="0"/>
              <a:t>Modifiez le style du titre</a:t>
            </a:r>
            <a:endParaRPr lang="fr-FR" noProof="0"/>
          </a:p>
        </p:txBody>
      </p:sp>
      <p:sp>
        <p:nvSpPr>
          <p:cNvPr id="6" name="Espace réservé du pied de page 5">
            <a:extLst>
              <a:ext uri="{FF2B5EF4-FFF2-40B4-BE49-F238E27FC236}">
                <a16:creationId xmlns:a16="http://schemas.microsoft.com/office/drawing/2014/main" xmlns="" id="{55C795CA-1DD3-440A-8CDF-930CCD509093}"/>
              </a:ext>
            </a:extLst>
          </p:cNvPr>
          <p:cNvSpPr>
            <a:spLocks noGrp="1"/>
          </p:cNvSpPr>
          <p:nvPr>
            <p:ph type="ftr" sz="quarter" idx="15"/>
          </p:nvPr>
        </p:nvSpPr>
        <p:spPr/>
        <p:txBody>
          <a:bodyPr rtlCol="0"/>
          <a:lstStyle/>
          <a:p>
            <a:pPr rtl="0"/>
            <a:r>
              <a:rPr lang="ar-DZ" noProof="0" smtClean="0"/>
              <a:t>اعداد: د العربي حجام - قسم علم الاجتماع - جامعة محمد لمين دباغين سطيف2</a:t>
            </a:r>
            <a:endParaRPr lang="fr-FR" noProof="0"/>
          </a:p>
        </p:txBody>
      </p:sp>
      <p:sp>
        <p:nvSpPr>
          <p:cNvPr id="7" name="Espace réservé du numéro de diapositive 6">
            <a:extLst>
              <a:ext uri="{FF2B5EF4-FFF2-40B4-BE49-F238E27FC236}">
                <a16:creationId xmlns:a16="http://schemas.microsoft.com/office/drawing/2014/main" xmlns="" id="{83236C8B-5958-4F5C-B9A6-C8C0E0727653}"/>
              </a:ext>
            </a:extLst>
          </p:cNvPr>
          <p:cNvSpPr>
            <a:spLocks noGrp="1"/>
          </p:cNvSpPr>
          <p:nvPr>
            <p:ph type="sldNum" sz="quarter" idx="16"/>
          </p:nvPr>
        </p:nvSpPr>
        <p:spPr/>
        <p:txBody>
          <a:bodyPr rtlCol="0"/>
          <a:lstStyle>
            <a:lvl1pPr algn="ctr">
              <a:defRPr/>
            </a:lvl1pPr>
          </a:lstStyle>
          <a:p>
            <a:pPr rtl="0"/>
            <a:fld id="{058DB212-BFA2-403F-85EF-DFD3FF6D973A}" type="slidenum">
              <a:rPr lang="fr-FR" noProof="0" smtClean="0"/>
              <a:pPr rtl="0"/>
              <a:t>‹N°›</a:t>
            </a:fld>
            <a:endParaRPr lang="fr-FR" noProof="0"/>
          </a:p>
        </p:txBody>
      </p:sp>
      <p:sp>
        <p:nvSpPr>
          <p:cNvPr id="14" name="Sous-titre">
            <a:extLst>
              <a:ext uri="{FF2B5EF4-FFF2-40B4-BE49-F238E27FC236}">
                <a16:creationId xmlns:a16="http://schemas.microsoft.com/office/drawing/2014/main" xmlns="" id="{562C7CD9-CB55-4F70-A744-4CE7E989B7D6}"/>
              </a:ext>
            </a:extLst>
          </p:cNvPr>
          <p:cNvSpPr>
            <a:spLocks noGrp="1"/>
          </p:cNvSpPr>
          <p:nvPr>
            <p:ph type="body" sz="quarter" idx="17" hasCustomPrompt="1"/>
          </p:nvPr>
        </p:nvSpPr>
        <p:spPr>
          <a:xfrm>
            <a:off x="659175" y="1080000"/>
            <a:ext cx="10862677" cy="360362"/>
          </a:xfrm>
        </p:spPr>
        <p:txBody>
          <a:bodyPr rtlCol="0"/>
          <a:lstStyle>
            <a:lvl1pPr marL="0" indent="0">
              <a:buNone/>
              <a:defRPr sz="2100" b="1"/>
            </a:lvl1pPr>
          </a:lstStyle>
          <a:p>
            <a:pPr lvl="0" rtl="0"/>
            <a:r>
              <a:rPr lang="fr-FR" noProof="0"/>
              <a:t>Sous-titre</a:t>
            </a:r>
          </a:p>
        </p:txBody>
      </p:sp>
    </p:spTree>
    <p:extLst>
      <p:ext uri="{BB962C8B-B14F-4D97-AF65-F5344CB8AC3E}">
        <p14:creationId xmlns:p14="http://schemas.microsoft.com/office/powerpoint/2010/main" val="248888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nde photo">
    <p:spTree>
      <p:nvGrpSpPr>
        <p:cNvPr id="1" name=""/>
        <p:cNvGrpSpPr/>
        <p:nvPr/>
      </p:nvGrpSpPr>
      <p:grpSpPr>
        <a:xfrm>
          <a:off x="0" y="0"/>
          <a:ext cx="0" cy="0"/>
          <a:chOff x="0" y="0"/>
          <a:chExt cx="0" cy="0"/>
        </a:xfrm>
      </p:grpSpPr>
      <p:sp>
        <p:nvSpPr>
          <p:cNvPr id="7" name="Espace réservé d’image 9">
            <a:extLst>
              <a:ext uri="{FF2B5EF4-FFF2-40B4-BE49-F238E27FC236}">
                <a16:creationId xmlns:a16="http://schemas.microsoft.com/office/drawing/2014/main" xmlns="" id="{C61D064C-E3B6-4083-AA82-86B9597F6429}"/>
              </a:ext>
            </a:extLst>
          </p:cNvPr>
          <p:cNvSpPr>
            <a:spLocks noGrp="1"/>
          </p:cNvSpPr>
          <p:nvPr>
            <p:ph type="pic" sz="quarter" idx="15" hasCustomPrompt="1"/>
          </p:nvPr>
        </p:nvSpPr>
        <p:spPr>
          <a:xfrm>
            <a:off x="302945" y="272371"/>
            <a:ext cx="11587723"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16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rtl="0">
              <a:buClr>
                <a:schemeClr val="accent2"/>
              </a:buClr>
            </a:pPr>
            <a:r>
              <a:rPr lang="fr-FR" noProof="0"/>
              <a:t>Insérez ou glissez-déplacez votre photo</a:t>
            </a:r>
          </a:p>
        </p:txBody>
      </p:sp>
      <p:sp>
        <p:nvSpPr>
          <p:cNvPr id="10" name="Légende">
            <a:extLst>
              <a:ext uri="{FF2B5EF4-FFF2-40B4-BE49-F238E27FC236}">
                <a16:creationId xmlns:a16="http://schemas.microsoft.com/office/drawing/2014/main" xmlns="" id="{5A70EA03-FE8B-434C-B782-91A7B9C7F8AF}"/>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rtlCol="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rtl="0"/>
            <a:r>
              <a:rPr lang="fr-FR" noProof="0"/>
              <a:t>Placez la légende de votre photo ici</a:t>
            </a:r>
          </a:p>
        </p:txBody>
      </p:sp>
      <p:sp>
        <p:nvSpPr>
          <p:cNvPr id="2" name="Espace réservé du pied de page 1">
            <a:extLst>
              <a:ext uri="{FF2B5EF4-FFF2-40B4-BE49-F238E27FC236}">
                <a16:creationId xmlns:a16="http://schemas.microsoft.com/office/drawing/2014/main" xmlns="" id="{066C7D9D-14F8-439B-BF3A-4FD92655ED65}"/>
              </a:ext>
            </a:extLst>
          </p:cNvPr>
          <p:cNvSpPr>
            <a:spLocks noGrp="1"/>
          </p:cNvSpPr>
          <p:nvPr>
            <p:ph type="ftr" sz="quarter" idx="16"/>
          </p:nvPr>
        </p:nvSpPr>
        <p:spPr/>
        <p:txBody>
          <a:bodyPr rtlCol="0"/>
          <a:lstStyle/>
          <a:p>
            <a:pPr rtl="0"/>
            <a:r>
              <a:rPr lang="ar-DZ" noProof="0" smtClean="0"/>
              <a:t>اعداد: د العربي حجام - قسم علم الاجتماع - جامعة محمد لمين دباغين سطيف2</a:t>
            </a:r>
            <a:endParaRPr lang="fr-FR" noProof="0"/>
          </a:p>
        </p:txBody>
      </p:sp>
      <p:sp>
        <p:nvSpPr>
          <p:cNvPr id="3" name="Espace réservé du numéro de diapositive 2">
            <a:extLst>
              <a:ext uri="{FF2B5EF4-FFF2-40B4-BE49-F238E27FC236}">
                <a16:creationId xmlns:a16="http://schemas.microsoft.com/office/drawing/2014/main" xmlns="" id="{ECD56683-8CB5-4968-8A12-08636FD59A26}"/>
              </a:ext>
            </a:extLst>
          </p:cNvPr>
          <p:cNvSpPr>
            <a:spLocks noGrp="1"/>
          </p:cNvSpPr>
          <p:nvPr>
            <p:ph type="sldNum" sz="quarter" idx="17"/>
          </p:nvPr>
        </p:nvSpPr>
        <p:spPr/>
        <p:txBody>
          <a:bodyPr rtlCol="0"/>
          <a:lstStyle>
            <a:lvl1pPr algn="ctr">
              <a:defRPr/>
            </a:lvl1pPr>
          </a:lstStyle>
          <a:p>
            <a:pPr rtl="0"/>
            <a:fld id="{058DB212-BFA2-403F-85EF-DFD3FF6D973A}" type="slidenum">
              <a:rPr lang="fr-FR" noProof="0" smtClean="0"/>
              <a:pPr rtl="0"/>
              <a:t>‹N°›</a:t>
            </a:fld>
            <a:endParaRPr lang="fr-FR" noProof="0"/>
          </a:p>
        </p:txBody>
      </p:sp>
      <p:sp>
        <p:nvSpPr>
          <p:cNvPr id="4" name="Titre 3">
            <a:extLst>
              <a:ext uri="{FF2B5EF4-FFF2-40B4-BE49-F238E27FC236}">
                <a16:creationId xmlns:a16="http://schemas.microsoft.com/office/drawing/2014/main" xmlns="" id="{0618DE12-A339-47CE-B9C6-FC45309B205B}"/>
              </a:ext>
            </a:extLst>
          </p:cNvPr>
          <p:cNvSpPr>
            <a:spLocks noGrp="1"/>
          </p:cNvSpPr>
          <p:nvPr>
            <p:ph type="title"/>
          </p:nvPr>
        </p:nvSpPr>
        <p:spPr/>
        <p:txBody>
          <a:bodyPr rtlCol="0"/>
          <a:lstStyle/>
          <a:p>
            <a:pPr rtl="0"/>
            <a:r>
              <a:rPr lang="fr-FR" noProof="0" smtClean="0"/>
              <a:t>Modifiez le style du titre</a:t>
            </a:r>
            <a:endParaRPr lang="fr-FR" noProof="0"/>
          </a:p>
        </p:txBody>
      </p:sp>
    </p:spTree>
    <p:extLst>
      <p:ext uri="{BB962C8B-B14F-4D97-AF65-F5344CB8AC3E}">
        <p14:creationId xmlns:p14="http://schemas.microsoft.com/office/powerpoint/2010/main" val="421880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éo">
    <p:spTree>
      <p:nvGrpSpPr>
        <p:cNvPr id="1" name=""/>
        <p:cNvGrpSpPr/>
        <p:nvPr/>
      </p:nvGrpSpPr>
      <p:grpSpPr>
        <a:xfrm>
          <a:off x="0" y="0"/>
          <a:ext cx="0" cy="0"/>
          <a:chOff x="0" y="0"/>
          <a:chExt cx="0" cy="0"/>
        </a:xfrm>
      </p:grpSpPr>
      <p:sp>
        <p:nvSpPr>
          <p:cNvPr id="3" name="Espace réservé à un média 2">
            <a:extLst>
              <a:ext uri="{FF2B5EF4-FFF2-40B4-BE49-F238E27FC236}">
                <a16:creationId xmlns:a16="http://schemas.microsoft.com/office/drawing/2014/main" xmlns="" id="{FB784EBA-F0C5-4F6F-9426-185FBA239203}"/>
              </a:ext>
            </a:extLst>
          </p:cNvPr>
          <p:cNvSpPr>
            <a:spLocks noGrp="1"/>
          </p:cNvSpPr>
          <p:nvPr>
            <p:ph type="media" sz="quarter" idx="15" hasCustomPrompt="1"/>
          </p:nvPr>
        </p:nvSpPr>
        <p:spPr>
          <a:xfrm>
            <a:off x="302400" y="273600"/>
            <a:ext cx="11588400" cy="5857200"/>
          </a:xfrm>
          <a:pattFill prst="dkUpDiag">
            <a:fgClr>
              <a:schemeClr val="bg1">
                <a:lumMod val="85000"/>
              </a:schemeClr>
            </a:fgClr>
            <a:bgClr>
              <a:schemeClr val="bg1">
                <a:lumMod val="95000"/>
              </a:schemeClr>
            </a:bgClr>
          </a:pattFill>
        </p:spPr>
        <p:txBody>
          <a:bodyPr rtlCol="0" anchor="ctr"/>
          <a:lstStyle>
            <a:lvl1pPr marL="0" indent="0" algn="ctr">
              <a:buNone/>
              <a:defRPr sz="1600" i="1">
                <a:latin typeface="Times New Roman" panose="02020603050405020304" pitchFamily="18" charset="0"/>
                <a:cs typeface="Times New Roman" panose="02020603050405020304" pitchFamily="18" charset="0"/>
              </a:defRPr>
            </a:lvl1pPr>
          </a:lstStyle>
          <a:p>
            <a:pPr rtl="0"/>
            <a:r>
              <a:rPr lang="fr-FR" noProof="0"/>
              <a:t>Insérer votre vidéo</a:t>
            </a:r>
          </a:p>
        </p:txBody>
      </p:sp>
      <p:sp>
        <p:nvSpPr>
          <p:cNvPr id="5" name="Légende">
            <a:extLst>
              <a:ext uri="{FF2B5EF4-FFF2-40B4-BE49-F238E27FC236}">
                <a16:creationId xmlns:a16="http://schemas.microsoft.com/office/drawing/2014/main" xmlns="" id="{172090C5-61AC-430F-AA33-8EF3902C4669}"/>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rtlCol="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rtl="0"/>
            <a:r>
              <a:rPr lang="fr-FR" noProof="0"/>
              <a:t>Placez la légende de votre photo ici</a:t>
            </a:r>
          </a:p>
        </p:txBody>
      </p:sp>
      <p:sp>
        <p:nvSpPr>
          <p:cNvPr id="2" name="Espace réservé du pied de page 1">
            <a:extLst>
              <a:ext uri="{FF2B5EF4-FFF2-40B4-BE49-F238E27FC236}">
                <a16:creationId xmlns:a16="http://schemas.microsoft.com/office/drawing/2014/main" xmlns="" id="{6B2CB348-8257-4D28-BE24-32B39A1B7D07}"/>
              </a:ext>
            </a:extLst>
          </p:cNvPr>
          <p:cNvSpPr>
            <a:spLocks noGrp="1"/>
          </p:cNvSpPr>
          <p:nvPr>
            <p:ph type="ftr" sz="quarter" idx="16"/>
          </p:nvPr>
        </p:nvSpPr>
        <p:spPr/>
        <p:txBody>
          <a:bodyPr rtlCol="0"/>
          <a:lstStyle/>
          <a:p>
            <a:pPr rtl="0"/>
            <a:r>
              <a:rPr lang="ar-DZ" noProof="0" smtClean="0"/>
              <a:t>اعداد: د العربي حجام - قسم علم الاجتماع - جامعة محمد لمين دباغين سطيف2</a:t>
            </a:r>
            <a:endParaRPr lang="fr-FR" noProof="0"/>
          </a:p>
        </p:txBody>
      </p:sp>
      <p:sp>
        <p:nvSpPr>
          <p:cNvPr id="4" name="Espace réservé du numéro de diapositive 3">
            <a:extLst>
              <a:ext uri="{FF2B5EF4-FFF2-40B4-BE49-F238E27FC236}">
                <a16:creationId xmlns:a16="http://schemas.microsoft.com/office/drawing/2014/main" xmlns="" id="{FAE8A99D-8979-4FE1-BF8C-295F11174C16}"/>
              </a:ext>
            </a:extLst>
          </p:cNvPr>
          <p:cNvSpPr>
            <a:spLocks noGrp="1"/>
          </p:cNvSpPr>
          <p:nvPr>
            <p:ph type="sldNum" sz="quarter" idx="17"/>
          </p:nvPr>
        </p:nvSpPr>
        <p:spPr/>
        <p:txBody>
          <a:bodyPr rtlCol="0"/>
          <a:lstStyle>
            <a:lvl1pPr algn="ctr">
              <a:defRPr/>
            </a:lvl1pPr>
          </a:lstStyle>
          <a:p>
            <a:pPr rtl="0"/>
            <a:fld id="{058DB212-BFA2-403F-85EF-DFD3FF6D973A}" type="slidenum">
              <a:rPr lang="fr-FR" noProof="0" smtClean="0"/>
              <a:pPr rtl="0"/>
              <a:t>‹N°›</a:t>
            </a:fld>
            <a:endParaRPr lang="fr-FR" noProof="0"/>
          </a:p>
        </p:txBody>
      </p:sp>
      <p:sp>
        <p:nvSpPr>
          <p:cNvPr id="6" name="Titre 5">
            <a:extLst>
              <a:ext uri="{FF2B5EF4-FFF2-40B4-BE49-F238E27FC236}">
                <a16:creationId xmlns:a16="http://schemas.microsoft.com/office/drawing/2014/main" xmlns="" id="{77C18D6B-CE70-4DA0-9030-0A2B9A3B3B30}"/>
              </a:ext>
            </a:extLst>
          </p:cNvPr>
          <p:cNvSpPr>
            <a:spLocks noGrp="1"/>
          </p:cNvSpPr>
          <p:nvPr>
            <p:ph type="title"/>
          </p:nvPr>
        </p:nvSpPr>
        <p:spPr/>
        <p:txBody>
          <a:bodyPr rtlCol="0"/>
          <a:lstStyle/>
          <a:p>
            <a:pPr rtl="0"/>
            <a:r>
              <a:rPr lang="fr-FR" noProof="0" smtClean="0"/>
              <a:t>Modifiez le style du titre</a:t>
            </a:r>
            <a:endParaRPr lang="fr-FR" noProof="0"/>
          </a:p>
        </p:txBody>
      </p:sp>
    </p:spTree>
    <p:extLst>
      <p:ext uri="{BB962C8B-B14F-4D97-AF65-F5344CB8AC3E}">
        <p14:creationId xmlns:p14="http://schemas.microsoft.com/office/powerpoint/2010/main" val="232158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Merci">
    <p:spTree>
      <p:nvGrpSpPr>
        <p:cNvPr id="1" name=""/>
        <p:cNvGrpSpPr/>
        <p:nvPr/>
      </p:nvGrpSpPr>
      <p:grpSpPr>
        <a:xfrm>
          <a:off x="0" y="0"/>
          <a:ext cx="0" cy="0"/>
          <a:chOff x="0" y="0"/>
          <a:chExt cx="0" cy="0"/>
        </a:xfrm>
      </p:grpSpPr>
      <p:sp>
        <p:nvSpPr>
          <p:cNvPr id="10" name="Espace réservé d’image 9">
            <a:extLst>
              <a:ext uri="{FF2B5EF4-FFF2-40B4-BE49-F238E27FC236}">
                <a16:creationId xmlns:a16="http://schemas.microsoft.com/office/drawing/2014/main" xmlns="" id="{140927D5-AE1A-4ABD-BD8F-2F78723FF0D6}"/>
              </a:ext>
            </a:extLst>
          </p:cNvPr>
          <p:cNvSpPr>
            <a:spLocks noGrp="1"/>
          </p:cNvSpPr>
          <p:nvPr>
            <p:ph type="pic" sz="quarter" idx="10" hasCustomPrompt="1"/>
          </p:nvPr>
        </p:nvSpPr>
        <p:spPr>
          <a:xfrm>
            <a:off x="245006" y="213496"/>
            <a:ext cx="117036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rtl="0">
              <a:buClr>
                <a:schemeClr val="accent2"/>
              </a:buClr>
            </a:pPr>
            <a:r>
              <a:rPr lang="fr-FR" noProof="0"/>
              <a:t>Insérez ou glissez-déplacez votre photo</a:t>
            </a:r>
          </a:p>
        </p:txBody>
      </p:sp>
      <p:sp>
        <p:nvSpPr>
          <p:cNvPr id="3" name="Sous-titre 2">
            <a:extLst>
              <a:ext uri="{FF2B5EF4-FFF2-40B4-BE49-F238E27FC236}">
                <a16:creationId xmlns:a16="http://schemas.microsoft.com/office/drawing/2014/main" xmlns="" id="{7EEE8855-FE55-4351-B21B-FE33CB8050C1}"/>
              </a:ext>
            </a:extLst>
          </p:cNvPr>
          <p:cNvSpPr>
            <a:spLocks noGrp="1"/>
          </p:cNvSpPr>
          <p:nvPr>
            <p:ph type="subTitle" idx="1" hasCustomPrompt="1"/>
          </p:nvPr>
        </p:nvSpPr>
        <p:spPr>
          <a:xfrm>
            <a:off x="1331731" y="3817743"/>
            <a:ext cx="3253153"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marL="263525" lvl="0" indent="-263525" rtl="0"/>
            <a:r>
              <a:rPr lang="fr-FR" noProof="0"/>
              <a:t>Nom</a:t>
            </a:r>
          </a:p>
        </p:txBody>
      </p:sp>
      <p:sp>
        <p:nvSpPr>
          <p:cNvPr id="6" name="Forme libre : Forme 5">
            <a:extLst>
              <a:ext uri="{FF2B5EF4-FFF2-40B4-BE49-F238E27FC236}">
                <a16:creationId xmlns:a16="http://schemas.microsoft.com/office/drawing/2014/main" xmlns="" id="{F4B21DA0-507D-4272-B364-60352FA5AE0D}"/>
              </a:ext>
            </a:extLst>
          </p:cNvPr>
          <p:cNvSpPr/>
          <p:nvPr userDrawn="1"/>
        </p:nvSpPr>
        <p:spPr>
          <a:xfrm>
            <a:off x="571500" y="6286500"/>
            <a:ext cx="1562100"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Forme libre : Forme 6">
            <a:extLst>
              <a:ext uri="{FF2B5EF4-FFF2-40B4-BE49-F238E27FC236}">
                <a16:creationId xmlns:a16="http://schemas.microsoft.com/office/drawing/2014/main" xmlns=""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Forme libre : Forme 7">
            <a:extLst>
              <a:ext uri="{FF2B5EF4-FFF2-40B4-BE49-F238E27FC236}">
                <a16:creationId xmlns:a16="http://schemas.microsoft.com/office/drawing/2014/main" xmlns=""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texte 4">
            <a:extLst>
              <a:ext uri="{FF2B5EF4-FFF2-40B4-BE49-F238E27FC236}">
                <a16:creationId xmlns:a16="http://schemas.microsoft.com/office/drawing/2014/main" xmlns="" id="{C739FA77-7C02-48DF-9C68-79BA2D1A13CE}"/>
              </a:ext>
            </a:extLst>
          </p:cNvPr>
          <p:cNvSpPr>
            <a:spLocks noGrp="1"/>
          </p:cNvSpPr>
          <p:nvPr>
            <p:ph type="body" sz="quarter" idx="11" hasCustomPrompt="1"/>
          </p:nvPr>
        </p:nvSpPr>
        <p:spPr>
          <a:xfrm>
            <a:off x="1332097" y="4371921"/>
            <a:ext cx="3252787"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400" dirty="0">
                <a:solidFill>
                  <a:schemeClr val="bg1"/>
                </a:solidFill>
              </a:defRPr>
            </a:lvl1pPr>
          </a:lstStyle>
          <a:p>
            <a:pPr marL="263525" lvl="0" indent="-263525" rtl="0"/>
            <a:r>
              <a:rPr lang="fr-FR" noProof="0"/>
              <a:t>Numéro du contact ou e-mail</a:t>
            </a:r>
          </a:p>
        </p:txBody>
      </p:sp>
      <p:sp>
        <p:nvSpPr>
          <p:cNvPr id="2" name="Titre 1">
            <a:extLst>
              <a:ext uri="{FF2B5EF4-FFF2-40B4-BE49-F238E27FC236}">
                <a16:creationId xmlns:a16="http://schemas.microsoft.com/office/drawing/2014/main" xmlns="" id="{8487E03C-DE68-4CE8-A7F1-B9DD28846BC8}"/>
              </a:ext>
            </a:extLst>
          </p:cNvPr>
          <p:cNvSpPr>
            <a:spLocks noGrp="1"/>
          </p:cNvSpPr>
          <p:nvPr>
            <p:ph type="ctrTitle" hasCustomPrompt="1"/>
          </p:nvPr>
        </p:nvSpPr>
        <p:spPr>
          <a:xfrm>
            <a:off x="1104900" y="2659773"/>
            <a:ext cx="3717377"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5500" spc="-300" dirty="0">
                <a:solidFill>
                  <a:schemeClr val="tx1"/>
                </a:solidFill>
              </a:defRPr>
            </a:lvl1pPr>
          </a:lstStyle>
          <a:p>
            <a:pPr marL="0" lvl="0" rtl="0">
              <a:lnSpc>
                <a:spcPts val="5000"/>
              </a:lnSpc>
            </a:pPr>
            <a:r>
              <a:rPr lang="fr-FR" noProof="0"/>
              <a:t>Merci de votre attention</a:t>
            </a:r>
          </a:p>
        </p:txBody>
      </p:sp>
    </p:spTree>
    <p:extLst>
      <p:ext uri="{BB962C8B-B14F-4D97-AF65-F5344CB8AC3E}">
        <p14:creationId xmlns:p14="http://schemas.microsoft.com/office/powerpoint/2010/main" val="35679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xmlns="" id="{B6FA644A-F3A0-4E77-8006-4E9313CFAECF}"/>
              </a:ext>
            </a:extLst>
          </p:cNvPr>
          <p:cNvSpPr/>
          <p:nvPr userDrawn="1"/>
        </p:nvSpPr>
        <p:spPr>
          <a:xfrm>
            <a:off x="11078539" y="6474397"/>
            <a:ext cx="1113461"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Forme libre : Forme 7">
            <a:extLst>
              <a:ext uri="{FF2B5EF4-FFF2-40B4-BE49-F238E27FC236}">
                <a16:creationId xmlns:a16="http://schemas.microsoft.com/office/drawing/2014/main" xmlns=""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 name="Sous-titre 2">
            <a:extLst>
              <a:ext uri="{FF2B5EF4-FFF2-40B4-BE49-F238E27FC236}">
                <a16:creationId xmlns:a16="http://schemas.microsoft.com/office/drawing/2014/main" xmlns="" id="{7EEE8855-FE55-4351-B21B-FE33CB8050C1}"/>
              </a:ext>
            </a:extLst>
          </p:cNvPr>
          <p:cNvSpPr>
            <a:spLocks noGrp="1"/>
          </p:cNvSpPr>
          <p:nvPr>
            <p:ph type="subTitle" idx="1" hasCustomPrompt="1"/>
          </p:nvPr>
        </p:nvSpPr>
        <p:spPr>
          <a:xfrm>
            <a:off x="1010606" y="2140284"/>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rtl="0"/>
            <a:r>
              <a:rPr lang="fr-FR" noProof="0"/>
              <a:t>Cliquez pour modifier le sous-titre</a:t>
            </a:r>
          </a:p>
        </p:txBody>
      </p:sp>
      <p:sp>
        <p:nvSpPr>
          <p:cNvPr id="4" name="Titre 3">
            <a:extLst>
              <a:ext uri="{FF2B5EF4-FFF2-40B4-BE49-F238E27FC236}">
                <a16:creationId xmlns:a16="http://schemas.microsoft.com/office/drawing/2014/main" xmlns="" id="{59535B06-700B-4A37-8A83-1D885D44425C}"/>
              </a:ext>
            </a:extLst>
          </p:cNvPr>
          <p:cNvSpPr>
            <a:spLocks noGrp="1"/>
          </p:cNvSpPr>
          <p:nvPr>
            <p:ph type="title"/>
          </p:nvPr>
        </p:nvSpPr>
        <p:spPr>
          <a:xfrm>
            <a:off x="775207" y="877515"/>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5500" spc="-300">
                <a:solidFill>
                  <a:schemeClr val="tx1"/>
                </a:solidFill>
              </a:defRPr>
            </a:lvl1pPr>
          </a:lstStyle>
          <a:p>
            <a:pPr marL="0" lvl="0" rtl="0">
              <a:lnSpc>
                <a:spcPts val="5000"/>
              </a:lnSpc>
            </a:pPr>
            <a:r>
              <a:rPr lang="fr-FR" noProof="0" smtClean="0"/>
              <a:t>Modifiez le style du titre</a:t>
            </a:r>
            <a:endParaRPr lang="fr-FR" noProof="0"/>
          </a:p>
        </p:txBody>
      </p:sp>
      <p:grpSp>
        <p:nvGrpSpPr>
          <p:cNvPr id="28" name="Groupe 27">
            <a:extLst>
              <a:ext uri="{FF2B5EF4-FFF2-40B4-BE49-F238E27FC236}">
                <a16:creationId xmlns:a16="http://schemas.microsoft.com/office/drawing/2014/main" xmlns="" id="{0B15AB5F-4F50-4427-AD6F-D870D575D303}"/>
              </a:ext>
            </a:extLst>
          </p:cNvPr>
          <p:cNvGrpSpPr/>
          <p:nvPr userDrawn="1"/>
        </p:nvGrpSpPr>
        <p:grpSpPr>
          <a:xfrm>
            <a:off x="6888809" y="4628501"/>
            <a:ext cx="5061352" cy="1759505"/>
            <a:chOff x="8728670" y="6273383"/>
            <a:chExt cx="1239937" cy="431046"/>
          </a:xfrm>
        </p:grpSpPr>
        <p:sp>
          <p:nvSpPr>
            <p:cNvPr id="29" name="Forme libre : Forme 28">
              <a:extLst>
                <a:ext uri="{FF2B5EF4-FFF2-40B4-BE49-F238E27FC236}">
                  <a16:creationId xmlns:a16="http://schemas.microsoft.com/office/drawing/2014/main" xmlns=""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Forme libre : Forme 29">
              <a:extLst>
                <a:ext uri="{FF2B5EF4-FFF2-40B4-BE49-F238E27FC236}">
                  <a16:creationId xmlns:a16="http://schemas.microsoft.com/office/drawing/2014/main" xmlns=""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Forme libre : Forme 30">
              <a:extLst>
                <a:ext uri="{FF2B5EF4-FFF2-40B4-BE49-F238E27FC236}">
                  <a16:creationId xmlns:a16="http://schemas.microsoft.com/office/drawing/2014/main" xmlns=""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grpSp>
        <p:nvGrpSpPr>
          <p:cNvPr id="32" name="Groupe 31">
            <a:extLst>
              <a:ext uri="{FF2B5EF4-FFF2-40B4-BE49-F238E27FC236}">
                <a16:creationId xmlns:a16="http://schemas.microsoft.com/office/drawing/2014/main" xmlns="" id="{C029A39E-2FCE-4AC1-B6BF-3F17214A82E8}"/>
              </a:ext>
            </a:extLst>
          </p:cNvPr>
          <p:cNvGrpSpPr/>
          <p:nvPr userDrawn="1"/>
        </p:nvGrpSpPr>
        <p:grpSpPr>
          <a:xfrm>
            <a:off x="6802319" y="4782072"/>
            <a:ext cx="5061352" cy="1759505"/>
            <a:chOff x="8642180" y="6426954"/>
            <a:chExt cx="1239937" cy="431046"/>
          </a:xfrm>
        </p:grpSpPr>
        <p:sp>
          <p:nvSpPr>
            <p:cNvPr id="33" name="Forme libre : Forme 32">
              <a:extLst>
                <a:ext uri="{FF2B5EF4-FFF2-40B4-BE49-F238E27FC236}">
                  <a16:creationId xmlns:a16="http://schemas.microsoft.com/office/drawing/2014/main" xmlns=""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4" name="Forme libre : Forme 33">
              <a:extLst>
                <a:ext uri="{FF2B5EF4-FFF2-40B4-BE49-F238E27FC236}">
                  <a16:creationId xmlns:a16="http://schemas.microsoft.com/office/drawing/2014/main" xmlns=""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5" name="Forme libre : Forme 34">
              <a:extLst>
                <a:ext uri="{FF2B5EF4-FFF2-40B4-BE49-F238E27FC236}">
                  <a16:creationId xmlns:a16="http://schemas.microsoft.com/office/drawing/2014/main" xmlns=""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grpSp>
        <p:nvGrpSpPr>
          <p:cNvPr id="36" name="Groupe 35">
            <a:extLst>
              <a:ext uri="{FF2B5EF4-FFF2-40B4-BE49-F238E27FC236}">
                <a16:creationId xmlns:a16="http://schemas.microsoft.com/office/drawing/2014/main" xmlns="" id="{71C13A3B-158A-4034-8CFE-21E36AAF029D}"/>
              </a:ext>
            </a:extLst>
          </p:cNvPr>
          <p:cNvGrpSpPr/>
          <p:nvPr userDrawn="1"/>
        </p:nvGrpSpPr>
        <p:grpSpPr>
          <a:xfrm flipH="1">
            <a:off x="6447933" y="4224476"/>
            <a:ext cx="5615658" cy="2493711"/>
            <a:chOff x="9383123" y="5395138"/>
            <a:chExt cx="1033607" cy="458987"/>
          </a:xfrm>
        </p:grpSpPr>
        <p:sp>
          <p:nvSpPr>
            <p:cNvPr id="37" name="Étoile : 4 points 36">
              <a:extLst>
                <a:ext uri="{FF2B5EF4-FFF2-40B4-BE49-F238E27FC236}">
                  <a16:creationId xmlns:a16="http://schemas.microsoft.com/office/drawing/2014/main" xmlns=""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fr-FR" sz="1200" b="1" noProof="0">
                <a:solidFill>
                  <a:srgbClr val="093C71"/>
                </a:solidFill>
              </a:endParaRPr>
            </a:p>
          </p:txBody>
        </p:sp>
        <p:sp>
          <p:nvSpPr>
            <p:cNvPr id="38" name="Ovale 37">
              <a:extLst>
                <a:ext uri="{FF2B5EF4-FFF2-40B4-BE49-F238E27FC236}">
                  <a16:creationId xmlns:a16="http://schemas.microsoft.com/office/drawing/2014/main" xmlns=""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fr-FR" sz="1200" b="1" noProof="0">
                <a:solidFill>
                  <a:srgbClr val="093C71"/>
                </a:solidFill>
              </a:endParaRPr>
            </a:p>
          </p:txBody>
        </p:sp>
        <p:sp>
          <p:nvSpPr>
            <p:cNvPr id="39" name="Étoile : 4 points 38">
              <a:extLst>
                <a:ext uri="{FF2B5EF4-FFF2-40B4-BE49-F238E27FC236}">
                  <a16:creationId xmlns:a16="http://schemas.microsoft.com/office/drawing/2014/main" xmlns=""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fr-FR" sz="1200" b="1" noProof="0">
                <a:solidFill>
                  <a:srgbClr val="093C71"/>
                </a:solidFill>
              </a:endParaRPr>
            </a:p>
          </p:txBody>
        </p:sp>
        <p:sp>
          <p:nvSpPr>
            <p:cNvPr id="40" name="Ovale 39">
              <a:extLst>
                <a:ext uri="{FF2B5EF4-FFF2-40B4-BE49-F238E27FC236}">
                  <a16:creationId xmlns:a16="http://schemas.microsoft.com/office/drawing/2014/main" xmlns=""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fr-FR" sz="1200" b="1" noProof="0">
                <a:solidFill>
                  <a:srgbClr val="093C71"/>
                </a:solidFill>
              </a:endParaRPr>
            </a:p>
          </p:txBody>
        </p:sp>
        <p:sp>
          <p:nvSpPr>
            <p:cNvPr id="41" name="Ovale 40">
              <a:extLst>
                <a:ext uri="{FF2B5EF4-FFF2-40B4-BE49-F238E27FC236}">
                  <a16:creationId xmlns:a16="http://schemas.microsoft.com/office/drawing/2014/main" xmlns=""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fr-FR" sz="1200" b="1" noProof="0">
                <a:solidFill>
                  <a:srgbClr val="093C71"/>
                </a:solidFill>
              </a:endParaRPr>
            </a:p>
          </p:txBody>
        </p:sp>
        <p:sp>
          <p:nvSpPr>
            <p:cNvPr id="42" name="Ovale 41">
              <a:extLst>
                <a:ext uri="{FF2B5EF4-FFF2-40B4-BE49-F238E27FC236}">
                  <a16:creationId xmlns:a16="http://schemas.microsoft.com/office/drawing/2014/main" xmlns=""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fr-FR" sz="1200" b="1" noProof="0">
                <a:solidFill>
                  <a:srgbClr val="093C71"/>
                </a:solidFill>
              </a:endParaRPr>
            </a:p>
          </p:txBody>
        </p:sp>
        <p:sp>
          <p:nvSpPr>
            <p:cNvPr id="43" name="Ovale 42">
              <a:extLst>
                <a:ext uri="{FF2B5EF4-FFF2-40B4-BE49-F238E27FC236}">
                  <a16:creationId xmlns:a16="http://schemas.microsoft.com/office/drawing/2014/main" xmlns=""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fr-FR" sz="1200" b="1" noProof="0">
                <a:solidFill>
                  <a:srgbClr val="093C71"/>
                </a:solidFill>
              </a:endParaRPr>
            </a:p>
          </p:txBody>
        </p:sp>
        <p:sp>
          <p:nvSpPr>
            <p:cNvPr id="44" name="Étoile : 4 points 43">
              <a:extLst>
                <a:ext uri="{FF2B5EF4-FFF2-40B4-BE49-F238E27FC236}">
                  <a16:creationId xmlns:a16="http://schemas.microsoft.com/office/drawing/2014/main" xmlns=""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fr-FR" sz="1200" b="1" noProof="0">
                <a:solidFill>
                  <a:srgbClr val="093C71"/>
                </a:solidFill>
              </a:endParaRPr>
            </a:p>
          </p:txBody>
        </p:sp>
        <p:sp>
          <p:nvSpPr>
            <p:cNvPr id="45" name="Ovale 44">
              <a:extLst>
                <a:ext uri="{FF2B5EF4-FFF2-40B4-BE49-F238E27FC236}">
                  <a16:creationId xmlns:a16="http://schemas.microsoft.com/office/drawing/2014/main" xmlns=""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fr-FR" sz="1200" b="1" noProof="0">
                <a:solidFill>
                  <a:srgbClr val="093C71"/>
                </a:solidFill>
              </a:endParaRPr>
            </a:p>
          </p:txBody>
        </p:sp>
      </p:grpSp>
    </p:spTree>
    <p:extLst>
      <p:ext uri="{BB962C8B-B14F-4D97-AF65-F5344CB8AC3E}">
        <p14:creationId xmlns:p14="http://schemas.microsoft.com/office/powerpoint/2010/main" val="310182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xmlns="" id="{100CBD56-9D84-49AF-8EB1-7EFF2ED45ABA}"/>
              </a:ext>
            </a:extLst>
          </p:cNvPr>
          <p:cNvSpPr/>
          <p:nvPr userDrawn="1"/>
        </p:nvSpPr>
        <p:spPr>
          <a:xfrm>
            <a:off x="37727" y="126803"/>
            <a:ext cx="12116546"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rtl="0"/>
            <a:endParaRPr lang="fr-FR" sz="1200" b="1" dirty="0">
              <a:solidFill>
                <a:srgbClr val="093C71"/>
              </a:solidFill>
            </a:endParaRPr>
          </a:p>
        </p:txBody>
      </p:sp>
      <p:sp>
        <p:nvSpPr>
          <p:cNvPr id="9" name="Rectangle : Coins arrondis 8">
            <a:extLst>
              <a:ext uri="{FF2B5EF4-FFF2-40B4-BE49-F238E27FC236}">
                <a16:creationId xmlns:a16="http://schemas.microsoft.com/office/drawing/2014/main" xmlns="" id="{0BB4A583-1249-4DF2-9D72-19A0338D9084}"/>
              </a:ext>
            </a:extLst>
          </p:cNvPr>
          <p:cNvSpPr/>
          <p:nvPr userDrawn="1"/>
        </p:nvSpPr>
        <p:spPr>
          <a:xfrm>
            <a:off x="245006" y="213496"/>
            <a:ext cx="11701988"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rtl="0">
              <a:buClr>
                <a:schemeClr val="accent2"/>
              </a:buClr>
              <a:buFont typeface="Arial" panose="020B0604020202020204" pitchFamily="34" charset="0"/>
              <a:buChar char="•"/>
            </a:pPr>
            <a:endParaRPr lang="fr-FR" sz="1200" b="1" dirty="0">
              <a:solidFill>
                <a:schemeClr val="accent1"/>
              </a:solidFill>
            </a:endParaRPr>
          </a:p>
        </p:txBody>
      </p:sp>
      <p:grpSp>
        <p:nvGrpSpPr>
          <p:cNvPr id="34" name="Groupe 33">
            <a:extLst>
              <a:ext uri="{FF2B5EF4-FFF2-40B4-BE49-F238E27FC236}">
                <a16:creationId xmlns:a16="http://schemas.microsoft.com/office/drawing/2014/main" xmlns="" id="{8D25D23A-F185-4BD8-99E6-565B0BBFE9F3}"/>
              </a:ext>
            </a:extLst>
          </p:cNvPr>
          <p:cNvGrpSpPr/>
          <p:nvPr userDrawn="1"/>
        </p:nvGrpSpPr>
        <p:grpSpPr>
          <a:xfrm>
            <a:off x="8728670" y="6273383"/>
            <a:ext cx="1239937" cy="431046"/>
            <a:chOff x="8728670" y="6273383"/>
            <a:chExt cx="1239937" cy="431046"/>
          </a:xfrm>
        </p:grpSpPr>
        <p:sp>
          <p:nvSpPr>
            <p:cNvPr id="15" name="Forme libre : Forme 14">
              <a:extLst>
                <a:ext uri="{FF2B5EF4-FFF2-40B4-BE49-F238E27FC236}">
                  <a16:creationId xmlns:a16="http://schemas.microsoft.com/office/drawing/2014/main" xmlns=""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Forme libre : Forme 15">
              <a:extLst>
                <a:ext uri="{FF2B5EF4-FFF2-40B4-BE49-F238E27FC236}">
                  <a16:creationId xmlns:a16="http://schemas.microsoft.com/office/drawing/2014/main" xmlns=""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7" name="Forme libre : Forme 16">
              <a:extLst>
                <a:ext uri="{FF2B5EF4-FFF2-40B4-BE49-F238E27FC236}">
                  <a16:creationId xmlns:a16="http://schemas.microsoft.com/office/drawing/2014/main" xmlns=""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grpSp>
      <p:grpSp>
        <p:nvGrpSpPr>
          <p:cNvPr id="4" name="Groupe 3">
            <a:extLst>
              <a:ext uri="{FF2B5EF4-FFF2-40B4-BE49-F238E27FC236}">
                <a16:creationId xmlns:a16="http://schemas.microsoft.com/office/drawing/2014/main" xmlns="" id="{984CF1B0-F369-4CEE-87D9-7AE6395110ED}"/>
              </a:ext>
            </a:extLst>
          </p:cNvPr>
          <p:cNvGrpSpPr/>
          <p:nvPr userDrawn="1"/>
        </p:nvGrpSpPr>
        <p:grpSpPr>
          <a:xfrm>
            <a:off x="8642180" y="6426954"/>
            <a:ext cx="1239937" cy="431046"/>
            <a:chOff x="8642180" y="6426954"/>
            <a:chExt cx="1239937" cy="431046"/>
          </a:xfrm>
        </p:grpSpPr>
        <p:sp>
          <p:nvSpPr>
            <p:cNvPr id="19" name="Forme libre : Forme 18">
              <a:extLst>
                <a:ext uri="{FF2B5EF4-FFF2-40B4-BE49-F238E27FC236}">
                  <a16:creationId xmlns:a16="http://schemas.microsoft.com/office/drawing/2014/main" xmlns=""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0" name="Forme libre : Forme 19">
              <a:extLst>
                <a:ext uri="{FF2B5EF4-FFF2-40B4-BE49-F238E27FC236}">
                  <a16:creationId xmlns:a16="http://schemas.microsoft.com/office/drawing/2014/main" xmlns=""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1" name="Forme libre : Forme 20">
              <a:extLst>
                <a:ext uri="{FF2B5EF4-FFF2-40B4-BE49-F238E27FC236}">
                  <a16:creationId xmlns:a16="http://schemas.microsoft.com/office/drawing/2014/main" xmlns=""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grpSp>
      <p:sp>
        <p:nvSpPr>
          <p:cNvPr id="12" name="Forme libre : Forme 11">
            <a:extLst>
              <a:ext uri="{FF2B5EF4-FFF2-40B4-BE49-F238E27FC236}">
                <a16:creationId xmlns:a16="http://schemas.microsoft.com/office/drawing/2014/main" xmlns="" id="{9B5A1FE4-8465-4C23-8CC2-35C962CC4A91}"/>
              </a:ext>
            </a:extLst>
          </p:cNvPr>
          <p:cNvSpPr/>
          <p:nvPr userDrawn="1"/>
        </p:nvSpPr>
        <p:spPr>
          <a:xfrm>
            <a:off x="0" y="5767565"/>
            <a:ext cx="1704148"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2" name="Forme libre : Forme 21">
            <a:extLst>
              <a:ext uri="{FF2B5EF4-FFF2-40B4-BE49-F238E27FC236}">
                <a16:creationId xmlns:a16="http://schemas.microsoft.com/office/drawing/2014/main" xmlns="" id="{6E716283-43D3-4AD8-AE49-2F849EA75420}"/>
              </a:ext>
            </a:extLst>
          </p:cNvPr>
          <p:cNvSpPr/>
          <p:nvPr userDrawn="1"/>
        </p:nvSpPr>
        <p:spPr>
          <a:xfrm>
            <a:off x="8418120" y="5962136"/>
            <a:ext cx="259764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6" name="Espace réservé du numéro de diapositive 5">
            <a:extLst>
              <a:ext uri="{FF2B5EF4-FFF2-40B4-BE49-F238E27FC236}">
                <a16:creationId xmlns:a16="http://schemas.microsoft.com/office/drawing/2014/main" xmlns="" id="{D245D258-5720-4517-B8DE-EB5AA5C4FAE1}"/>
              </a:ext>
            </a:extLst>
          </p:cNvPr>
          <p:cNvSpPr>
            <a:spLocks noGrp="1"/>
          </p:cNvSpPr>
          <p:nvPr userDrawn="1">
            <p:ph type="sldNum" sz="quarter" idx="4"/>
          </p:nvPr>
        </p:nvSpPr>
        <p:spPr>
          <a:xfrm>
            <a:off x="11590071" y="6366107"/>
            <a:ext cx="4644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rtlCol="0" anchor="ctr"/>
          <a:lstStyle>
            <a:lvl1pPr>
              <a:defRPr lang="en-ZA" b="1" smtClean="0">
                <a:solidFill>
                  <a:srgbClr val="093C71"/>
                </a:solidFill>
              </a:defRPr>
            </a:lvl1pPr>
          </a:lstStyle>
          <a:p>
            <a:pPr algn="ctr" rtl="0"/>
            <a:fld id="{058DB212-BFA2-403F-85EF-DFD3FF6D973A}" type="slidenum">
              <a:rPr lang="fr-FR" smtClean="0"/>
              <a:pPr algn="ctr" rtl="0"/>
              <a:t>‹N°›</a:t>
            </a:fld>
            <a:endParaRPr lang="fr-FR" dirty="0"/>
          </a:p>
        </p:txBody>
      </p:sp>
      <p:sp>
        <p:nvSpPr>
          <p:cNvPr id="11" name="Forme libre : Forme 10">
            <a:extLst>
              <a:ext uri="{FF2B5EF4-FFF2-40B4-BE49-F238E27FC236}">
                <a16:creationId xmlns:a16="http://schemas.microsoft.com/office/drawing/2014/main" xmlns="" id="{B17F4A1C-7391-4BD8-BD3D-CBF939D7D8BC}"/>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grpSp>
        <p:nvGrpSpPr>
          <p:cNvPr id="23" name="Groupe 22">
            <a:extLst>
              <a:ext uri="{FF2B5EF4-FFF2-40B4-BE49-F238E27FC236}">
                <a16:creationId xmlns:a16="http://schemas.microsoft.com/office/drawing/2014/main" xmlns="" id="{89A440CA-01DA-4BC0-A847-A34BF3424846}"/>
              </a:ext>
            </a:extLst>
          </p:cNvPr>
          <p:cNvGrpSpPr/>
          <p:nvPr userDrawn="1"/>
        </p:nvGrpSpPr>
        <p:grpSpPr>
          <a:xfrm flipH="1">
            <a:off x="8411956" y="6094197"/>
            <a:ext cx="1375732" cy="610913"/>
            <a:chOff x="9383123" y="5395138"/>
            <a:chExt cx="1033607" cy="458987"/>
          </a:xfrm>
        </p:grpSpPr>
        <p:sp>
          <p:nvSpPr>
            <p:cNvPr id="24" name="Étoile : 4 points 23">
              <a:extLst>
                <a:ext uri="{FF2B5EF4-FFF2-40B4-BE49-F238E27FC236}">
                  <a16:creationId xmlns:a16="http://schemas.microsoft.com/office/drawing/2014/main" xmlns=""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fr-FR" sz="1200" b="1" dirty="0">
                <a:solidFill>
                  <a:srgbClr val="093C71"/>
                </a:solidFill>
              </a:endParaRPr>
            </a:p>
          </p:txBody>
        </p:sp>
        <p:sp>
          <p:nvSpPr>
            <p:cNvPr id="25" name="Ovale 24">
              <a:extLst>
                <a:ext uri="{FF2B5EF4-FFF2-40B4-BE49-F238E27FC236}">
                  <a16:creationId xmlns:a16="http://schemas.microsoft.com/office/drawing/2014/main" xmlns=""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fr-FR" sz="1200" b="1" dirty="0">
                <a:solidFill>
                  <a:srgbClr val="093C71"/>
                </a:solidFill>
              </a:endParaRPr>
            </a:p>
          </p:txBody>
        </p:sp>
        <p:sp>
          <p:nvSpPr>
            <p:cNvPr id="26" name="Étoile : 4 points 25">
              <a:extLst>
                <a:ext uri="{FF2B5EF4-FFF2-40B4-BE49-F238E27FC236}">
                  <a16:creationId xmlns:a16="http://schemas.microsoft.com/office/drawing/2014/main" xmlns=""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fr-FR" sz="1200" b="1" dirty="0">
                <a:solidFill>
                  <a:srgbClr val="093C71"/>
                </a:solidFill>
              </a:endParaRPr>
            </a:p>
          </p:txBody>
        </p:sp>
        <p:sp>
          <p:nvSpPr>
            <p:cNvPr id="27" name="Ovale 26">
              <a:extLst>
                <a:ext uri="{FF2B5EF4-FFF2-40B4-BE49-F238E27FC236}">
                  <a16:creationId xmlns:a16="http://schemas.microsoft.com/office/drawing/2014/main" xmlns=""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fr-FR" sz="1200" b="1" dirty="0">
                <a:solidFill>
                  <a:srgbClr val="093C71"/>
                </a:solidFill>
              </a:endParaRPr>
            </a:p>
          </p:txBody>
        </p:sp>
        <p:sp>
          <p:nvSpPr>
            <p:cNvPr id="28" name="Ovale 27">
              <a:extLst>
                <a:ext uri="{FF2B5EF4-FFF2-40B4-BE49-F238E27FC236}">
                  <a16:creationId xmlns:a16="http://schemas.microsoft.com/office/drawing/2014/main" xmlns=""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fr-FR" sz="1200" b="1" dirty="0">
                <a:solidFill>
                  <a:srgbClr val="093C71"/>
                </a:solidFill>
              </a:endParaRPr>
            </a:p>
          </p:txBody>
        </p:sp>
        <p:sp>
          <p:nvSpPr>
            <p:cNvPr id="29" name="Ovale 28">
              <a:extLst>
                <a:ext uri="{FF2B5EF4-FFF2-40B4-BE49-F238E27FC236}">
                  <a16:creationId xmlns:a16="http://schemas.microsoft.com/office/drawing/2014/main" xmlns=""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fr-FR" sz="1200" b="1" dirty="0">
                <a:solidFill>
                  <a:srgbClr val="093C71"/>
                </a:solidFill>
              </a:endParaRPr>
            </a:p>
          </p:txBody>
        </p:sp>
        <p:sp>
          <p:nvSpPr>
            <p:cNvPr id="30" name="Ovale 29">
              <a:extLst>
                <a:ext uri="{FF2B5EF4-FFF2-40B4-BE49-F238E27FC236}">
                  <a16:creationId xmlns:a16="http://schemas.microsoft.com/office/drawing/2014/main" xmlns=""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fr-FR" sz="1200" b="1" dirty="0">
                <a:solidFill>
                  <a:srgbClr val="093C71"/>
                </a:solidFill>
              </a:endParaRPr>
            </a:p>
          </p:txBody>
        </p:sp>
        <p:sp>
          <p:nvSpPr>
            <p:cNvPr id="31" name="Étoile : 4 points 30">
              <a:extLst>
                <a:ext uri="{FF2B5EF4-FFF2-40B4-BE49-F238E27FC236}">
                  <a16:creationId xmlns:a16="http://schemas.microsoft.com/office/drawing/2014/main" xmlns=""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fr-FR" sz="1200" b="1" dirty="0">
                <a:solidFill>
                  <a:srgbClr val="093C71"/>
                </a:solidFill>
              </a:endParaRPr>
            </a:p>
          </p:txBody>
        </p:sp>
        <p:sp>
          <p:nvSpPr>
            <p:cNvPr id="32" name="Ovale 31">
              <a:extLst>
                <a:ext uri="{FF2B5EF4-FFF2-40B4-BE49-F238E27FC236}">
                  <a16:creationId xmlns:a16="http://schemas.microsoft.com/office/drawing/2014/main" xmlns=""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fr-FR" sz="1200" b="1" dirty="0">
                <a:solidFill>
                  <a:srgbClr val="093C71"/>
                </a:solidFill>
              </a:endParaRPr>
            </a:p>
          </p:txBody>
        </p:sp>
      </p:grpSp>
      <p:sp>
        <p:nvSpPr>
          <p:cNvPr id="33" name="Zone de texte 32">
            <a:extLst>
              <a:ext uri="{FF2B5EF4-FFF2-40B4-BE49-F238E27FC236}">
                <a16:creationId xmlns:a16="http://schemas.microsoft.com/office/drawing/2014/main" xmlns="" id="{509AB21E-1779-462B-85E3-931F25C14054}"/>
              </a:ext>
            </a:extLst>
          </p:cNvPr>
          <p:cNvSpPr txBox="1"/>
          <p:nvPr userDrawn="1"/>
        </p:nvSpPr>
        <p:spPr>
          <a:xfrm>
            <a:off x="9805171" y="6392005"/>
            <a:ext cx="171668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pPr rtl="0"/>
            <a:r>
              <a:rPr lang="fr-FR" noProof="1">
                <a:solidFill>
                  <a:schemeClr val="bg1"/>
                </a:solidFill>
                <a:effectLst>
                  <a:outerShdw dist="50800" dir="2700000" algn="tl" rotWithShape="0">
                    <a:prstClr val="black"/>
                  </a:outerShdw>
                </a:effectLst>
                <a:latin typeface="+mn-lt"/>
                <a:cs typeface="Courier New" panose="02070309020205020404" pitchFamily="49" charset="0"/>
              </a:rPr>
              <a:t>Jérémie Martin</a:t>
            </a:r>
          </a:p>
        </p:txBody>
      </p:sp>
      <p:sp>
        <p:nvSpPr>
          <p:cNvPr id="2" name="Espace réservé du titre 1">
            <a:extLst>
              <a:ext uri="{FF2B5EF4-FFF2-40B4-BE49-F238E27FC236}">
                <a16:creationId xmlns:a16="http://schemas.microsoft.com/office/drawing/2014/main" xmlns="" id="{331581A5-A75E-41FB-A68A-70BA1AB54B28}"/>
              </a:ext>
            </a:extLst>
          </p:cNvPr>
          <p:cNvSpPr>
            <a:spLocks noGrp="1"/>
          </p:cNvSpPr>
          <p:nvPr userDrawn="1">
            <p:ph type="title"/>
          </p:nvPr>
        </p:nvSpPr>
        <p:spPr>
          <a:xfrm>
            <a:off x="659175" y="559677"/>
            <a:ext cx="10862677" cy="446281"/>
          </a:xfrm>
          <a:prstGeom prst="rect">
            <a:avLst/>
          </a:prstGeom>
        </p:spPr>
        <p:txBody>
          <a:bodyPr vert="horz" lIns="0" tIns="0" rIns="0" bIns="0" rtlCol="0" anchor="t">
            <a:noAutofit/>
          </a:bodyPr>
          <a:lstStyle/>
          <a:p>
            <a:pPr rtl="0"/>
            <a:r>
              <a:rPr lang="fr-FR"/>
              <a:t>Modifiez le style du titre</a:t>
            </a:r>
            <a:endParaRPr lang="fr-FR" dirty="0"/>
          </a:p>
        </p:txBody>
      </p:sp>
      <p:sp>
        <p:nvSpPr>
          <p:cNvPr id="3" name="Espace réservé du texte 2">
            <a:extLst>
              <a:ext uri="{FF2B5EF4-FFF2-40B4-BE49-F238E27FC236}">
                <a16:creationId xmlns:a16="http://schemas.microsoft.com/office/drawing/2014/main" xmlns="" id="{06BA9B02-6E3D-4037-BE18-E02B786633E9}"/>
              </a:ext>
            </a:extLst>
          </p:cNvPr>
          <p:cNvSpPr>
            <a:spLocks noGrp="1"/>
          </p:cNvSpPr>
          <p:nvPr userDrawn="1">
            <p:ph type="body" idx="1"/>
          </p:nvPr>
        </p:nvSpPr>
        <p:spPr>
          <a:xfrm>
            <a:off x="659174" y="1260000"/>
            <a:ext cx="10862677" cy="4476835"/>
          </a:xfrm>
          <a:prstGeom prst="rect">
            <a:avLst/>
          </a:prstGeom>
        </p:spPr>
        <p:txBody>
          <a:bodyPr vert="horz" lIns="0" tIns="0" rIns="0" bIns="0" rtlCol="0">
            <a:noAutofit/>
          </a:body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pied de page 4">
            <a:extLst>
              <a:ext uri="{FF2B5EF4-FFF2-40B4-BE49-F238E27FC236}">
                <a16:creationId xmlns:a16="http://schemas.microsoft.com/office/drawing/2014/main" xmlns="" id="{BA954C2B-6B0B-4286-BFA4-F6131386B0E3}"/>
              </a:ext>
            </a:extLst>
          </p:cNvPr>
          <p:cNvSpPr>
            <a:spLocks noGrp="1"/>
          </p:cNvSpPr>
          <p:nvPr userDrawn="1">
            <p:ph type="ftr" sz="quarter" idx="3"/>
          </p:nvPr>
        </p:nvSpPr>
        <p:spPr>
          <a:xfrm>
            <a:off x="252483" y="6414220"/>
            <a:ext cx="41148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900" b="0" smtClean="0">
                <a:solidFill>
                  <a:srgbClr val="093C71"/>
                </a:solidFill>
              </a:defRPr>
            </a:lvl1pPr>
          </a:lstStyle>
          <a:p>
            <a:pPr rtl="0"/>
            <a:r>
              <a:rPr lang="ar-DZ" smtClean="0"/>
              <a:t>اعداد: د العربي حجام - قسم علم الاجتماع - جامعة محمد لمين دباغين سطيف2</a:t>
            </a:r>
            <a:endParaRPr lang="fr-FR" dirty="0"/>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56" r:id="rId5"/>
    <p:sldLayoutId id="2147483660" r:id="rId6"/>
    <p:sldLayoutId id="2147483661" r:id="rId7"/>
    <p:sldLayoutId id="2147483663" r:id="rId8"/>
    <p:sldLayoutId id="2147483664" r:id="rId9"/>
    <p:sldLayoutId id="2147483665" r:id="rId10"/>
    <p:sldLayoutId id="2147483666" r:id="rId11"/>
    <p:sldLayoutId id="2147483650" r:id="rId12"/>
    <p:sldLayoutId id="2147483652" r:id="rId13"/>
    <p:sldLayoutId id="2147483667" r:id="rId14"/>
    <p:sldLayoutId id="2147483668" r:id="rId15"/>
    <p:sldLayoutId id="2147483654" r:id="rId16"/>
    <p:sldLayoutId id="2147483655" r:id="rId17"/>
  </p:sldLayoutIdLst>
  <p:hf sldNum="0" hd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image 7" descr="Pile de livres" title="Pile de livres">
            <a:extLst>
              <a:ext uri="{FF2B5EF4-FFF2-40B4-BE49-F238E27FC236}">
                <a16:creationId xmlns:a16="http://schemas.microsoft.com/office/drawing/2014/main" xmlns="" id="{2558B793-7BCF-4C70-BC5C-CDE5EECF8FA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4636930" y="290899"/>
            <a:ext cx="7432898" cy="6415904"/>
          </a:xfrm>
        </p:spPr>
      </p:pic>
      <p:sp>
        <p:nvSpPr>
          <p:cNvPr id="5" name="Sous-titre 4">
            <a:extLst>
              <a:ext uri="{FF2B5EF4-FFF2-40B4-BE49-F238E27FC236}">
                <a16:creationId xmlns:a16="http://schemas.microsoft.com/office/drawing/2014/main" xmlns="" id="{1FF39718-6251-4A5A-AAC7-767229317836}"/>
              </a:ext>
            </a:extLst>
          </p:cNvPr>
          <p:cNvSpPr>
            <a:spLocks noGrp="1"/>
          </p:cNvSpPr>
          <p:nvPr>
            <p:ph type="subTitle" idx="1"/>
          </p:nvPr>
        </p:nvSpPr>
        <p:spPr/>
        <p:txBody>
          <a:bodyPr rtlCol="0"/>
          <a:lstStyle/>
          <a:p>
            <a:pPr rtl="0"/>
            <a:r>
              <a:rPr lang="ar-DZ" noProof="1" smtClean="0"/>
              <a:t>اعداد: د العربي حجام</a:t>
            </a:r>
            <a:endParaRPr lang="fr-FR" noProof="1"/>
          </a:p>
        </p:txBody>
      </p:sp>
      <p:grpSp>
        <p:nvGrpSpPr>
          <p:cNvPr id="72" name="Groupe 71">
            <a:extLst>
              <a:ext uri="{FF2B5EF4-FFF2-40B4-BE49-F238E27FC236}">
                <a16:creationId xmlns:a16="http://schemas.microsoft.com/office/drawing/2014/main" xmlns="" id="{9F6637A5-89F6-4BE7-8110-E7FE695ED20F}"/>
              </a:ext>
              <a:ext uri="{C183D7F6-B498-43B3-948B-1728B52AA6E4}">
                <adec:decorative xmlns:adec="http://schemas.microsoft.com/office/drawing/2017/decorative" xmlns="" val="1"/>
              </a:ext>
            </a:extLst>
          </p:cNvPr>
          <p:cNvGrpSpPr/>
          <p:nvPr/>
        </p:nvGrpSpPr>
        <p:grpSpPr>
          <a:xfrm rot="517275">
            <a:off x="10491797" y="4520644"/>
            <a:ext cx="1012825" cy="1012825"/>
            <a:chOff x="7950627" y="2930800"/>
            <a:chExt cx="1012825" cy="1012825"/>
          </a:xfrm>
        </p:grpSpPr>
        <p:sp>
          <p:nvSpPr>
            <p:cNvPr id="73" name="Forme libre : Forme 72">
              <a:extLst>
                <a:ext uri="{FF2B5EF4-FFF2-40B4-BE49-F238E27FC236}">
                  <a16:creationId xmlns:a16="http://schemas.microsoft.com/office/drawing/2014/main" xmlns="" id="{657E893E-294C-42BA-BD8C-D57326EB4D8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pPr rtl="0"/>
              <a:endParaRPr lang="fr-FR" dirty="0"/>
            </a:p>
          </p:txBody>
        </p:sp>
        <p:sp>
          <p:nvSpPr>
            <p:cNvPr id="74" name="Forme libre : Forme 73">
              <a:extLst>
                <a:ext uri="{FF2B5EF4-FFF2-40B4-BE49-F238E27FC236}">
                  <a16:creationId xmlns:a16="http://schemas.microsoft.com/office/drawing/2014/main" xmlns="" id="{A5194F58-A4A5-4D15-81B0-6C99BD468B52}"/>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pPr rtl="0"/>
              <a:endParaRPr lang="fr-FR" dirty="0"/>
            </a:p>
          </p:txBody>
        </p:sp>
        <p:sp>
          <p:nvSpPr>
            <p:cNvPr id="75" name="Forme libre : Forme 74">
              <a:extLst>
                <a:ext uri="{FF2B5EF4-FFF2-40B4-BE49-F238E27FC236}">
                  <a16:creationId xmlns:a16="http://schemas.microsoft.com/office/drawing/2014/main" xmlns="" id="{89D54726-873C-4E48-A2F6-E3F1A3BD6CBB}"/>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pPr rtl="0"/>
              <a:endParaRPr lang="fr-FR" dirty="0"/>
            </a:p>
          </p:txBody>
        </p:sp>
        <p:sp>
          <p:nvSpPr>
            <p:cNvPr id="76" name="Forme libre : Forme 75">
              <a:extLst>
                <a:ext uri="{FF2B5EF4-FFF2-40B4-BE49-F238E27FC236}">
                  <a16:creationId xmlns:a16="http://schemas.microsoft.com/office/drawing/2014/main" xmlns="" id="{1D7C3F9B-111D-4605-865E-80046EC2A49E}"/>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pPr rtl="0"/>
              <a:endParaRPr lang="fr-FR" dirty="0"/>
            </a:p>
          </p:txBody>
        </p:sp>
      </p:grpSp>
      <p:grpSp>
        <p:nvGrpSpPr>
          <p:cNvPr id="82" name="Groupe 81">
            <a:extLst>
              <a:ext uri="{FF2B5EF4-FFF2-40B4-BE49-F238E27FC236}">
                <a16:creationId xmlns:a16="http://schemas.microsoft.com/office/drawing/2014/main" xmlns="" id="{4E4521EC-6C70-431C-B551-CD76EB2472CE}"/>
              </a:ext>
              <a:ext uri="{C183D7F6-B498-43B3-948B-1728B52AA6E4}">
                <adec:decorative xmlns:adec="http://schemas.microsoft.com/office/drawing/2017/decorative" xmlns="" val="1"/>
              </a:ext>
            </a:extLst>
          </p:cNvPr>
          <p:cNvGrpSpPr/>
          <p:nvPr/>
        </p:nvGrpSpPr>
        <p:grpSpPr>
          <a:xfrm rot="10800000">
            <a:off x="3964948" y="6041978"/>
            <a:ext cx="1721437" cy="598432"/>
            <a:chOff x="8642180" y="6426954"/>
            <a:chExt cx="1239937" cy="431046"/>
          </a:xfrm>
        </p:grpSpPr>
        <p:sp>
          <p:nvSpPr>
            <p:cNvPr id="83" name="Forme libre : Forme 82">
              <a:extLst>
                <a:ext uri="{FF2B5EF4-FFF2-40B4-BE49-F238E27FC236}">
                  <a16:creationId xmlns:a16="http://schemas.microsoft.com/office/drawing/2014/main" xmlns="" id="{F0B1B762-C895-4ABC-B8A4-41B9D22F2130}"/>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84" name="Forme libre : Forme 83">
              <a:extLst>
                <a:ext uri="{FF2B5EF4-FFF2-40B4-BE49-F238E27FC236}">
                  <a16:creationId xmlns:a16="http://schemas.microsoft.com/office/drawing/2014/main" xmlns="" id="{EBE191BB-C401-4403-A903-D97497338ECA}"/>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85" name="Forme libre : Forme 84">
              <a:extLst>
                <a:ext uri="{FF2B5EF4-FFF2-40B4-BE49-F238E27FC236}">
                  <a16:creationId xmlns:a16="http://schemas.microsoft.com/office/drawing/2014/main" xmlns="" id="{04B7BEA6-5020-4F35-A039-BA357E94AE3D}"/>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grpSp>
      <p:grpSp>
        <p:nvGrpSpPr>
          <p:cNvPr id="78" name="Groupe 77">
            <a:extLst>
              <a:ext uri="{FF2B5EF4-FFF2-40B4-BE49-F238E27FC236}">
                <a16:creationId xmlns:a16="http://schemas.microsoft.com/office/drawing/2014/main" xmlns="" id="{97DB54E0-67C1-48AA-962C-C9570CF076BE}"/>
              </a:ext>
              <a:ext uri="{C183D7F6-B498-43B3-948B-1728B52AA6E4}">
                <adec:decorative xmlns:adec="http://schemas.microsoft.com/office/drawing/2017/decorative" xmlns="" val="1"/>
              </a:ext>
            </a:extLst>
          </p:cNvPr>
          <p:cNvGrpSpPr/>
          <p:nvPr/>
        </p:nvGrpSpPr>
        <p:grpSpPr>
          <a:xfrm rot="10800000">
            <a:off x="4184811" y="6259567"/>
            <a:ext cx="1721437" cy="598432"/>
            <a:chOff x="8728670" y="6273383"/>
            <a:chExt cx="1239937" cy="431046"/>
          </a:xfrm>
        </p:grpSpPr>
        <p:sp>
          <p:nvSpPr>
            <p:cNvPr id="79" name="Forme libre : Forme 78">
              <a:extLst>
                <a:ext uri="{FF2B5EF4-FFF2-40B4-BE49-F238E27FC236}">
                  <a16:creationId xmlns:a16="http://schemas.microsoft.com/office/drawing/2014/main" xmlns="" id="{E322AA18-B85A-4A4F-9D40-AE8E1E3CA9E6}"/>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80" name="Forme libre : Forme 79">
              <a:extLst>
                <a:ext uri="{FF2B5EF4-FFF2-40B4-BE49-F238E27FC236}">
                  <a16:creationId xmlns:a16="http://schemas.microsoft.com/office/drawing/2014/main" xmlns="" id="{3A24D6FB-FFC2-48F0-AAD2-0A740A74E845}"/>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81" name="Forme libre : Forme 80">
              <a:extLst>
                <a:ext uri="{FF2B5EF4-FFF2-40B4-BE49-F238E27FC236}">
                  <a16:creationId xmlns:a16="http://schemas.microsoft.com/office/drawing/2014/main" xmlns="" id="{D184F639-B328-43FE-96A2-FD05AC3785DB}"/>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grpSp>
      <p:sp>
        <p:nvSpPr>
          <p:cNvPr id="97" name="Forme libre : Forme 96">
            <a:extLst>
              <a:ext uri="{FF2B5EF4-FFF2-40B4-BE49-F238E27FC236}">
                <a16:creationId xmlns:a16="http://schemas.microsoft.com/office/drawing/2014/main" xmlns="" id="{2D6BFB37-1A25-451E-AF96-E1702E296F86}"/>
              </a:ext>
              <a:ext uri="{C183D7F6-B498-43B3-948B-1728B52AA6E4}">
                <adec:decorative xmlns:adec="http://schemas.microsoft.com/office/drawing/2017/decorative" xmlns="" val="1"/>
              </a:ext>
            </a:extLst>
          </p:cNvPr>
          <p:cNvSpPr/>
          <p:nvPr/>
        </p:nvSpPr>
        <p:spPr>
          <a:xfrm rot="10800000" flipH="1">
            <a:off x="2620124" y="6137627"/>
            <a:ext cx="3906498" cy="720372"/>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4" name="ZoneTexte 3"/>
          <p:cNvSpPr txBox="1"/>
          <p:nvPr/>
        </p:nvSpPr>
        <p:spPr>
          <a:xfrm>
            <a:off x="960642" y="1842999"/>
            <a:ext cx="6379178" cy="1323439"/>
          </a:xfrm>
          <a:prstGeom prst="rect">
            <a:avLst/>
          </a:prstGeom>
          <a:solidFill>
            <a:schemeClr val="accent2"/>
          </a:solidFill>
        </p:spPr>
        <p:txBody>
          <a:bodyPr wrap="square" rtlCol="0">
            <a:spAutoFit/>
          </a:bodyPr>
          <a:lstStyle/>
          <a:p>
            <a:pPr algn="ctr" rtl="1"/>
            <a:r>
              <a:rPr lang="ar-DZ" sz="4000" b="1" dirty="0" smtClean="0"/>
              <a:t>الوحدة السابعة : المدخل – المقاربة النظرية </a:t>
            </a:r>
            <a:r>
              <a:rPr lang="ar-DZ" sz="4000" b="1" dirty="0" err="1" smtClean="0"/>
              <a:t>السوسيولوجية</a:t>
            </a:r>
            <a:r>
              <a:rPr lang="ar-DZ" sz="4000" b="1" dirty="0" smtClean="0"/>
              <a:t> </a:t>
            </a:r>
            <a:endParaRPr lang="fr-FR" sz="4000" b="1" dirty="0"/>
          </a:p>
        </p:txBody>
      </p:sp>
    </p:spTree>
    <p:extLst>
      <p:ext uri="{BB962C8B-B14F-4D97-AF65-F5344CB8AC3E}">
        <p14:creationId xmlns:p14="http://schemas.microsoft.com/office/powerpoint/2010/main" val="473519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3"/>
          </p:nvPr>
        </p:nvSpPr>
        <p:spPr>
          <a:xfrm>
            <a:off x="7567683" y="6445217"/>
            <a:ext cx="4114800" cy="249385"/>
          </a:xfrm>
        </p:spPr>
        <p:txBody>
          <a:bodyPr/>
          <a:lstStyle/>
          <a:p>
            <a:pPr rtl="0"/>
            <a:r>
              <a:rPr lang="ar-DZ" noProof="0" smtClean="0"/>
              <a:t>اعداد: د العربي حجام - قسم علم الاجتماع - جامعة محمد لمين دباغين سطيف2</a:t>
            </a:r>
            <a:endParaRPr lang="fr-FR" noProof="0"/>
          </a:p>
        </p:txBody>
      </p:sp>
      <p:pic>
        <p:nvPicPr>
          <p:cNvPr id="5" name="Image 4"/>
          <p:cNvPicPr>
            <a:picLocks noChangeAspect="1"/>
          </p:cNvPicPr>
          <p:nvPr/>
        </p:nvPicPr>
        <p:blipFill>
          <a:blip r:embed="rId2"/>
          <a:stretch>
            <a:fillRect/>
          </a:stretch>
        </p:blipFill>
        <p:spPr>
          <a:xfrm>
            <a:off x="1348353" y="1059696"/>
            <a:ext cx="9531457" cy="4504195"/>
          </a:xfrm>
          <a:prstGeom prst="rect">
            <a:avLst/>
          </a:prstGeom>
        </p:spPr>
      </p:pic>
    </p:spTree>
    <p:extLst>
      <p:ext uri="{BB962C8B-B14F-4D97-AF65-F5344CB8AC3E}">
        <p14:creationId xmlns:p14="http://schemas.microsoft.com/office/powerpoint/2010/main" val="1445692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3"/>
          </p:nvPr>
        </p:nvSpPr>
        <p:spPr>
          <a:xfrm>
            <a:off x="7583181" y="6429718"/>
            <a:ext cx="4114800" cy="249385"/>
          </a:xfrm>
        </p:spPr>
        <p:txBody>
          <a:bodyPr/>
          <a:lstStyle/>
          <a:p>
            <a:pPr rtl="0"/>
            <a:r>
              <a:rPr lang="ar-DZ" noProof="0" smtClean="0"/>
              <a:t>اعداد: د العربي حجام - قسم علم الاجتماع - جامعة محمد لمين دباغين سطيف2</a:t>
            </a:r>
            <a:endParaRPr lang="fr-FR" noProof="0"/>
          </a:p>
        </p:txBody>
      </p:sp>
      <p:pic>
        <p:nvPicPr>
          <p:cNvPr id="5" name="Image 4"/>
          <p:cNvPicPr>
            <a:picLocks noChangeAspect="1"/>
          </p:cNvPicPr>
          <p:nvPr/>
        </p:nvPicPr>
        <p:blipFill>
          <a:blip r:embed="rId2"/>
          <a:stretch>
            <a:fillRect/>
          </a:stretch>
        </p:blipFill>
        <p:spPr>
          <a:xfrm>
            <a:off x="1472339" y="216976"/>
            <a:ext cx="9376475" cy="6090834"/>
          </a:xfrm>
          <a:prstGeom prst="rect">
            <a:avLst/>
          </a:prstGeom>
        </p:spPr>
      </p:pic>
    </p:spTree>
    <p:extLst>
      <p:ext uri="{BB962C8B-B14F-4D97-AF65-F5344CB8AC3E}">
        <p14:creationId xmlns:p14="http://schemas.microsoft.com/office/powerpoint/2010/main" val="2171137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3"/>
          </p:nvPr>
        </p:nvSpPr>
        <p:spPr>
          <a:xfrm>
            <a:off x="7660672" y="6460715"/>
            <a:ext cx="4114800" cy="249385"/>
          </a:xfrm>
        </p:spPr>
        <p:txBody>
          <a:bodyPr/>
          <a:lstStyle/>
          <a:p>
            <a:pPr algn="ctr" rtl="1"/>
            <a:r>
              <a:rPr lang="ar-DZ" noProof="0" dirty="0" smtClean="0"/>
              <a:t>اعداد: د العربي حجام - قسم علم الاجتماع - جامعة محمد لمين دباغين سطيف2</a:t>
            </a:r>
            <a:endParaRPr lang="fr-FR" noProof="0" dirty="0"/>
          </a:p>
        </p:txBody>
      </p:sp>
      <p:pic>
        <p:nvPicPr>
          <p:cNvPr id="6" name="Image 5"/>
          <p:cNvPicPr>
            <a:picLocks noChangeAspect="1"/>
          </p:cNvPicPr>
          <p:nvPr/>
        </p:nvPicPr>
        <p:blipFill>
          <a:blip r:embed="rId2"/>
          <a:stretch>
            <a:fillRect/>
          </a:stretch>
        </p:blipFill>
        <p:spPr>
          <a:xfrm>
            <a:off x="1565329" y="196877"/>
            <a:ext cx="9391973" cy="6064438"/>
          </a:xfrm>
          <a:prstGeom prst="rect">
            <a:avLst/>
          </a:prstGeom>
        </p:spPr>
      </p:pic>
      <p:sp>
        <p:nvSpPr>
          <p:cNvPr id="7" name="Rectangle 6"/>
          <p:cNvSpPr/>
          <p:nvPr/>
        </p:nvSpPr>
        <p:spPr>
          <a:xfrm>
            <a:off x="1565329" y="4618496"/>
            <a:ext cx="9391973" cy="16428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68709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3"/>
          </p:nvPr>
        </p:nvSpPr>
        <p:spPr/>
        <p:txBody>
          <a:bodyPr/>
          <a:lstStyle/>
          <a:p>
            <a:pPr rtl="0"/>
            <a:r>
              <a:rPr lang="ar-DZ" noProof="0" smtClean="0"/>
              <a:t>اعداد: د العربي حجام - قسم علم الاجتماع - جامعة محمد لمين دباغين سطيف2</a:t>
            </a:r>
            <a:endParaRPr lang="fr-FR" noProof="0"/>
          </a:p>
        </p:txBody>
      </p:sp>
      <p:sp>
        <p:nvSpPr>
          <p:cNvPr id="5" name="Rectangle 4"/>
          <p:cNvSpPr/>
          <p:nvPr/>
        </p:nvSpPr>
        <p:spPr>
          <a:xfrm>
            <a:off x="3381149" y="353749"/>
            <a:ext cx="5766322" cy="584775"/>
          </a:xfrm>
          <a:prstGeom prst="rect">
            <a:avLst/>
          </a:prstGeom>
          <a:solidFill>
            <a:schemeClr val="accent2">
              <a:lumMod val="20000"/>
              <a:lumOff val="80000"/>
            </a:schemeClr>
          </a:solidFill>
        </p:spPr>
        <p:txBody>
          <a:bodyPr wrap="none">
            <a:spAutoFit/>
          </a:bodyPr>
          <a:lstStyle/>
          <a:p>
            <a:r>
              <a:rPr lang="ar-DZ" sz="3200" b="1" dirty="0" smtClean="0"/>
              <a:t>ما الفرق بين المقاربة النظرية والنظرية ؟ </a:t>
            </a:r>
            <a:endParaRPr lang="fr-FR" sz="3200" b="1" dirty="0"/>
          </a:p>
        </p:txBody>
      </p:sp>
      <p:sp>
        <p:nvSpPr>
          <p:cNvPr id="6" name="Rectangle 5"/>
          <p:cNvSpPr/>
          <p:nvPr/>
        </p:nvSpPr>
        <p:spPr>
          <a:xfrm>
            <a:off x="252483" y="1116166"/>
            <a:ext cx="11696710" cy="5201424"/>
          </a:xfrm>
          <a:prstGeom prst="rect">
            <a:avLst/>
          </a:prstGeom>
          <a:solidFill>
            <a:schemeClr val="accent1">
              <a:lumMod val="20000"/>
              <a:lumOff val="80000"/>
            </a:schemeClr>
          </a:solidFill>
        </p:spPr>
        <p:txBody>
          <a:bodyPr wrap="square">
            <a:spAutoFit/>
          </a:bodyPr>
          <a:lstStyle/>
          <a:p>
            <a:pPr algn="just" rtl="1">
              <a:lnSpc>
                <a:spcPct val="150000"/>
              </a:lnSpc>
            </a:pPr>
            <a:r>
              <a:rPr lang="ar-DZ" sz="3200" dirty="0">
                <a:latin typeface="Traditional Arabic" panose="02020603050405020304" pitchFamily="18" charset="-78"/>
                <a:cs typeface="Traditional Arabic" panose="02020603050405020304" pitchFamily="18" charset="-78"/>
              </a:rPr>
              <a:t>لفهم </a:t>
            </a:r>
            <a:r>
              <a:rPr lang="ar-DZ" sz="3200" b="1" dirty="0">
                <a:solidFill>
                  <a:srgbClr val="C00000"/>
                </a:solidFill>
                <a:latin typeface="Traditional Arabic" panose="02020603050405020304" pitchFamily="18" charset="-78"/>
                <a:cs typeface="Traditional Arabic" panose="02020603050405020304" pitchFamily="18" charset="-78"/>
              </a:rPr>
              <a:t>الكلمة لابد من إرجاعها إلى أصلها اللغوي</a:t>
            </a:r>
            <a:r>
              <a:rPr lang="ar-DZ" sz="3200" dirty="0">
                <a:latin typeface="Traditional Arabic" panose="02020603050405020304" pitchFamily="18" charset="-78"/>
                <a:cs typeface="Traditional Arabic" panose="02020603050405020304" pitchFamily="18" charset="-78"/>
              </a:rPr>
              <a:t>، فكلمة </a:t>
            </a:r>
            <a:r>
              <a:rPr lang="ar-DZ" sz="3200" b="1" dirty="0">
                <a:latin typeface="Traditional Arabic" panose="02020603050405020304" pitchFamily="18" charset="-78"/>
                <a:cs typeface="Traditional Arabic" panose="02020603050405020304" pitchFamily="18" charset="-78"/>
              </a:rPr>
              <a:t>المقاربة</a:t>
            </a:r>
            <a:r>
              <a:rPr lang="ar-DZ" sz="3200" dirty="0">
                <a:latin typeface="Traditional Arabic" panose="02020603050405020304" pitchFamily="18" charset="-78"/>
                <a:cs typeface="Traditional Arabic" panose="02020603050405020304" pitchFamily="18" charset="-78"/>
              </a:rPr>
              <a:t> هي من الفعل يقترب </a:t>
            </a:r>
            <a:r>
              <a:rPr lang="fr-FR" sz="3200" dirty="0">
                <a:latin typeface="Traditional Arabic" panose="02020603050405020304" pitchFamily="18" charset="-78"/>
                <a:cs typeface="Traditional Arabic" panose="02020603050405020304" pitchFamily="18" charset="-78"/>
              </a:rPr>
              <a:t>Approchant </a:t>
            </a:r>
            <a:r>
              <a:rPr lang="ar-DZ" sz="3200" dirty="0">
                <a:latin typeface="Traditional Arabic" panose="02020603050405020304" pitchFamily="18" charset="-78"/>
                <a:cs typeface="Traditional Arabic" panose="02020603050405020304" pitchFamily="18" charset="-78"/>
              </a:rPr>
              <a:t>ومنه فالمقاربة النظرية لا تساوي أو لا نقصد بها النظرية رغم الخلط بين المفهومين لدى العديد من الباحثين ، لذلك يطلب دائما من الباحث التبرير </a:t>
            </a:r>
            <a:r>
              <a:rPr lang="ar-DZ" sz="3200" dirty="0" smtClean="0">
                <a:latin typeface="Traditional Arabic" panose="02020603050405020304" pitchFamily="18" charset="-78"/>
                <a:cs typeface="Traditional Arabic" panose="02020603050405020304" pitchFamily="18" charset="-78"/>
              </a:rPr>
              <a:t>عن </a:t>
            </a:r>
            <a:r>
              <a:rPr lang="ar-DZ" sz="3200" dirty="0">
                <a:latin typeface="Traditional Arabic" panose="02020603050405020304" pitchFamily="18" charset="-78"/>
                <a:cs typeface="Traditional Arabic" panose="02020603050405020304" pitchFamily="18" charset="-78"/>
              </a:rPr>
              <a:t>سبب اختياره للنظرية دون غيرها، وكثيرا ما يركز المصححون في كيفية تطبيق الخطوات المنهجية بطريقة علمية ولا يركزون على معرفة الباحث حول المنهجية العامة وقضاياها، فكثيرا ما نجد من يعرف معنى الإشكالية ، لكن قليلون من يوفقوا في طرح إشكالية سليمة ومناسبة لموضوع دراستهم، وعليه فخطوات البحث العلمي تحتاج إلى الكثير من الممارسة والتدريب والاستفادة من الأخطاء للوصول إلى الطريق السليم</a:t>
            </a:r>
            <a:r>
              <a:rPr lang="ar-DZ" sz="3200" dirty="0" smtClean="0">
                <a:latin typeface="Traditional Arabic" panose="02020603050405020304" pitchFamily="18" charset="-78"/>
                <a:cs typeface="Traditional Arabic" panose="02020603050405020304" pitchFamily="18" charset="-78"/>
              </a:rPr>
              <a:t>.</a:t>
            </a:r>
            <a:endParaRPr lang="fr-FR" sz="32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45787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6"/>
          </p:nvPr>
        </p:nvSpPr>
        <p:spPr>
          <a:xfrm>
            <a:off x="7407052" y="6414220"/>
            <a:ext cx="4114800" cy="249385"/>
          </a:xfrm>
        </p:spPr>
        <p:txBody>
          <a:bodyPr/>
          <a:lstStyle/>
          <a:p>
            <a:pPr rtl="0"/>
            <a:r>
              <a:rPr lang="ar-DZ" noProof="0" dirty="0" smtClean="0"/>
              <a:t>اعداد: د العربي حجام - قسم علم الاجتماع - جامعة محمد لمين دباغين سطيف2</a:t>
            </a:r>
            <a:endParaRPr lang="fr-FR" noProof="0" dirty="0"/>
          </a:p>
        </p:txBody>
      </p:sp>
      <p:sp>
        <p:nvSpPr>
          <p:cNvPr id="5" name="Titre 4"/>
          <p:cNvSpPr>
            <a:spLocks noGrp="1"/>
          </p:cNvSpPr>
          <p:nvPr>
            <p:ph type="title"/>
          </p:nvPr>
        </p:nvSpPr>
        <p:spPr/>
        <p:txBody>
          <a:bodyPr/>
          <a:lstStyle/>
          <a:p>
            <a:r>
              <a:rPr lang="ar-DZ" dirty="0" smtClean="0"/>
              <a:t/>
            </a:r>
            <a:br>
              <a:rPr lang="ar-DZ" dirty="0" smtClean="0"/>
            </a:br>
            <a:endParaRPr lang="fr-FR" dirty="0"/>
          </a:p>
        </p:txBody>
      </p:sp>
      <p:sp>
        <p:nvSpPr>
          <p:cNvPr id="7" name="Rectangle 6"/>
          <p:cNvSpPr/>
          <p:nvPr/>
        </p:nvSpPr>
        <p:spPr>
          <a:xfrm>
            <a:off x="410384" y="435691"/>
            <a:ext cx="11360257" cy="5209118"/>
          </a:xfrm>
          <a:prstGeom prst="rect">
            <a:avLst/>
          </a:prstGeom>
        </p:spPr>
        <p:txBody>
          <a:bodyPr wrap="square">
            <a:spAutoFit/>
          </a:bodyPr>
          <a:lstStyle/>
          <a:p>
            <a:pPr algn="just" rtl="1">
              <a:lnSpc>
                <a:spcPct val="150000"/>
              </a:lnSpc>
            </a:pPr>
            <a:r>
              <a:rPr lang="ar-DZ" sz="2800" dirty="0" smtClean="0">
                <a:latin typeface="Traditional Arabic" panose="02020603050405020304" pitchFamily="18" charset="-78"/>
                <a:cs typeface="Traditional Arabic" panose="02020603050405020304" pitchFamily="18" charset="-78"/>
              </a:rPr>
              <a:t>ومما سبق ؛ لفهم </a:t>
            </a:r>
            <a:r>
              <a:rPr lang="ar-DZ" sz="2800" b="1" dirty="0">
                <a:latin typeface="Traditional Arabic" panose="02020603050405020304" pitchFamily="18" charset="-78"/>
                <a:cs typeface="Traditional Arabic" panose="02020603050405020304" pitchFamily="18" charset="-78"/>
              </a:rPr>
              <a:t>مصطلح </a:t>
            </a:r>
            <a:r>
              <a:rPr lang="ar-DZ" sz="2800" b="1" i="1" dirty="0">
                <a:latin typeface="Traditional Arabic" panose="02020603050405020304" pitchFamily="18" charset="-78"/>
                <a:cs typeface="Traditional Arabic" panose="02020603050405020304" pitchFamily="18" charset="-78"/>
              </a:rPr>
              <a:t>المقاربة</a:t>
            </a:r>
            <a:r>
              <a:rPr lang="ar-DZ" sz="2800" b="1" dirty="0">
                <a:latin typeface="Traditional Arabic" panose="02020603050405020304" pitchFamily="18" charset="-78"/>
                <a:cs typeface="Traditional Arabic" panose="02020603050405020304" pitchFamily="18" charset="-78"/>
              </a:rPr>
              <a:t> لا بد من الرجوع إلى أصله اللغوي؛</a:t>
            </a:r>
            <a:r>
              <a:rPr lang="ar-DZ" sz="2800" dirty="0">
                <a:latin typeface="Traditional Arabic" panose="02020603050405020304" pitchFamily="18" charset="-78"/>
                <a:cs typeface="Traditional Arabic" panose="02020603050405020304" pitchFamily="18" charset="-78"/>
              </a:rPr>
              <a:t> إذ تُشتق الكلمة من الفعل الفرنسي </a:t>
            </a:r>
            <a:r>
              <a:rPr lang="ar-DZ" sz="2800" dirty="0" smtClean="0">
                <a:latin typeface="Traditional Arabic" panose="02020603050405020304" pitchFamily="18" charset="-78"/>
                <a:cs typeface="Traditional Arabic" panose="02020603050405020304" pitchFamily="18" charset="-78"/>
              </a:rPr>
              <a:t>   </a:t>
            </a:r>
            <a:r>
              <a:rPr lang="fr-FR" sz="2800" b="1" dirty="0" smtClean="0">
                <a:latin typeface="Traditional Arabic" panose="02020603050405020304" pitchFamily="18" charset="-78"/>
                <a:cs typeface="Traditional Arabic" panose="02020603050405020304" pitchFamily="18" charset="-78"/>
              </a:rPr>
              <a:t>Approcher</a:t>
            </a:r>
            <a:r>
              <a:rPr lang="fr-FR" sz="2800" dirty="0" smtClean="0">
                <a:latin typeface="Traditional Arabic" panose="02020603050405020304" pitchFamily="18" charset="-78"/>
                <a:cs typeface="Traditional Arabic" panose="02020603050405020304" pitchFamily="18" charset="-78"/>
              </a:rPr>
              <a:t> </a:t>
            </a:r>
            <a:r>
              <a:rPr lang="ar-DZ" sz="2800" dirty="0" smtClean="0">
                <a:latin typeface="Traditional Arabic" panose="02020603050405020304" pitchFamily="18" charset="-78"/>
                <a:cs typeface="Traditional Arabic" panose="02020603050405020304" pitchFamily="18" charset="-78"/>
              </a:rPr>
              <a:t> الذي </a:t>
            </a:r>
            <a:r>
              <a:rPr lang="ar-DZ" sz="2800" dirty="0">
                <a:latin typeface="Traditional Arabic" panose="02020603050405020304" pitchFamily="18" charset="-78"/>
                <a:cs typeface="Traditional Arabic" panose="02020603050405020304" pitchFamily="18" charset="-78"/>
              </a:rPr>
              <a:t>يعني "الاقتراب". ومن هنا، فإن المقاربة النظرية تُشير </a:t>
            </a:r>
            <a:r>
              <a:rPr lang="ar-DZ" sz="2800" b="1" dirty="0">
                <a:latin typeface="Traditional Arabic" panose="02020603050405020304" pitchFamily="18" charset="-78"/>
                <a:cs typeface="Traditional Arabic" panose="02020603050405020304" pitchFamily="18" charset="-78"/>
              </a:rPr>
              <a:t>إلى الاتجاه الفكري أو زاوية النظر التي يعتمدها الباحث لدراسة موضوع أو موقف معين</a:t>
            </a:r>
            <a:r>
              <a:rPr lang="ar-DZ" sz="2800" dirty="0">
                <a:latin typeface="Traditional Arabic" panose="02020603050405020304" pitchFamily="18" charset="-78"/>
                <a:cs typeface="Traditional Arabic" panose="02020603050405020304" pitchFamily="18" charset="-78"/>
              </a:rPr>
              <a:t>، رغم اختلاف تعريفها بين الباحثين. ولهذا يُطلب دائمًا من الباحث أن يبرّر </a:t>
            </a:r>
            <a:r>
              <a:rPr lang="ar-DZ" sz="2800" b="1" dirty="0">
                <a:latin typeface="Traditional Arabic" panose="02020603050405020304" pitchFamily="18" charset="-78"/>
                <a:cs typeface="Traditional Arabic" panose="02020603050405020304" pitchFamily="18" charset="-78"/>
              </a:rPr>
              <a:t>سبب اختياره لمقاربة معينة دون غيرها، لأنها </a:t>
            </a:r>
            <a:r>
              <a:rPr lang="ar-DZ" sz="2800" b="1" dirty="0">
                <a:solidFill>
                  <a:srgbClr val="C00000"/>
                </a:solidFill>
                <a:latin typeface="Traditional Arabic" panose="02020603050405020304" pitchFamily="18" charset="-78"/>
                <a:cs typeface="Traditional Arabic" panose="02020603050405020304" pitchFamily="18" charset="-78"/>
              </a:rPr>
              <a:t>تحدد مسار </a:t>
            </a:r>
            <a:r>
              <a:rPr lang="ar-DZ" sz="2800" b="1" dirty="0">
                <a:latin typeface="Traditional Arabic" panose="02020603050405020304" pitchFamily="18" charset="-78"/>
                <a:cs typeface="Traditional Arabic" panose="02020603050405020304" pitchFamily="18" charset="-78"/>
              </a:rPr>
              <a:t>البحث وتوجه نتائجه</a:t>
            </a:r>
            <a:r>
              <a:rPr lang="ar-DZ" sz="2800" dirty="0">
                <a:latin typeface="Traditional Arabic" panose="02020603050405020304" pitchFamily="18" charset="-78"/>
                <a:cs typeface="Traditional Arabic" panose="02020603050405020304" pitchFamily="18" charset="-78"/>
              </a:rPr>
              <a:t>.</a:t>
            </a:r>
          </a:p>
          <a:p>
            <a:pPr algn="just" rtl="1">
              <a:lnSpc>
                <a:spcPct val="150000"/>
              </a:lnSpc>
            </a:pPr>
            <a:r>
              <a:rPr lang="ar-DZ" sz="2800" dirty="0">
                <a:latin typeface="Traditional Arabic" panose="02020603050405020304" pitchFamily="18" charset="-78"/>
                <a:cs typeface="Traditional Arabic" panose="02020603050405020304" pitchFamily="18" charset="-78"/>
              </a:rPr>
              <a:t>كثيرًا ما يركّز الطلبة على تطبيق خطوات المنهج بشكل تقني، دون الاهتمام الكافي بالأسس النظرية الكبرى التي تمنح البحث عمقه العلمي. فنجد أن العديد منهم يعرفون خطوات المنهج شكليًا، لكن قليلون ينجحون في صياغة إشكالية سليمة ومناسبة لموضوع دراستهم. ومن ثمّ، فإن البحث العلمي يحتاج إلى ممارسة متواصلة، وتدريب منهجي، والاستفادة من الأخطاء السابقة للوصول إلى الطريقة السليمة في بناء البحث.</a:t>
            </a:r>
          </a:p>
        </p:txBody>
      </p:sp>
    </p:spTree>
    <p:extLst>
      <p:ext uri="{BB962C8B-B14F-4D97-AF65-F5344CB8AC3E}">
        <p14:creationId xmlns:p14="http://schemas.microsoft.com/office/powerpoint/2010/main" val="4211688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6"/>
          </p:nvPr>
        </p:nvSpPr>
        <p:spPr>
          <a:xfrm>
            <a:off x="7645175" y="6445217"/>
            <a:ext cx="4114800" cy="249385"/>
          </a:xfrm>
        </p:spPr>
        <p:txBody>
          <a:bodyPr/>
          <a:lstStyle/>
          <a:p>
            <a:pPr rtl="0"/>
            <a:r>
              <a:rPr lang="ar-DZ" noProof="0" smtClean="0"/>
              <a:t>اعداد: د العربي حجام - قسم علم الاجتماع - جامعة محمد لمين دباغين سطيف2</a:t>
            </a:r>
            <a:endParaRPr lang="fr-FR" noProof="0"/>
          </a:p>
        </p:txBody>
      </p:sp>
      <p:sp>
        <p:nvSpPr>
          <p:cNvPr id="6" name="Rectangle 5"/>
          <p:cNvSpPr/>
          <p:nvPr/>
        </p:nvSpPr>
        <p:spPr>
          <a:xfrm>
            <a:off x="263472" y="179249"/>
            <a:ext cx="11496504" cy="5755422"/>
          </a:xfrm>
          <a:prstGeom prst="rect">
            <a:avLst/>
          </a:prstGeom>
        </p:spPr>
        <p:txBody>
          <a:bodyPr wrap="square">
            <a:spAutoFit/>
          </a:bodyPr>
          <a:lstStyle/>
          <a:p>
            <a:pPr algn="r" rtl="1">
              <a:lnSpc>
                <a:spcPct val="150000"/>
              </a:lnSpc>
            </a:pPr>
            <a:r>
              <a:rPr lang="ar-DZ" sz="3200" b="1" dirty="0">
                <a:solidFill>
                  <a:srgbClr val="C00000"/>
                </a:solidFill>
                <a:latin typeface="Traditional Arabic" panose="02020603050405020304" pitchFamily="18" charset="-78"/>
                <a:cs typeface="Traditional Arabic" panose="02020603050405020304" pitchFamily="18" charset="-78"/>
              </a:rPr>
              <a:t>أمثلة </a:t>
            </a:r>
            <a:r>
              <a:rPr lang="ar-DZ" sz="3200" b="1" dirty="0" smtClean="0">
                <a:solidFill>
                  <a:srgbClr val="C00000"/>
                </a:solidFill>
                <a:latin typeface="Traditional Arabic" panose="02020603050405020304" pitchFamily="18" charset="-78"/>
                <a:cs typeface="Traditional Arabic" panose="02020603050405020304" pitchFamily="18" charset="-78"/>
              </a:rPr>
              <a:t>: </a:t>
            </a:r>
            <a:endParaRPr lang="ar-DZ" sz="3200" b="1" dirty="0">
              <a:solidFill>
                <a:srgbClr val="C00000"/>
              </a:solidFill>
              <a:latin typeface="Traditional Arabic" panose="02020603050405020304" pitchFamily="18" charset="-78"/>
              <a:cs typeface="Traditional Arabic" panose="02020603050405020304" pitchFamily="18" charset="-78"/>
            </a:endParaRPr>
          </a:p>
          <a:p>
            <a:pPr algn="r" rtl="1">
              <a:buFont typeface="Arial" panose="020B0604020202020204" pitchFamily="34" charset="0"/>
              <a:buChar char="•"/>
            </a:pPr>
            <a:r>
              <a:rPr lang="ar-DZ" sz="3200" b="1" dirty="0">
                <a:latin typeface="Traditional Arabic" panose="02020603050405020304" pitchFamily="18" charset="-78"/>
                <a:cs typeface="Traditional Arabic" panose="02020603050405020304" pitchFamily="18" charset="-78"/>
              </a:rPr>
              <a:t>المقاربة الوظيفية:</a:t>
            </a:r>
            <a:r>
              <a:rPr lang="ar-DZ" sz="3200" dirty="0">
                <a:latin typeface="Traditional Arabic" panose="02020603050405020304" pitchFamily="18" charset="-78"/>
                <a:cs typeface="Traditional Arabic" panose="02020603050405020304" pitchFamily="18" charset="-78"/>
              </a:rPr>
              <a:t> عند دراسة مؤسسة صناعية، ينظر الباحث إليها كنسق متكامل حيث يؤدي كل قسم (الإنتاج، الموارد البشرية، الإدارة) وظيفة ضرورية لاستقرار المؤسسة.</a:t>
            </a:r>
          </a:p>
          <a:p>
            <a:pPr algn="r" rtl="1">
              <a:lnSpc>
                <a:spcPct val="150000"/>
              </a:lnSpc>
              <a:buFont typeface="Arial" panose="020B0604020202020204" pitchFamily="34" charset="0"/>
              <a:buChar char="•"/>
            </a:pPr>
            <a:r>
              <a:rPr lang="ar-DZ" sz="3200" b="1" dirty="0">
                <a:latin typeface="Traditional Arabic" panose="02020603050405020304" pitchFamily="18" charset="-78"/>
                <a:cs typeface="Traditional Arabic" panose="02020603050405020304" pitchFamily="18" charset="-78"/>
              </a:rPr>
              <a:t>المقاربة الصراعية:</a:t>
            </a:r>
            <a:r>
              <a:rPr lang="ar-DZ" sz="3200" dirty="0">
                <a:latin typeface="Traditional Arabic" panose="02020603050405020304" pitchFamily="18" charset="-78"/>
                <a:cs typeface="Traditional Arabic" panose="02020603050405020304" pitchFamily="18" charset="-78"/>
              </a:rPr>
              <a:t> في تحليل إضراب العمال، يرى الباحث أن الصراع يعكس تناقضات بنيوية بين رأس المال والعمل.</a:t>
            </a:r>
          </a:p>
          <a:p>
            <a:pPr algn="r" rtl="1">
              <a:buFont typeface="Arial" panose="020B0604020202020204" pitchFamily="34" charset="0"/>
              <a:buChar char="•"/>
            </a:pPr>
            <a:r>
              <a:rPr lang="ar-DZ" sz="3200" b="1" dirty="0">
                <a:latin typeface="Traditional Arabic" panose="02020603050405020304" pitchFamily="18" charset="-78"/>
                <a:cs typeface="Traditional Arabic" panose="02020603050405020304" pitchFamily="18" charset="-78"/>
              </a:rPr>
              <a:t>المقاربة </a:t>
            </a:r>
            <a:r>
              <a:rPr lang="ar-DZ" sz="3200" b="1" dirty="0" smtClean="0">
                <a:latin typeface="Traditional Arabic" panose="02020603050405020304" pitchFamily="18" charset="-78"/>
                <a:cs typeface="Traditional Arabic" panose="02020603050405020304" pitchFamily="18" charset="-78"/>
              </a:rPr>
              <a:t>التفاعلية الرمزية :</a:t>
            </a:r>
            <a:r>
              <a:rPr lang="ar-DZ" sz="3200" dirty="0" smtClean="0">
                <a:latin typeface="Traditional Arabic" panose="02020603050405020304" pitchFamily="18" charset="-78"/>
                <a:cs typeface="Traditional Arabic" panose="02020603050405020304" pitchFamily="18" charset="-78"/>
              </a:rPr>
              <a:t> </a:t>
            </a:r>
            <a:r>
              <a:rPr lang="ar-DZ" sz="3200" dirty="0">
                <a:latin typeface="Traditional Arabic" panose="02020603050405020304" pitchFamily="18" charset="-78"/>
                <a:cs typeface="Traditional Arabic" panose="02020603050405020304" pitchFamily="18" charset="-78"/>
              </a:rPr>
              <a:t>عند دراسة رضا الموظفين، يركز الباحث على المعنى الذي يمنحه العاملون لعلاقاتهم مع الإدارة، وليس فقط على الأرقام والإحصاءات.</a:t>
            </a:r>
          </a:p>
          <a:p>
            <a:pPr algn="r" rtl="1">
              <a:lnSpc>
                <a:spcPct val="150000"/>
              </a:lnSpc>
              <a:buFont typeface="Arial" panose="020B0604020202020204" pitchFamily="34" charset="0"/>
              <a:buChar char="•"/>
            </a:pPr>
            <a:r>
              <a:rPr lang="ar-DZ" sz="3200" b="1" dirty="0">
                <a:latin typeface="Traditional Arabic" panose="02020603050405020304" pitchFamily="18" charset="-78"/>
                <a:cs typeface="Traditional Arabic" panose="02020603050405020304" pitchFamily="18" charset="-78"/>
              </a:rPr>
              <a:t>المقاربة النقدية:</a:t>
            </a:r>
            <a:r>
              <a:rPr lang="ar-DZ" sz="3200" dirty="0">
                <a:latin typeface="Traditional Arabic" panose="02020603050405020304" pitchFamily="18" charset="-78"/>
                <a:cs typeface="Traditional Arabic" panose="02020603050405020304" pitchFamily="18" charset="-78"/>
              </a:rPr>
              <a:t> في تحليل الثقافة التنظيمية، يكشف الباحث كيف تُستخدم القيم والشعارات لتبرير السيطرة أو لإخفاء التفاوتات داخل المؤسسة.</a:t>
            </a:r>
          </a:p>
        </p:txBody>
      </p:sp>
    </p:spTree>
    <p:extLst>
      <p:ext uri="{BB962C8B-B14F-4D97-AF65-F5344CB8AC3E}">
        <p14:creationId xmlns:p14="http://schemas.microsoft.com/office/powerpoint/2010/main" val="1417377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image 9" descr="Tranches et pages de livres sur une étagère" title="Tranches et pages de livres sur une étagère">
            <a:extLst>
              <a:ext uri="{FF2B5EF4-FFF2-40B4-BE49-F238E27FC236}">
                <a16:creationId xmlns:a16="http://schemas.microsoft.com/office/drawing/2014/main" xmlns="" id="{19B96C06-3130-4B0A-B70E-A333D8DFDF1F}"/>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2" name="Espace réservé du pied de page 1"/>
          <p:cNvSpPr>
            <a:spLocks noGrp="1"/>
          </p:cNvSpPr>
          <p:nvPr>
            <p:ph type="ftr" sz="quarter" idx="13"/>
          </p:nvPr>
        </p:nvSpPr>
        <p:spPr>
          <a:xfrm>
            <a:off x="7924529" y="6328885"/>
            <a:ext cx="4114800" cy="469710"/>
          </a:xfrm>
        </p:spPr>
        <p:txBody>
          <a:bodyPr/>
          <a:lstStyle/>
          <a:p>
            <a:pPr algn="ctr" rtl="0"/>
            <a:r>
              <a:rPr lang="ar-DZ" sz="1050" b="1" noProof="0" dirty="0" smtClean="0"/>
              <a:t>اعداد: د العربي حجام - قسم علم الاجتماع - جامعة محمد لمين دباغين سطيف2</a:t>
            </a:r>
            <a:endParaRPr lang="fr-FR" sz="1050" b="1" noProof="0" dirty="0"/>
          </a:p>
        </p:txBody>
      </p:sp>
      <p:sp>
        <p:nvSpPr>
          <p:cNvPr id="3" name="Rectangle 2"/>
          <p:cNvSpPr/>
          <p:nvPr/>
        </p:nvSpPr>
        <p:spPr>
          <a:xfrm>
            <a:off x="697424" y="347933"/>
            <a:ext cx="10554346" cy="584775"/>
          </a:xfrm>
          <a:prstGeom prst="rect">
            <a:avLst/>
          </a:prstGeom>
          <a:solidFill>
            <a:schemeClr val="accent1">
              <a:lumMod val="20000"/>
              <a:lumOff val="80000"/>
            </a:schemeClr>
          </a:solidFill>
        </p:spPr>
        <p:txBody>
          <a:bodyPr wrap="square">
            <a:spAutoFit/>
          </a:bodyPr>
          <a:lstStyle/>
          <a:p>
            <a:pPr algn="ctr" rtl="1"/>
            <a:r>
              <a:rPr lang="ar-DZ" sz="3200" b="1" dirty="0" smtClean="0">
                <a:solidFill>
                  <a:srgbClr val="C00000"/>
                </a:solidFill>
                <a:ea typeface="SimSun" panose="02010600030101010101" pitchFamily="2" charset="-122"/>
                <a:cs typeface="+mj-cs"/>
              </a:rPr>
              <a:t>مستويات </a:t>
            </a:r>
            <a:r>
              <a:rPr lang="ar-DZ" sz="3200" b="1" dirty="0" smtClean="0">
                <a:solidFill>
                  <a:srgbClr val="C00000"/>
                </a:solidFill>
                <a:ea typeface="SimSun" panose="02010600030101010101" pitchFamily="2" charset="-122"/>
                <a:cs typeface="+mj-cs"/>
              </a:rPr>
              <a:t>النظريات :  </a:t>
            </a:r>
            <a:r>
              <a:rPr lang="ar-DZ" sz="3200" b="1" dirty="0" smtClean="0">
                <a:solidFill>
                  <a:srgbClr val="C00000"/>
                </a:solidFill>
                <a:ea typeface="SimSun" panose="02010600030101010101" pitchFamily="2" charset="-122"/>
                <a:cs typeface="+mj-cs"/>
              </a:rPr>
              <a:t>: ( الكبرى </a:t>
            </a:r>
            <a:r>
              <a:rPr lang="ar-DZ" sz="3200" b="1" dirty="0">
                <a:solidFill>
                  <a:srgbClr val="C00000"/>
                </a:solidFill>
                <a:ea typeface="SimSun" panose="02010600030101010101" pitchFamily="2" charset="-122"/>
                <a:cs typeface="+mj-cs"/>
              </a:rPr>
              <a:t>– التخصص- الموضوع )</a:t>
            </a:r>
            <a:endParaRPr lang="fr-FR" sz="3200" dirty="0">
              <a:solidFill>
                <a:srgbClr val="C00000"/>
              </a:solidFill>
              <a:cs typeface="+mj-cs"/>
            </a:endParaRPr>
          </a:p>
        </p:txBody>
      </p:sp>
      <p:sp>
        <p:nvSpPr>
          <p:cNvPr id="4" name="Rectangle 3"/>
          <p:cNvSpPr/>
          <p:nvPr/>
        </p:nvSpPr>
        <p:spPr>
          <a:xfrm>
            <a:off x="433952" y="1055623"/>
            <a:ext cx="11360258" cy="5539978"/>
          </a:xfrm>
          <a:prstGeom prst="rect">
            <a:avLst/>
          </a:prstGeom>
          <a:solidFill>
            <a:schemeClr val="bg1"/>
          </a:solidFill>
        </p:spPr>
        <p:txBody>
          <a:bodyPr wrap="square">
            <a:spAutoFit/>
          </a:bodyPr>
          <a:lstStyle/>
          <a:p>
            <a:pPr marL="514350" indent="-514350" algn="ctr" rtl="1">
              <a:buAutoNum type="arabicPeriod"/>
            </a:pPr>
            <a:r>
              <a:rPr lang="ar-DZ" sz="3200" b="1" dirty="0" smtClean="0">
                <a:solidFill>
                  <a:srgbClr val="C00000"/>
                </a:solidFill>
              </a:rPr>
              <a:t>النظريات </a:t>
            </a:r>
            <a:r>
              <a:rPr lang="ar-DZ" sz="3200" b="1" dirty="0">
                <a:solidFill>
                  <a:srgbClr val="C00000"/>
                </a:solidFill>
              </a:rPr>
              <a:t>الكبرى </a:t>
            </a:r>
            <a:r>
              <a:rPr lang="fr-FR" sz="2800" b="1" i="1" u="sng" dirty="0" smtClean="0">
                <a:solidFill>
                  <a:schemeClr val="accent4">
                    <a:lumMod val="25000"/>
                  </a:schemeClr>
                </a:solidFill>
                <a:latin typeface="Times New Roman" panose="02020603050405020304" pitchFamily="18" charset="0"/>
                <a:cs typeface="Times New Roman" panose="02020603050405020304" pitchFamily="18" charset="0"/>
              </a:rPr>
              <a:t>(Grand </a:t>
            </a:r>
            <a:r>
              <a:rPr lang="fr-FR" sz="2800" b="1" i="1" u="sng" dirty="0" err="1">
                <a:solidFill>
                  <a:schemeClr val="accent4">
                    <a:lumMod val="25000"/>
                  </a:schemeClr>
                </a:solidFill>
                <a:latin typeface="Times New Roman" panose="02020603050405020304" pitchFamily="18" charset="0"/>
                <a:cs typeface="Times New Roman" panose="02020603050405020304" pitchFamily="18" charset="0"/>
              </a:rPr>
              <a:t>Theories</a:t>
            </a:r>
            <a:r>
              <a:rPr lang="fr-FR" sz="2800" b="1" i="1" u="sng" dirty="0">
                <a:solidFill>
                  <a:schemeClr val="accent4">
                    <a:lumMod val="25000"/>
                  </a:schemeClr>
                </a:solidFill>
                <a:latin typeface="Times New Roman" panose="02020603050405020304" pitchFamily="18" charset="0"/>
                <a:cs typeface="Times New Roman" panose="02020603050405020304" pitchFamily="18" charset="0"/>
              </a:rPr>
              <a:t> / Théories générales</a:t>
            </a:r>
            <a:r>
              <a:rPr lang="fr-FR" sz="2800" b="1" i="1" u="sng" dirty="0" smtClean="0">
                <a:solidFill>
                  <a:schemeClr val="accent4">
                    <a:lumMod val="25000"/>
                  </a:schemeClr>
                </a:solidFill>
                <a:latin typeface="Times New Roman" panose="02020603050405020304" pitchFamily="18" charset="0"/>
                <a:cs typeface="Times New Roman" panose="02020603050405020304" pitchFamily="18" charset="0"/>
              </a:rPr>
              <a:t>)</a:t>
            </a:r>
            <a:endParaRPr lang="ar-DZ" sz="2800" b="1" i="1" u="sng" dirty="0" smtClean="0">
              <a:solidFill>
                <a:schemeClr val="accent4">
                  <a:lumMod val="25000"/>
                </a:schemeClr>
              </a:solidFill>
              <a:latin typeface="Times New Roman" panose="02020603050405020304" pitchFamily="18" charset="0"/>
              <a:cs typeface="Times New Roman" panose="02020603050405020304" pitchFamily="18" charset="0"/>
            </a:endParaRPr>
          </a:p>
          <a:p>
            <a:pPr algn="ctr" rtl="1"/>
            <a:r>
              <a:rPr lang="fr-FR" sz="2800" b="1" i="1" u="sng" dirty="0" smtClean="0">
                <a:solidFill>
                  <a:schemeClr val="accent4">
                    <a:lumMod val="25000"/>
                  </a:schemeClr>
                </a:solidFill>
                <a:latin typeface="Times New Roman" panose="02020603050405020304" pitchFamily="18" charset="0"/>
                <a:cs typeface="Times New Roman" panose="02020603050405020304" pitchFamily="18" charset="0"/>
              </a:rPr>
              <a:t>MACRO- SOCIOLOGIE </a:t>
            </a:r>
            <a:endParaRPr lang="fr-FR" sz="2800" b="1" i="1" u="sng" dirty="0">
              <a:solidFill>
                <a:schemeClr val="accent4">
                  <a:lumMod val="25000"/>
                </a:schemeClr>
              </a:solidFill>
              <a:latin typeface="Times New Roman" panose="02020603050405020304" pitchFamily="18" charset="0"/>
              <a:cs typeface="Times New Roman" panose="02020603050405020304" pitchFamily="18" charset="0"/>
            </a:endParaRPr>
          </a:p>
          <a:p>
            <a:pPr algn="just" rtl="1">
              <a:lnSpc>
                <a:spcPct val="150000"/>
              </a:lnSpc>
            </a:pPr>
            <a:r>
              <a:rPr lang="ar-DZ" sz="2800" b="1" dirty="0">
                <a:latin typeface="Traditional Arabic" panose="02020603050405020304" pitchFamily="18" charset="-78"/>
                <a:cs typeface="Traditional Arabic" panose="02020603050405020304" pitchFamily="18" charset="-78"/>
              </a:rPr>
              <a:t>المستوى:</a:t>
            </a:r>
            <a:r>
              <a:rPr lang="ar-DZ" sz="2800" dirty="0">
                <a:latin typeface="Traditional Arabic" panose="02020603050405020304" pitchFamily="18" charset="-78"/>
                <a:cs typeface="Traditional Arabic" panose="02020603050405020304" pitchFamily="18" charset="-78"/>
              </a:rPr>
              <a:t> أشمل وأوسع.</a:t>
            </a:r>
          </a:p>
          <a:p>
            <a:pPr algn="just" rtl="1">
              <a:lnSpc>
                <a:spcPct val="150000"/>
              </a:lnSpc>
            </a:pPr>
            <a:r>
              <a:rPr lang="ar-DZ" sz="2800" b="1" dirty="0">
                <a:latin typeface="Traditional Arabic" panose="02020603050405020304" pitchFamily="18" charset="-78"/>
                <a:cs typeface="Traditional Arabic" panose="02020603050405020304" pitchFamily="18" charset="-78"/>
              </a:rPr>
              <a:t>الوظيفة:</a:t>
            </a:r>
            <a:r>
              <a:rPr lang="ar-DZ" sz="2800" dirty="0">
                <a:latin typeface="Traditional Arabic" panose="02020603050405020304" pitchFamily="18" charset="-78"/>
                <a:cs typeface="Traditional Arabic" panose="02020603050405020304" pitchFamily="18" charset="-78"/>
              </a:rPr>
              <a:t> تقدم رؤية كلية للمجتمع والظواهر الاجتماعية.</a:t>
            </a:r>
          </a:p>
          <a:p>
            <a:pPr algn="just" rtl="1">
              <a:lnSpc>
                <a:spcPct val="150000"/>
              </a:lnSpc>
            </a:pPr>
            <a:r>
              <a:rPr lang="ar-DZ" sz="2800" b="1" dirty="0">
                <a:latin typeface="Traditional Arabic" panose="02020603050405020304" pitchFamily="18" charset="-78"/>
                <a:cs typeface="Traditional Arabic" panose="02020603050405020304" pitchFamily="18" charset="-78"/>
              </a:rPr>
              <a:t>السمات:</a:t>
            </a:r>
            <a:r>
              <a:rPr lang="ar-DZ" sz="2800" dirty="0">
                <a:latin typeface="Traditional Arabic" panose="02020603050405020304" pitchFamily="18" charset="-78"/>
                <a:cs typeface="Traditional Arabic" panose="02020603050405020304" pitchFamily="18" charset="-78"/>
              </a:rPr>
              <a:t> تفسر البُنى الكبرى والعلاقات العامة (الاقتصاد، السلطة، الثقافة، الدولة).</a:t>
            </a:r>
          </a:p>
          <a:p>
            <a:pPr algn="just" rtl="1">
              <a:lnSpc>
                <a:spcPct val="150000"/>
              </a:lnSpc>
              <a:buFont typeface="Arial" panose="020B0604020202020204" pitchFamily="34" charset="0"/>
              <a:buChar char="•"/>
            </a:pPr>
            <a:r>
              <a:rPr lang="ar-DZ" sz="2800" b="1" dirty="0">
                <a:latin typeface="Traditional Arabic" panose="02020603050405020304" pitchFamily="18" charset="-78"/>
                <a:cs typeface="Traditional Arabic" panose="02020603050405020304" pitchFamily="18" charset="-78"/>
              </a:rPr>
              <a:t>أمثلة:</a:t>
            </a:r>
            <a:endParaRPr lang="ar-DZ" sz="2800" dirty="0">
              <a:latin typeface="Traditional Arabic" panose="02020603050405020304" pitchFamily="18" charset="-78"/>
              <a:cs typeface="Traditional Arabic" panose="02020603050405020304" pitchFamily="18" charset="-78"/>
            </a:endParaRPr>
          </a:p>
          <a:p>
            <a:pPr marL="742950" lvl="1" indent="-285750" algn="just" rtl="1">
              <a:lnSpc>
                <a:spcPct val="150000"/>
              </a:lnSpc>
              <a:buFont typeface="Arial" panose="020B0604020202020204" pitchFamily="34" charset="0"/>
              <a:buChar char="•"/>
            </a:pPr>
            <a:r>
              <a:rPr lang="ar-DZ" sz="2800" dirty="0">
                <a:latin typeface="Traditional Arabic" panose="02020603050405020304" pitchFamily="18" charset="-78"/>
                <a:cs typeface="Traditional Arabic" panose="02020603050405020304" pitchFamily="18" charset="-78"/>
              </a:rPr>
              <a:t>النظرية الوظيفية البنائية (</a:t>
            </a:r>
            <a:r>
              <a:rPr lang="ar-DZ" sz="2800" dirty="0" err="1">
                <a:latin typeface="Traditional Arabic" panose="02020603050405020304" pitchFamily="18" charset="-78"/>
                <a:cs typeface="Traditional Arabic" panose="02020603050405020304" pitchFamily="18" charset="-78"/>
              </a:rPr>
              <a:t>دوركهايم</a:t>
            </a:r>
            <a:r>
              <a:rPr lang="ar-DZ" sz="2800" dirty="0">
                <a:latin typeface="Traditional Arabic" panose="02020603050405020304" pitchFamily="18" charset="-78"/>
                <a:cs typeface="Traditional Arabic" panose="02020603050405020304" pitchFamily="18" charset="-78"/>
              </a:rPr>
              <a:t>، </a:t>
            </a:r>
            <a:r>
              <a:rPr lang="ar-DZ" sz="2800" dirty="0" err="1">
                <a:latin typeface="Traditional Arabic" panose="02020603050405020304" pitchFamily="18" charset="-78"/>
                <a:cs typeface="Traditional Arabic" panose="02020603050405020304" pitchFamily="18" charset="-78"/>
              </a:rPr>
              <a:t>بارسونز</a:t>
            </a:r>
            <a:r>
              <a:rPr lang="ar-DZ" sz="2800" dirty="0">
                <a:latin typeface="Traditional Arabic" panose="02020603050405020304" pitchFamily="18" charset="-78"/>
                <a:cs typeface="Traditional Arabic" panose="02020603050405020304" pitchFamily="18" charset="-78"/>
              </a:rPr>
              <a:t>).</a:t>
            </a:r>
          </a:p>
          <a:p>
            <a:pPr marL="742950" lvl="1" indent="-285750" algn="just" rtl="1">
              <a:lnSpc>
                <a:spcPct val="150000"/>
              </a:lnSpc>
              <a:buFont typeface="Arial" panose="020B0604020202020204" pitchFamily="34" charset="0"/>
              <a:buChar char="•"/>
            </a:pPr>
            <a:r>
              <a:rPr lang="ar-DZ" sz="2800" dirty="0">
                <a:latin typeface="Traditional Arabic" panose="02020603050405020304" pitchFamily="18" charset="-78"/>
                <a:cs typeface="Traditional Arabic" panose="02020603050405020304" pitchFamily="18" charset="-78"/>
              </a:rPr>
              <a:t>النظرية الماركسية في الصراع الطبقي</a:t>
            </a:r>
            <a:r>
              <a:rPr lang="ar-DZ" sz="2800" dirty="0" smtClean="0">
                <a:latin typeface="Traditional Arabic" panose="02020603050405020304" pitchFamily="18" charset="-78"/>
                <a:cs typeface="Traditional Arabic" panose="02020603050405020304" pitchFamily="18" charset="-78"/>
              </a:rPr>
              <a:t>.</a:t>
            </a:r>
            <a:r>
              <a:rPr lang="fr-FR" sz="2800" dirty="0" smtClean="0">
                <a:latin typeface="Traditional Arabic" panose="02020603050405020304" pitchFamily="18" charset="-78"/>
                <a:cs typeface="Traditional Arabic" panose="02020603050405020304" pitchFamily="18" charset="-78"/>
              </a:rPr>
              <a:t> </a:t>
            </a:r>
            <a:r>
              <a:rPr lang="ar-DZ" sz="2800" dirty="0" smtClean="0">
                <a:latin typeface="Traditional Arabic" panose="02020603050405020304" pitchFamily="18" charset="-78"/>
                <a:cs typeface="Traditional Arabic" panose="02020603050405020304" pitchFamily="18" charset="-78"/>
              </a:rPr>
              <a:t> النظرية البيروقراطية </a:t>
            </a:r>
            <a:endParaRPr lang="ar-DZ" sz="2800" dirty="0">
              <a:latin typeface="Traditional Arabic" panose="02020603050405020304" pitchFamily="18" charset="-78"/>
              <a:cs typeface="Traditional Arabic" panose="02020603050405020304" pitchFamily="18" charset="-78"/>
            </a:endParaRPr>
          </a:p>
          <a:p>
            <a:pPr algn="just" rtl="1">
              <a:lnSpc>
                <a:spcPct val="150000"/>
              </a:lnSpc>
              <a:buFont typeface="Arial" panose="020B0604020202020204" pitchFamily="34" charset="0"/>
              <a:buChar char="•"/>
            </a:pPr>
            <a:r>
              <a:rPr lang="ar-DZ" sz="2800" b="1" dirty="0">
                <a:solidFill>
                  <a:srgbClr val="C00000"/>
                </a:solidFill>
                <a:latin typeface="Traditional Arabic" panose="02020603050405020304" pitchFamily="18" charset="-78"/>
                <a:cs typeface="Traditional Arabic" panose="02020603050405020304" pitchFamily="18" charset="-78"/>
              </a:rPr>
              <a:t>في علم الاجتماع التنظيم والعمل</a:t>
            </a:r>
            <a:r>
              <a:rPr lang="ar-DZ" sz="2800" b="1" dirty="0">
                <a:latin typeface="Traditional Arabic" panose="02020603050405020304" pitchFamily="18" charset="-78"/>
                <a:cs typeface="Traditional Arabic" panose="02020603050405020304" pitchFamily="18" charset="-78"/>
              </a:rPr>
              <a:t>:</a:t>
            </a:r>
            <a:r>
              <a:rPr lang="ar-DZ" sz="2800" dirty="0">
                <a:latin typeface="Traditional Arabic" panose="02020603050405020304" pitchFamily="18" charset="-78"/>
                <a:cs typeface="Traditional Arabic" panose="02020603050405020304" pitchFamily="18" charset="-78"/>
              </a:rPr>
              <a:t> تفسير المؤسسة باعتبارها نسقًا متكاملاً أو فضاءً للصراع بين العمل ورأس المال.</a:t>
            </a:r>
          </a:p>
        </p:txBody>
      </p:sp>
    </p:spTree>
    <p:extLst>
      <p:ext uri="{BB962C8B-B14F-4D97-AF65-F5344CB8AC3E}">
        <p14:creationId xmlns:p14="http://schemas.microsoft.com/office/powerpoint/2010/main" val="2013043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Rectangle 5"/>
          <p:cNvSpPr/>
          <p:nvPr/>
        </p:nvSpPr>
        <p:spPr>
          <a:xfrm>
            <a:off x="201477" y="396882"/>
            <a:ext cx="11639227" cy="5909310"/>
          </a:xfrm>
          <a:prstGeom prst="rect">
            <a:avLst/>
          </a:prstGeom>
          <a:solidFill>
            <a:schemeClr val="bg1"/>
          </a:solidFill>
        </p:spPr>
        <p:txBody>
          <a:bodyPr wrap="square">
            <a:spAutoFit/>
          </a:bodyPr>
          <a:lstStyle/>
          <a:p>
            <a:pPr algn="ctr" rtl="1"/>
            <a:r>
              <a:rPr lang="fr-FR" sz="2800" b="1" dirty="0" smtClean="0">
                <a:solidFill>
                  <a:schemeClr val="accent4">
                    <a:lumMod val="25000"/>
                  </a:schemeClr>
                </a:solidFill>
              </a:rPr>
              <a:t>2</a:t>
            </a:r>
            <a:r>
              <a:rPr lang="ar-DZ" sz="2800" b="1" dirty="0" smtClean="0">
                <a:solidFill>
                  <a:schemeClr val="accent4">
                    <a:lumMod val="25000"/>
                  </a:schemeClr>
                </a:solidFill>
              </a:rPr>
              <a:t>- نظريات </a:t>
            </a:r>
            <a:r>
              <a:rPr lang="ar-DZ" sz="2800" b="1" dirty="0">
                <a:solidFill>
                  <a:schemeClr val="accent4">
                    <a:lumMod val="25000"/>
                  </a:schemeClr>
                </a:solidFill>
              </a:rPr>
              <a:t>التخصص (</a:t>
            </a:r>
            <a:r>
              <a:rPr lang="fr-FR" sz="2800" b="1" dirty="0" err="1">
                <a:solidFill>
                  <a:schemeClr val="accent4">
                    <a:lumMod val="25000"/>
                  </a:schemeClr>
                </a:solidFill>
              </a:rPr>
              <a:t>Specialized</a:t>
            </a:r>
            <a:r>
              <a:rPr lang="fr-FR" sz="2800" b="1" dirty="0">
                <a:solidFill>
                  <a:schemeClr val="accent4">
                    <a:lumMod val="25000"/>
                  </a:schemeClr>
                </a:solidFill>
              </a:rPr>
              <a:t> </a:t>
            </a:r>
            <a:r>
              <a:rPr lang="fr-FR" sz="2800" b="1" dirty="0" err="1">
                <a:solidFill>
                  <a:schemeClr val="accent4">
                    <a:lumMod val="25000"/>
                  </a:schemeClr>
                </a:solidFill>
              </a:rPr>
              <a:t>Theories</a:t>
            </a:r>
            <a:r>
              <a:rPr lang="fr-FR" sz="2800" b="1" dirty="0">
                <a:solidFill>
                  <a:schemeClr val="accent4">
                    <a:lumMod val="25000"/>
                  </a:schemeClr>
                </a:solidFill>
              </a:rPr>
              <a:t> / Théories spécialisées</a:t>
            </a:r>
            <a:r>
              <a:rPr lang="fr-FR" sz="2800" b="1" dirty="0" smtClean="0">
                <a:solidFill>
                  <a:schemeClr val="accent4">
                    <a:lumMod val="25000"/>
                  </a:schemeClr>
                </a:solidFill>
              </a:rPr>
              <a:t>)</a:t>
            </a:r>
            <a:r>
              <a:rPr lang="ar-DZ" sz="2800" b="1" dirty="0" smtClean="0">
                <a:solidFill>
                  <a:schemeClr val="accent4">
                    <a:lumMod val="25000"/>
                  </a:schemeClr>
                </a:solidFill>
              </a:rPr>
              <a:t>)</a:t>
            </a:r>
          </a:p>
          <a:p>
            <a:pPr algn="ctr" rtl="1"/>
            <a:endParaRPr lang="fr-FR" sz="2800" b="1" dirty="0">
              <a:solidFill>
                <a:schemeClr val="accent4">
                  <a:lumMod val="25000"/>
                </a:schemeClr>
              </a:solidFill>
            </a:endParaRPr>
          </a:p>
          <a:p>
            <a:pPr algn="just" rtl="1">
              <a:lnSpc>
                <a:spcPct val="150000"/>
              </a:lnSpc>
              <a:buFont typeface="Arial" panose="020B0604020202020204" pitchFamily="34" charset="0"/>
              <a:buChar char="•"/>
            </a:pPr>
            <a:r>
              <a:rPr lang="ar-DZ" sz="2800" b="1" dirty="0"/>
              <a:t>المستوى:</a:t>
            </a:r>
            <a:r>
              <a:rPr lang="ar-DZ" sz="2800" dirty="0"/>
              <a:t> متوسط، يركّز على مجال محدد داخل علم الاجتماع.</a:t>
            </a:r>
          </a:p>
          <a:p>
            <a:pPr algn="just" rtl="1">
              <a:lnSpc>
                <a:spcPct val="150000"/>
              </a:lnSpc>
              <a:buFont typeface="Arial" panose="020B0604020202020204" pitchFamily="34" charset="0"/>
              <a:buChar char="•"/>
            </a:pPr>
            <a:r>
              <a:rPr lang="ar-DZ" sz="2800" b="1" dirty="0"/>
              <a:t>الوظيفة:</a:t>
            </a:r>
            <a:r>
              <a:rPr lang="ar-DZ" sz="2800" dirty="0"/>
              <a:t> تربط بين النظريات الكبرى والتطبيقات العملية في حقول فرعية.</a:t>
            </a:r>
          </a:p>
          <a:p>
            <a:pPr algn="just" rtl="1">
              <a:lnSpc>
                <a:spcPct val="150000"/>
              </a:lnSpc>
              <a:buFont typeface="Arial" panose="020B0604020202020204" pitchFamily="34" charset="0"/>
              <a:buChar char="•"/>
            </a:pPr>
            <a:r>
              <a:rPr lang="ar-DZ" sz="2800" b="1" dirty="0"/>
              <a:t>السمات:</a:t>
            </a:r>
            <a:r>
              <a:rPr lang="ar-DZ" sz="2800" dirty="0"/>
              <a:t> أكثر تحديدًا، لكنها لا تزال عامة بما يكفي لتغطية مجال واسع.</a:t>
            </a:r>
          </a:p>
          <a:p>
            <a:pPr algn="just" rtl="1">
              <a:lnSpc>
                <a:spcPct val="150000"/>
              </a:lnSpc>
              <a:buFont typeface="Arial" panose="020B0604020202020204" pitchFamily="34" charset="0"/>
              <a:buChar char="•"/>
            </a:pPr>
            <a:r>
              <a:rPr lang="ar-DZ" sz="2800" b="1" dirty="0"/>
              <a:t>أمثلة:</a:t>
            </a:r>
            <a:endParaRPr lang="ar-DZ" sz="2800" dirty="0"/>
          </a:p>
          <a:p>
            <a:pPr marL="742950" lvl="1" indent="-285750" algn="just" rtl="1">
              <a:lnSpc>
                <a:spcPct val="150000"/>
              </a:lnSpc>
              <a:buFont typeface="Arial" panose="020B0604020202020204" pitchFamily="34" charset="0"/>
              <a:buChar char="•"/>
            </a:pPr>
            <a:r>
              <a:rPr lang="ar-DZ" sz="2800" dirty="0"/>
              <a:t>نظريات التنظيم والعمل.</a:t>
            </a:r>
          </a:p>
          <a:p>
            <a:pPr marL="742950" lvl="1" indent="-285750" algn="just" rtl="1">
              <a:lnSpc>
                <a:spcPct val="150000"/>
              </a:lnSpc>
              <a:buFont typeface="Arial" panose="020B0604020202020204" pitchFamily="34" charset="0"/>
              <a:buChar char="•"/>
            </a:pPr>
            <a:r>
              <a:rPr lang="ar-DZ" sz="2800" dirty="0"/>
              <a:t>نظريات التربية والتعليم.</a:t>
            </a:r>
          </a:p>
          <a:p>
            <a:pPr marL="742950" lvl="1" indent="-285750" algn="just" rtl="1">
              <a:lnSpc>
                <a:spcPct val="150000"/>
              </a:lnSpc>
              <a:buFont typeface="Arial" panose="020B0604020202020204" pitchFamily="34" charset="0"/>
              <a:buChar char="•"/>
            </a:pPr>
            <a:r>
              <a:rPr lang="ar-DZ" sz="2800" dirty="0"/>
              <a:t>نظريات الاتصال والإعلام.</a:t>
            </a:r>
          </a:p>
          <a:p>
            <a:pPr algn="just" rtl="1">
              <a:buFont typeface="Arial" panose="020B0604020202020204" pitchFamily="34" charset="0"/>
              <a:buChar char="•"/>
            </a:pPr>
            <a:r>
              <a:rPr lang="ar-DZ" sz="2800" b="1" dirty="0" smtClean="0"/>
              <a:t>مثال في التخصص:</a:t>
            </a:r>
            <a:r>
              <a:rPr lang="ar-DZ" sz="2800" dirty="0" smtClean="0"/>
              <a:t> </a:t>
            </a:r>
            <a:r>
              <a:rPr lang="ar-DZ" sz="2800" dirty="0"/>
              <a:t>دراسة الثقافة التنظيمية، ديناميكيات السلطة داخل المؤسسات، أو أنماط القيادة.</a:t>
            </a:r>
          </a:p>
        </p:txBody>
      </p:sp>
    </p:spTree>
    <p:extLst>
      <p:ext uri="{BB962C8B-B14F-4D97-AF65-F5344CB8AC3E}">
        <p14:creationId xmlns:p14="http://schemas.microsoft.com/office/powerpoint/2010/main" val="866706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p:sp>
      <p:sp>
        <p:nvSpPr>
          <p:cNvPr id="6" name="Rectangle 5"/>
          <p:cNvSpPr/>
          <p:nvPr/>
        </p:nvSpPr>
        <p:spPr>
          <a:xfrm>
            <a:off x="532914" y="302359"/>
            <a:ext cx="11127783" cy="5909310"/>
          </a:xfrm>
          <a:prstGeom prst="rect">
            <a:avLst/>
          </a:prstGeom>
          <a:solidFill>
            <a:schemeClr val="bg1"/>
          </a:solidFill>
        </p:spPr>
        <p:txBody>
          <a:bodyPr wrap="square">
            <a:spAutoFit/>
          </a:bodyPr>
          <a:lstStyle/>
          <a:p>
            <a:pPr algn="ctr" rtl="1">
              <a:lnSpc>
                <a:spcPct val="150000"/>
              </a:lnSpc>
            </a:pPr>
            <a:r>
              <a:rPr lang="ar-DZ" sz="2800" b="1" i="1" dirty="0">
                <a:solidFill>
                  <a:srgbClr val="C00000"/>
                </a:solidFill>
              </a:rPr>
              <a:t>3. نظريات الموضوع (</a:t>
            </a:r>
            <a:r>
              <a:rPr lang="fr-FR" sz="2800" b="1" i="1" dirty="0" err="1">
                <a:solidFill>
                  <a:srgbClr val="C00000"/>
                </a:solidFill>
              </a:rPr>
              <a:t>Subject</a:t>
            </a:r>
            <a:r>
              <a:rPr lang="fr-FR" sz="2800" b="1" i="1" dirty="0">
                <a:solidFill>
                  <a:srgbClr val="C00000"/>
                </a:solidFill>
              </a:rPr>
              <a:t> </a:t>
            </a:r>
            <a:r>
              <a:rPr lang="fr-FR" sz="2800" b="1" i="1" dirty="0" err="1">
                <a:solidFill>
                  <a:srgbClr val="C00000"/>
                </a:solidFill>
              </a:rPr>
              <a:t>Theories</a:t>
            </a:r>
            <a:r>
              <a:rPr lang="fr-FR" sz="2800" b="1" i="1" dirty="0">
                <a:solidFill>
                  <a:srgbClr val="C00000"/>
                </a:solidFill>
              </a:rPr>
              <a:t> / Théories de sujet</a:t>
            </a:r>
            <a:r>
              <a:rPr lang="fr-FR" sz="2800" b="1" i="1" dirty="0" smtClean="0">
                <a:solidFill>
                  <a:srgbClr val="C00000"/>
                </a:solidFill>
              </a:rPr>
              <a:t>)</a:t>
            </a:r>
            <a:r>
              <a:rPr lang="ar-DZ" sz="2800" b="1" i="1" dirty="0" smtClean="0">
                <a:solidFill>
                  <a:srgbClr val="C00000"/>
                </a:solidFill>
              </a:rPr>
              <a:t>)</a:t>
            </a:r>
            <a:endParaRPr lang="fr-FR" sz="2800" b="1" i="1" dirty="0">
              <a:solidFill>
                <a:srgbClr val="C00000"/>
              </a:solidFill>
            </a:endParaRPr>
          </a:p>
          <a:p>
            <a:pPr algn="just" rtl="1">
              <a:lnSpc>
                <a:spcPct val="150000"/>
              </a:lnSpc>
              <a:buFont typeface="Arial" panose="020B0604020202020204" pitchFamily="34" charset="0"/>
              <a:buChar char="•"/>
            </a:pPr>
            <a:r>
              <a:rPr lang="ar-DZ" sz="2800" b="1" dirty="0"/>
              <a:t>المستوى:</a:t>
            </a:r>
            <a:r>
              <a:rPr lang="ar-DZ" sz="2800" dirty="0"/>
              <a:t> أدق وأصغر نطاقًا.</a:t>
            </a:r>
          </a:p>
          <a:p>
            <a:pPr algn="just" rtl="1">
              <a:lnSpc>
                <a:spcPct val="150000"/>
              </a:lnSpc>
              <a:buFont typeface="Arial" panose="020B0604020202020204" pitchFamily="34" charset="0"/>
              <a:buChar char="•"/>
            </a:pPr>
            <a:r>
              <a:rPr lang="ar-DZ" sz="2800" b="1" dirty="0"/>
              <a:t>الوظيفة:</a:t>
            </a:r>
            <a:r>
              <a:rPr lang="ar-DZ" sz="2800" dirty="0"/>
              <a:t> تفسر موضوعًا محددًا أو ظاهرة جزئية داخل مجال التخصص.</a:t>
            </a:r>
          </a:p>
          <a:p>
            <a:pPr algn="just" rtl="1">
              <a:lnSpc>
                <a:spcPct val="150000"/>
              </a:lnSpc>
              <a:buFont typeface="Arial" panose="020B0604020202020204" pitchFamily="34" charset="0"/>
              <a:buChar char="•"/>
            </a:pPr>
            <a:r>
              <a:rPr lang="ar-DZ" sz="2800" b="1" dirty="0"/>
              <a:t>السمات:</a:t>
            </a:r>
            <a:r>
              <a:rPr lang="ar-DZ" sz="2800" dirty="0"/>
              <a:t> تقدم أدوات </a:t>
            </a:r>
            <a:r>
              <a:rPr lang="ar-DZ" sz="2800" dirty="0" err="1"/>
              <a:t>مفاهيمية</a:t>
            </a:r>
            <a:r>
              <a:rPr lang="ar-DZ" sz="2800" dirty="0"/>
              <a:t> دقيقة وموجهة.</a:t>
            </a:r>
          </a:p>
          <a:p>
            <a:pPr algn="just" rtl="1">
              <a:lnSpc>
                <a:spcPct val="150000"/>
              </a:lnSpc>
              <a:buFont typeface="Arial" panose="020B0604020202020204" pitchFamily="34" charset="0"/>
              <a:buChar char="•"/>
            </a:pPr>
            <a:r>
              <a:rPr lang="ar-DZ" sz="2800" b="1" dirty="0"/>
              <a:t>أمثلة:</a:t>
            </a:r>
            <a:endParaRPr lang="ar-DZ" sz="2800" dirty="0"/>
          </a:p>
          <a:p>
            <a:pPr marL="742950" lvl="1" indent="-285750" algn="just" rtl="1">
              <a:lnSpc>
                <a:spcPct val="150000"/>
              </a:lnSpc>
              <a:buFont typeface="Arial" panose="020B0604020202020204" pitchFamily="34" charset="0"/>
              <a:buChar char="•"/>
            </a:pPr>
            <a:r>
              <a:rPr lang="ar-DZ" sz="2800" dirty="0"/>
              <a:t>نظرية </a:t>
            </a:r>
            <a:r>
              <a:rPr lang="ar-DZ" sz="2800" dirty="0" err="1"/>
              <a:t>هيرزبرغ</a:t>
            </a:r>
            <a:r>
              <a:rPr lang="ar-DZ" sz="2800" dirty="0"/>
              <a:t> في الحوافز والرضا الوظيفي.</a:t>
            </a:r>
          </a:p>
          <a:p>
            <a:pPr marL="742950" lvl="1" indent="-285750" algn="just" rtl="1">
              <a:lnSpc>
                <a:spcPct val="150000"/>
              </a:lnSpc>
              <a:buFont typeface="Arial" panose="020B0604020202020204" pitchFamily="34" charset="0"/>
              <a:buChar char="•"/>
            </a:pPr>
            <a:r>
              <a:rPr lang="ar-DZ" sz="2800" dirty="0"/>
              <a:t>نظرية التبادل الاجتماعي في العلاقات المهنية.</a:t>
            </a:r>
          </a:p>
          <a:p>
            <a:pPr marL="742950" lvl="1" indent="-285750" algn="just" rtl="1">
              <a:lnSpc>
                <a:spcPct val="150000"/>
              </a:lnSpc>
              <a:buFont typeface="Arial" panose="020B0604020202020204" pitchFamily="34" charset="0"/>
              <a:buChar char="•"/>
            </a:pPr>
            <a:r>
              <a:rPr lang="ar-DZ" sz="2800" dirty="0"/>
              <a:t>نظرية الدور في دراسة العلاقات داخل المؤسسة.</a:t>
            </a:r>
          </a:p>
          <a:p>
            <a:pPr algn="just" rtl="1">
              <a:lnSpc>
                <a:spcPct val="150000"/>
              </a:lnSpc>
              <a:buFont typeface="Arial" panose="020B0604020202020204" pitchFamily="34" charset="0"/>
              <a:buChar char="•"/>
            </a:pPr>
            <a:r>
              <a:rPr lang="ar-DZ" sz="2800" b="1" dirty="0" smtClean="0">
                <a:solidFill>
                  <a:schemeClr val="accent4">
                    <a:lumMod val="25000"/>
                  </a:schemeClr>
                </a:solidFill>
              </a:rPr>
              <a:t>مثال تطبيقي : تحليل </a:t>
            </a:r>
            <a:r>
              <a:rPr lang="ar-DZ" sz="2800" b="1" dirty="0">
                <a:solidFill>
                  <a:schemeClr val="accent4">
                    <a:lumMod val="25000"/>
                  </a:schemeClr>
                </a:solidFill>
              </a:rPr>
              <a:t>الرضا الوظيفي، الالتزام التنظيمي، أو أسباب الإضرابات العمالية.</a:t>
            </a:r>
          </a:p>
        </p:txBody>
      </p:sp>
    </p:spTree>
    <p:extLst>
      <p:ext uri="{BB962C8B-B14F-4D97-AF65-F5344CB8AC3E}">
        <p14:creationId xmlns:p14="http://schemas.microsoft.com/office/powerpoint/2010/main" val="1641404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6"/>
          </p:nvPr>
        </p:nvSpPr>
        <p:spPr>
          <a:xfrm>
            <a:off x="7775868" y="6417927"/>
            <a:ext cx="4114800" cy="249385"/>
          </a:xfrm>
        </p:spPr>
        <p:txBody>
          <a:bodyPr/>
          <a:lstStyle/>
          <a:p>
            <a:pPr algn="ctr" rtl="1"/>
            <a:r>
              <a:rPr lang="ar-DZ" sz="1000" b="1" noProof="0" dirty="0" smtClean="0">
                <a:cs typeface="+mj-cs"/>
              </a:rPr>
              <a:t>اعداد: د العربي حجام - قسم علم الاجتماع - جامعة محمد لمين دباغين سطيف2</a:t>
            </a:r>
            <a:endParaRPr lang="fr-FR" sz="1000" b="1" noProof="0" dirty="0">
              <a:cs typeface="+mj-cs"/>
            </a:endParaRPr>
          </a:p>
        </p:txBody>
      </p:sp>
      <p:sp>
        <p:nvSpPr>
          <p:cNvPr id="6" name="Rectangle 5"/>
          <p:cNvSpPr/>
          <p:nvPr/>
        </p:nvSpPr>
        <p:spPr>
          <a:xfrm>
            <a:off x="325463" y="2295623"/>
            <a:ext cx="2164039" cy="2677656"/>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rtl="1"/>
            <a:r>
              <a:rPr lang="ar-DZ" sz="2800" b="1" dirty="0" smtClean="0">
                <a:latin typeface="Times New Roman" panose="02020603050405020304" pitchFamily="18" charset="0"/>
                <a:ea typeface="Roboto Black" panose="02000000000000000000" pitchFamily="2" charset="0"/>
                <a:cs typeface="Times New Roman" panose="02020603050405020304" pitchFamily="18" charset="0"/>
              </a:rPr>
              <a:t>مسلمات النظرية</a:t>
            </a:r>
            <a:r>
              <a:rPr lang="ar-DZ" sz="2800" dirty="0" smtClean="0">
                <a:ea typeface="Calibri" panose="020F0502020204030204" pitchFamily="34" charset="0"/>
                <a:cs typeface="Sakkal Majalla" panose="02000000000000000000" pitchFamily="2" charset="-78"/>
              </a:rPr>
              <a:t>؛ هي مجموعة من العروض منسقة فيما بينها، وهي التي يمكن أن تشتق منها باقي القضايا</a:t>
            </a:r>
            <a:endParaRPr lang="fr-FR" sz="2800" dirty="0"/>
          </a:p>
        </p:txBody>
      </p:sp>
      <p:sp>
        <p:nvSpPr>
          <p:cNvPr id="7" name="Rectangle 6"/>
          <p:cNvSpPr/>
          <p:nvPr/>
        </p:nvSpPr>
        <p:spPr>
          <a:xfrm>
            <a:off x="1415510" y="410657"/>
            <a:ext cx="9990076" cy="658642"/>
          </a:xfrm>
          <a:prstGeom prst="rect">
            <a:avLst/>
          </a:prstGeom>
          <a:solidFill>
            <a:schemeClr val="accent5">
              <a:lumMod val="20000"/>
              <a:lumOff val="80000"/>
            </a:schemeClr>
          </a:solidFill>
        </p:spPr>
        <p:txBody>
          <a:bodyPr wrap="square">
            <a:spAutoFit/>
          </a:bodyPr>
          <a:lstStyle/>
          <a:p>
            <a:pPr indent="450215" algn="just" rtl="1">
              <a:lnSpc>
                <a:spcPct val="115000"/>
              </a:lnSpc>
              <a:spcAft>
                <a:spcPts val="1000"/>
              </a:spcAft>
            </a:pPr>
            <a:r>
              <a:rPr lang="ar-DZ" sz="3200" b="1" u="sng" dirty="0">
                <a:solidFill>
                  <a:srgbClr val="C00000"/>
                </a:solidFill>
                <a:latin typeface="Calibri" panose="020F0502020204030204" pitchFamily="34" charset="0"/>
                <a:ea typeface="Calibri" panose="020F0502020204030204" pitchFamily="34" charset="0"/>
                <a:cs typeface="Sakkal Majalla" panose="02000000000000000000" pitchFamily="2" charset="-78"/>
              </a:rPr>
              <a:t>عناصر النظرية</a:t>
            </a:r>
            <a:r>
              <a:rPr lang="ar-DZ" sz="3200" b="1" dirty="0">
                <a:solidFill>
                  <a:srgbClr val="C00000"/>
                </a:solidFill>
                <a:latin typeface="Calibri" panose="020F0502020204030204" pitchFamily="34" charset="0"/>
                <a:ea typeface="Calibri" panose="020F0502020204030204" pitchFamily="34" charset="0"/>
                <a:cs typeface="Sakkal Majalla" panose="02000000000000000000" pitchFamily="2" charset="-78"/>
              </a:rPr>
              <a:t>: يرى هانز </a:t>
            </a:r>
            <a:r>
              <a:rPr lang="ar-DZ" sz="3200" b="1" dirty="0" err="1">
                <a:solidFill>
                  <a:srgbClr val="C00000"/>
                </a:solidFill>
                <a:latin typeface="Calibri" panose="020F0502020204030204" pitchFamily="34" charset="0"/>
                <a:ea typeface="Calibri" panose="020F0502020204030204" pitchFamily="34" charset="0"/>
                <a:cs typeface="Sakkal Majalla" panose="02000000000000000000" pitchFamily="2" charset="-78"/>
              </a:rPr>
              <a:t>زيتربج</a:t>
            </a:r>
            <a:r>
              <a:rPr lang="ar-DZ" sz="3200" b="1" dirty="0">
                <a:solidFill>
                  <a:srgbClr val="C00000"/>
                </a:solidFill>
                <a:latin typeface="Calibri" panose="020F0502020204030204" pitchFamily="34" charset="0"/>
                <a:ea typeface="Calibri" panose="020F0502020204030204" pitchFamily="34" charset="0"/>
                <a:cs typeface="Sakkal Majalla" panose="02000000000000000000" pitchFamily="2" charset="-78"/>
              </a:rPr>
              <a:t> </a:t>
            </a:r>
            <a:r>
              <a:rPr lang="fr-FR" sz="3200" b="1" dirty="0" err="1">
                <a:solidFill>
                  <a:srgbClr val="C00000"/>
                </a:solidFill>
                <a:latin typeface="Sakkal Majalla" panose="02000000000000000000" pitchFamily="2" charset="-78"/>
                <a:ea typeface="Calibri" panose="020F0502020204030204" pitchFamily="34" charset="0"/>
                <a:cs typeface="Arial" panose="020B0604020202020204" pitchFamily="34" charset="0"/>
              </a:rPr>
              <a:t>H.Zeter</a:t>
            </a:r>
            <a:r>
              <a:rPr lang="fr-FR" sz="3200" b="1" dirty="0">
                <a:solidFill>
                  <a:srgbClr val="C00000"/>
                </a:solidFill>
                <a:latin typeface="Sakkal Majalla" panose="02000000000000000000" pitchFamily="2" charset="-78"/>
                <a:ea typeface="Calibri" panose="020F0502020204030204" pitchFamily="34" charset="0"/>
                <a:cs typeface="Arial" panose="020B0604020202020204" pitchFamily="34" charset="0"/>
              </a:rPr>
              <a:t> berg</a:t>
            </a:r>
            <a:r>
              <a:rPr lang="ar-DZ" sz="3200" b="1" dirty="0">
                <a:solidFill>
                  <a:srgbClr val="C00000"/>
                </a:solidFill>
                <a:latin typeface="Calibri" panose="020F0502020204030204" pitchFamily="34" charset="0"/>
                <a:ea typeface="Calibri" panose="020F0502020204030204" pitchFamily="34" charset="0"/>
                <a:cs typeface="Sakkal Majalla" panose="02000000000000000000" pitchFamily="2" charset="-78"/>
              </a:rPr>
              <a:t> أن العناصر المؤلفة للنظرية هي:</a:t>
            </a:r>
            <a:endParaRPr lang="fr-FR" sz="32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9113554" y="2295623"/>
            <a:ext cx="2292032" cy="2677656"/>
          </a:xfrm>
          <a:prstGeom prst="rect">
            <a:avLst/>
          </a:prstGeom>
          <a:solidFill>
            <a:schemeClr val="accent3">
              <a:lumMod val="20000"/>
              <a:lumOff val="80000"/>
            </a:schemeClr>
          </a:solidFill>
          <a:ln>
            <a:noFill/>
          </a:ln>
          <a:effectLst>
            <a:glow rad="1397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r>
              <a:rPr lang="ar-DZ" sz="2800" b="1" dirty="0">
                <a:latin typeface="Times New Roman" panose="02020603050405020304" pitchFamily="18" charset="0"/>
                <a:ea typeface="Calibri" panose="020F0502020204030204" pitchFamily="34" charset="0"/>
                <a:cs typeface="Times New Roman" panose="02020603050405020304" pitchFamily="18" charset="0"/>
              </a:rPr>
              <a:t>المصطلحات الأولية أو المفاهيم الأساسية</a:t>
            </a:r>
            <a:r>
              <a:rPr lang="ar-DZ" sz="2800" dirty="0">
                <a:latin typeface="Calibri" panose="020F0502020204030204" pitchFamily="34" charset="0"/>
                <a:ea typeface="Calibri" panose="020F0502020204030204" pitchFamily="34" charset="0"/>
                <a:cs typeface="Sakkal Majalla" panose="02000000000000000000" pitchFamily="2" charset="-78"/>
              </a:rPr>
              <a:t>، وهي تعريفات تقدم عن طريق مجموعة من الأمثلة توضح معناها</a:t>
            </a:r>
            <a:endParaRPr lang="fr-FR" sz="2800" dirty="0"/>
          </a:p>
        </p:txBody>
      </p:sp>
      <p:sp>
        <p:nvSpPr>
          <p:cNvPr id="10" name="Rectangle 9"/>
          <p:cNvSpPr/>
          <p:nvPr/>
        </p:nvSpPr>
        <p:spPr>
          <a:xfrm>
            <a:off x="5951348" y="2306772"/>
            <a:ext cx="2200759" cy="2074414"/>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lgn="just" rtl="1">
              <a:lnSpc>
                <a:spcPct val="115000"/>
              </a:lnSpc>
              <a:spcAft>
                <a:spcPts val="0"/>
              </a:spcAft>
            </a:pPr>
            <a:r>
              <a:rPr lang="ar-DZ" sz="2800" b="1" dirty="0">
                <a:latin typeface="Times New Roman" panose="02020603050405020304" pitchFamily="18" charset="0"/>
                <a:ea typeface="Calibri" panose="020F0502020204030204" pitchFamily="34" charset="0"/>
                <a:cs typeface="Times New Roman" panose="02020603050405020304" pitchFamily="18" charset="0"/>
              </a:rPr>
              <a:t>المفاهيم المشتقة؛ </a:t>
            </a:r>
            <a:r>
              <a:rPr lang="ar-DZ" sz="2800" dirty="0">
                <a:latin typeface="Calibri" panose="020F0502020204030204" pitchFamily="34" charset="0"/>
                <a:ea typeface="Calibri" panose="020F0502020204030204" pitchFamily="34" charset="0"/>
                <a:cs typeface="Sakkal Majalla" panose="02000000000000000000" pitchFamily="2" charset="-78"/>
              </a:rPr>
              <a:t>وهي مصطلحات تحدد في ضوء المفاهيم الأساسية.</a:t>
            </a:r>
            <a:endParaRPr lang="fr-FR" sz="2800" dirty="0">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3004092" y="2349484"/>
            <a:ext cx="1783429" cy="2569934"/>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lgn="just" rtl="1">
              <a:lnSpc>
                <a:spcPct val="115000"/>
              </a:lnSpc>
              <a:spcAft>
                <a:spcPts val="0"/>
              </a:spcAft>
            </a:pPr>
            <a:r>
              <a:rPr lang="ar-DZ" sz="2800" b="1" dirty="0">
                <a:latin typeface="Times New Roman" panose="02020603050405020304" pitchFamily="18" charset="0"/>
                <a:ea typeface="Calibri" panose="020F0502020204030204" pitchFamily="34" charset="0"/>
                <a:cs typeface="Times New Roman" panose="02020603050405020304" pitchFamily="18" charset="0"/>
              </a:rPr>
              <a:t>الفروض</a:t>
            </a:r>
            <a:r>
              <a:rPr lang="ar-DZ" sz="2800" dirty="0">
                <a:latin typeface="Times New Roman" panose="02020603050405020304" pitchFamily="18" charset="0"/>
                <a:ea typeface="Calibri" panose="020F0502020204030204" pitchFamily="34" charset="0"/>
                <a:cs typeface="Times New Roman" panose="02020603050405020304" pitchFamily="18" charset="0"/>
              </a:rPr>
              <a:t>؛ </a:t>
            </a:r>
            <a:r>
              <a:rPr lang="ar-DZ" sz="2800" dirty="0">
                <a:latin typeface="Calibri" panose="020F0502020204030204" pitchFamily="34" charset="0"/>
                <a:ea typeface="Calibri" panose="020F0502020204030204" pitchFamily="34" charset="0"/>
                <a:cs typeface="Sakkal Majalla" panose="02000000000000000000" pitchFamily="2" charset="-78"/>
              </a:rPr>
              <a:t>وهي قضايا تحدد العلاقات بين المفاهيم التي يتم تحديدها.</a:t>
            </a:r>
            <a:endParaRPr lang="fr-FR" sz="2800" dirty="0">
              <a:latin typeface="Calibri" panose="020F0502020204030204" pitchFamily="34" charset="0"/>
              <a:ea typeface="Calibri" panose="020F0502020204030204" pitchFamily="34" charset="0"/>
              <a:cs typeface="Arial" panose="020B0604020202020204" pitchFamily="34" charset="0"/>
            </a:endParaRPr>
          </a:p>
        </p:txBody>
      </p:sp>
      <p:cxnSp>
        <p:nvCxnSpPr>
          <p:cNvPr id="13" name="Connecteur droit avec flèche 12"/>
          <p:cNvCxnSpPr>
            <a:endCxn id="10" idx="0"/>
          </p:cNvCxnSpPr>
          <p:nvPr/>
        </p:nvCxnSpPr>
        <p:spPr>
          <a:xfrm>
            <a:off x="6354305" y="1069299"/>
            <a:ext cx="697423" cy="12374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endCxn id="9" idx="0"/>
          </p:cNvCxnSpPr>
          <p:nvPr/>
        </p:nvCxnSpPr>
        <p:spPr>
          <a:xfrm>
            <a:off x="6351701" y="1069299"/>
            <a:ext cx="3907869" cy="12263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7" idx="2"/>
            <a:endCxn id="6" idx="0"/>
          </p:cNvCxnSpPr>
          <p:nvPr/>
        </p:nvCxnSpPr>
        <p:spPr>
          <a:xfrm flipH="1">
            <a:off x="1407483" y="1069299"/>
            <a:ext cx="5003065" cy="122632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7" idx="2"/>
            <a:endCxn id="11" idx="0"/>
          </p:cNvCxnSpPr>
          <p:nvPr/>
        </p:nvCxnSpPr>
        <p:spPr>
          <a:xfrm flipH="1">
            <a:off x="3895807" y="1069299"/>
            <a:ext cx="2514741" cy="12801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871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3"/>
          </p:nvPr>
        </p:nvSpPr>
        <p:spPr>
          <a:xfrm>
            <a:off x="7924144" y="6429719"/>
            <a:ext cx="4114800" cy="296545"/>
          </a:xfrm>
        </p:spPr>
        <p:txBody>
          <a:bodyPr/>
          <a:lstStyle/>
          <a:p>
            <a:pPr algn="ctr" rtl="1"/>
            <a:r>
              <a:rPr lang="ar-DZ" sz="1050" noProof="0" smtClean="0"/>
              <a:t>اعداد: د العربي حجام - قسم علم الاجتماع - جامعة محمد لمين دباغين سطيف2</a:t>
            </a:r>
            <a:endParaRPr lang="fr-FR" sz="1050" noProof="0"/>
          </a:p>
        </p:txBody>
      </p:sp>
      <p:sp>
        <p:nvSpPr>
          <p:cNvPr id="6" name="Rectangle 5"/>
          <p:cNvSpPr/>
          <p:nvPr/>
        </p:nvSpPr>
        <p:spPr>
          <a:xfrm>
            <a:off x="1425843" y="1932179"/>
            <a:ext cx="9500461" cy="2985433"/>
          </a:xfrm>
          <a:prstGeom prst="rect">
            <a:avLst/>
          </a:prstGeom>
        </p:spPr>
        <p:txBody>
          <a:bodyPr wrap="square">
            <a:spAutoFit/>
          </a:bodyPr>
          <a:lstStyle/>
          <a:p>
            <a:pPr algn="just" rtl="1">
              <a:lnSpc>
                <a:spcPct val="150000"/>
              </a:lnSpc>
              <a:buFont typeface="Arial" panose="020B0604020202020204" pitchFamily="34" charset="0"/>
              <a:buChar char="•"/>
            </a:pPr>
            <a:r>
              <a:rPr lang="ar-DZ" sz="3200" dirty="0" smtClean="0">
                <a:latin typeface="Traditional Arabic" panose="02020603050405020304" pitchFamily="18" charset="-78"/>
                <a:cs typeface="Traditional Arabic" panose="02020603050405020304" pitchFamily="18" charset="-78"/>
              </a:rPr>
              <a:t>أن </a:t>
            </a:r>
            <a:r>
              <a:rPr lang="ar-DZ" sz="3200" dirty="0">
                <a:latin typeface="Traditional Arabic" panose="02020603050405020304" pitchFamily="18" charset="-78"/>
                <a:cs typeface="Traditional Arabic" panose="02020603050405020304" pitchFamily="18" charset="-78"/>
              </a:rPr>
              <a:t>يتعرف الطالب على مفهوم المقاربة النظرية في علم الاجتماع.</a:t>
            </a:r>
          </a:p>
          <a:p>
            <a:pPr algn="just" rtl="1">
              <a:lnSpc>
                <a:spcPct val="150000"/>
              </a:lnSpc>
              <a:buFont typeface="Arial" panose="020B0604020202020204" pitchFamily="34" charset="0"/>
              <a:buChar char="•"/>
            </a:pPr>
            <a:r>
              <a:rPr lang="ar-DZ" sz="3200" dirty="0">
                <a:latin typeface="Traditional Arabic" panose="02020603050405020304" pitchFamily="18" charset="-78"/>
                <a:cs typeface="Traditional Arabic" panose="02020603050405020304" pitchFamily="18" charset="-78"/>
              </a:rPr>
              <a:t>أن يميز بين أهم المقاربات النظرية (الوضعية، </a:t>
            </a:r>
            <a:r>
              <a:rPr lang="ar-DZ" sz="3200" dirty="0" err="1">
                <a:latin typeface="Traditional Arabic" panose="02020603050405020304" pitchFamily="18" charset="-78"/>
                <a:cs typeface="Traditional Arabic" panose="02020603050405020304" pitchFamily="18" charset="-78"/>
              </a:rPr>
              <a:t>التفهمية</a:t>
            </a:r>
            <a:r>
              <a:rPr lang="ar-DZ" sz="3200" dirty="0">
                <a:latin typeface="Traditional Arabic" panose="02020603050405020304" pitchFamily="18" charset="-78"/>
                <a:cs typeface="Traditional Arabic" panose="02020603050405020304" pitchFamily="18" charset="-78"/>
              </a:rPr>
              <a:t>، النقدية، الوظيفية، الصراعية…).</a:t>
            </a:r>
          </a:p>
          <a:p>
            <a:pPr algn="just" rtl="1">
              <a:lnSpc>
                <a:spcPct val="150000"/>
              </a:lnSpc>
              <a:buFont typeface="Arial" panose="020B0604020202020204" pitchFamily="34" charset="0"/>
              <a:buChar char="•"/>
            </a:pPr>
            <a:r>
              <a:rPr lang="ar-DZ" sz="3200" dirty="0">
                <a:latin typeface="Traditional Arabic" panose="02020603050405020304" pitchFamily="18" charset="-78"/>
                <a:cs typeface="Traditional Arabic" panose="02020603050405020304" pitchFamily="18" charset="-78"/>
              </a:rPr>
              <a:t>أن يدرك أهمية المقاربة النظرية في توجيه البحث </a:t>
            </a:r>
            <a:r>
              <a:rPr lang="ar-DZ" sz="3200" dirty="0" err="1">
                <a:latin typeface="Traditional Arabic" panose="02020603050405020304" pitchFamily="18" charset="-78"/>
                <a:cs typeface="Traditional Arabic" panose="02020603050405020304" pitchFamily="18" charset="-78"/>
              </a:rPr>
              <a:t>السوسيولوجي</a:t>
            </a:r>
            <a:r>
              <a:rPr lang="ar-DZ" sz="3200" dirty="0">
                <a:latin typeface="Traditional Arabic" panose="02020603050405020304" pitchFamily="18" charset="-78"/>
                <a:cs typeface="Traditional Arabic" panose="02020603050405020304" pitchFamily="18" charset="-78"/>
              </a:rPr>
              <a:t>.</a:t>
            </a:r>
          </a:p>
          <a:p>
            <a:pPr algn="just" rtl="1">
              <a:lnSpc>
                <a:spcPct val="150000"/>
              </a:lnSpc>
              <a:buFont typeface="Arial" panose="020B0604020202020204" pitchFamily="34" charset="0"/>
              <a:buChar char="•"/>
            </a:pPr>
            <a:r>
              <a:rPr lang="ar-DZ" sz="3200" dirty="0">
                <a:latin typeface="Traditional Arabic" panose="02020603050405020304" pitchFamily="18" charset="-78"/>
                <a:cs typeface="Traditional Arabic" panose="02020603050405020304" pitchFamily="18" charset="-78"/>
              </a:rPr>
              <a:t>أن يطبق المقاربة النظرية على مثال من الواقع الاجتماعي أو التنظيمي.</a:t>
            </a:r>
          </a:p>
        </p:txBody>
      </p:sp>
      <p:sp>
        <p:nvSpPr>
          <p:cNvPr id="7" name="Rectangle 6"/>
          <p:cNvSpPr/>
          <p:nvPr/>
        </p:nvSpPr>
        <p:spPr>
          <a:xfrm>
            <a:off x="5278487" y="791594"/>
            <a:ext cx="2645657" cy="584775"/>
          </a:xfrm>
          <a:prstGeom prst="rect">
            <a:avLst/>
          </a:prstGeom>
        </p:spPr>
        <p:txBody>
          <a:bodyPr wrap="square">
            <a:spAutoFit/>
          </a:bodyPr>
          <a:lstStyle/>
          <a:p>
            <a:pPr algn="r" rtl="1"/>
            <a:r>
              <a:rPr lang="ar-DZ" sz="3200" b="1" dirty="0">
                <a:solidFill>
                  <a:srgbClr val="FF0000"/>
                </a:solidFill>
                <a:latin typeface="Traditional Arabic" panose="02020603050405020304" pitchFamily="18" charset="-78"/>
                <a:cs typeface="+mj-cs"/>
              </a:rPr>
              <a:t>الأهداف التعليمية</a:t>
            </a:r>
          </a:p>
        </p:txBody>
      </p:sp>
    </p:spTree>
    <p:extLst>
      <p:ext uri="{BB962C8B-B14F-4D97-AF65-F5344CB8AC3E}">
        <p14:creationId xmlns:p14="http://schemas.microsoft.com/office/powerpoint/2010/main" val="33799448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6"/>
          </p:nvPr>
        </p:nvSpPr>
        <p:spPr>
          <a:xfrm>
            <a:off x="7583182" y="6445217"/>
            <a:ext cx="4114800" cy="249385"/>
          </a:xfrm>
        </p:spPr>
        <p:txBody>
          <a:bodyPr/>
          <a:lstStyle/>
          <a:p>
            <a:pPr rtl="0"/>
            <a:r>
              <a:rPr lang="ar-DZ" noProof="0" smtClean="0"/>
              <a:t>اعداد: د العربي حجام - قسم علم الاجتماع - جامعة محمد لمين دباغين سطيف2</a:t>
            </a:r>
            <a:endParaRPr lang="fr-FR" noProof="0"/>
          </a:p>
        </p:txBody>
      </p:sp>
      <p:pic>
        <p:nvPicPr>
          <p:cNvPr id="6" name="Image 5"/>
          <p:cNvPicPr>
            <a:picLocks noChangeAspect="1"/>
          </p:cNvPicPr>
          <p:nvPr/>
        </p:nvPicPr>
        <p:blipFill>
          <a:blip r:embed="rId2"/>
          <a:stretch>
            <a:fillRect/>
          </a:stretch>
        </p:blipFill>
        <p:spPr>
          <a:xfrm>
            <a:off x="1751309" y="377527"/>
            <a:ext cx="8586060" cy="5682309"/>
          </a:xfrm>
          <a:prstGeom prst="rect">
            <a:avLst/>
          </a:prstGeom>
        </p:spPr>
      </p:pic>
    </p:spTree>
    <p:extLst>
      <p:ext uri="{BB962C8B-B14F-4D97-AF65-F5344CB8AC3E}">
        <p14:creationId xmlns:p14="http://schemas.microsoft.com/office/powerpoint/2010/main" val="895401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3"/>
          </p:nvPr>
        </p:nvSpPr>
        <p:spPr>
          <a:xfrm>
            <a:off x="7939642" y="6514959"/>
            <a:ext cx="4114800" cy="249385"/>
          </a:xfrm>
        </p:spPr>
        <p:txBody>
          <a:bodyPr/>
          <a:lstStyle/>
          <a:p>
            <a:pPr algn="ctr" rtl="1"/>
            <a:r>
              <a:rPr lang="ar-DZ" noProof="0" dirty="0" smtClean="0"/>
              <a:t>اعداد: د العربي حجام - قسم علم الاجتماع - جامعة محمد لمين دباغين سطيف2</a:t>
            </a:r>
            <a:endParaRPr lang="fr-FR" noProof="0" dirty="0"/>
          </a:p>
        </p:txBody>
      </p:sp>
      <p:sp>
        <p:nvSpPr>
          <p:cNvPr id="2" name="Pensées 1"/>
          <p:cNvSpPr/>
          <p:nvPr/>
        </p:nvSpPr>
        <p:spPr>
          <a:xfrm>
            <a:off x="914400" y="743919"/>
            <a:ext cx="8338088" cy="4943959"/>
          </a:xfrm>
          <a:prstGeom prst="cloudCallout">
            <a:avLst>
              <a:gd name="adj1" fmla="val 79213"/>
              <a:gd name="adj2" fmla="val 5260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DZ" sz="4800" b="1" dirty="0" smtClean="0">
                <a:latin typeface="Traditional Arabic" panose="02020603050405020304" pitchFamily="18" charset="-78"/>
                <a:cs typeface="Traditional Arabic" panose="02020603050405020304" pitchFamily="18" charset="-78"/>
              </a:rPr>
              <a:t>ما الفرق</a:t>
            </a:r>
          </a:p>
          <a:p>
            <a:pPr algn="ctr"/>
            <a:r>
              <a:rPr lang="ar-DZ" sz="4800" b="1" dirty="0" smtClean="0">
                <a:latin typeface="Traditional Arabic" panose="02020603050405020304" pitchFamily="18" charset="-78"/>
                <a:cs typeface="Traditional Arabic" panose="02020603050405020304" pitchFamily="18" charset="-78"/>
              </a:rPr>
              <a:t> بين المقاربة ، النموذج ، الاطار، المدخل </a:t>
            </a:r>
            <a:r>
              <a:rPr lang="ar-DZ" sz="4800" b="1" dirty="0" err="1" smtClean="0">
                <a:latin typeface="Traditional Arabic" panose="02020603050405020304" pitchFamily="18" charset="-78"/>
                <a:cs typeface="Traditional Arabic" panose="02020603050405020304" pitchFamily="18" charset="-78"/>
              </a:rPr>
              <a:t>البراديغم</a:t>
            </a:r>
            <a:r>
              <a:rPr lang="ar-DZ" sz="4800" b="1" dirty="0" smtClean="0">
                <a:latin typeface="Traditional Arabic" panose="02020603050405020304" pitchFamily="18" charset="-78"/>
                <a:cs typeface="Traditional Arabic" panose="02020603050405020304" pitchFamily="18" charset="-78"/>
              </a:rPr>
              <a:t> </a:t>
            </a:r>
            <a:endParaRPr lang="fr-FR" sz="48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177584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3"/>
          </p:nvPr>
        </p:nvSpPr>
        <p:spPr>
          <a:xfrm>
            <a:off x="7893147" y="6445217"/>
            <a:ext cx="4114800" cy="249385"/>
          </a:xfrm>
        </p:spPr>
        <p:txBody>
          <a:bodyPr/>
          <a:lstStyle/>
          <a:p>
            <a:pPr rtl="0"/>
            <a:r>
              <a:rPr lang="ar-DZ" noProof="0" smtClean="0"/>
              <a:t>اعداد: د العربي حجام - قسم علم الاجتماع - جامعة محمد لمين دباغين سطيف2</a:t>
            </a:r>
            <a:endParaRPr lang="fr-FR" noProof="0"/>
          </a:p>
        </p:txBody>
      </p:sp>
      <p:graphicFrame>
        <p:nvGraphicFramePr>
          <p:cNvPr id="5" name="Tableau 4"/>
          <p:cNvGraphicFramePr>
            <a:graphicFrameLocks noGrp="1"/>
          </p:cNvGraphicFramePr>
          <p:nvPr>
            <p:extLst>
              <p:ext uri="{D42A27DB-BD31-4B8C-83A1-F6EECF244321}">
                <p14:modId xmlns:p14="http://schemas.microsoft.com/office/powerpoint/2010/main" val="452382186"/>
              </p:ext>
            </p:extLst>
          </p:nvPr>
        </p:nvGraphicFramePr>
        <p:xfrm>
          <a:off x="123985" y="212056"/>
          <a:ext cx="11883962" cy="6482545"/>
        </p:xfrm>
        <a:graphic>
          <a:graphicData uri="http://schemas.openxmlformats.org/drawingml/2006/table">
            <a:tbl>
              <a:tblPr firstRow="1" bandRow="1">
                <a:tableStyleId>{ED083AE6-46FA-4A59-8FB0-9F97EB10719F}</a:tableStyleId>
              </a:tblPr>
              <a:tblGrid>
                <a:gridCol w="5941981"/>
                <a:gridCol w="5941981"/>
              </a:tblGrid>
              <a:tr h="2282363">
                <a:tc>
                  <a:txBody>
                    <a:bodyPr/>
                    <a:lstStyle/>
                    <a:p>
                      <a:pPr algn="just" rtl="1"/>
                      <a:r>
                        <a:rPr lang="ar-DZ" sz="2300" b="1" dirty="0" smtClean="0">
                          <a:latin typeface="Times New Roman" panose="02020603050405020304" pitchFamily="18" charset="0"/>
                          <a:cs typeface="Times New Roman" panose="02020603050405020304" pitchFamily="18" charset="0"/>
                        </a:rPr>
                        <a:t>2. </a:t>
                      </a:r>
                      <a:r>
                        <a:rPr lang="ar-DZ" sz="2300" b="1" dirty="0" err="1" smtClean="0">
                          <a:latin typeface="Times New Roman" panose="02020603050405020304" pitchFamily="18" charset="0"/>
                          <a:cs typeface="Times New Roman" panose="02020603050405020304" pitchFamily="18" charset="0"/>
                        </a:rPr>
                        <a:t>البراديغم</a:t>
                      </a:r>
                      <a:r>
                        <a:rPr lang="ar-DZ" sz="2300" b="1" dirty="0" smtClean="0">
                          <a:latin typeface="Times New Roman" panose="02020603050405020304" pitchFamily="18" charset="0"/>
                          <a:cs typeface="Times New Roman" panose="02020603050405020304" pitchFamily="18" charset="0"/>
                        </a:rPr>
                        <a:t> (</a:t>
                      </a:r>
                      <a:r>
                        <a:rPr lang="fr-FR" sz="2300" b="1" dirty="0" err="1" smtClean="0">
                          <a:latin typeface="Times New Roman" panose="02020603050405020304" pitchFamily="18" charset="0"/>
                          <a:cs typeface="Times New Roman" panose="02020603050405020304" pitchFamily="18" charset="0"/>
                        </a:rPr>
                        <a:t>Paradigm</a:t>
                      </a:r>
                      <a:r>
                        <a:rPr lang="fr-FR" sz="2300" b="1" dirty="0" smtClean="0">
                          <a:latin typeface="Times New Roman" panose="02020603050405020304" pitchFamily="18" charset="0"/>
                          <a:cs typeface="Times New Roman" panose="02020603050405020304" pitchFamily="18" charset="0"/>
                        </a:rPr>
                        <a:t>)</a:t>
                      </a:r>
                      <a:r>
                        <a:rPr lang="ar-DZ" sz="2300" b="1" dirty="0" smtClean="0">
                          <a:latin typeface="Times New Roman" panose="02020603050405020304" pitchFamily="18" charset="0"/>
                          <a:cs typeface="Times New Roman" panose="02020603050405020304" pitchFamily="18" charset="0"/>
                        </a:rPr>
                        <a:t> : </a:t>
                      </a:r>
                      <a:r>
                        <a:rPr lang="ar-DZ" sz="2300" b="0" dirty="0" smtClean="0">
                          <a:latin typeface="Times New Roman" panose="02020603050405020304" pitchFamily="18" charset="0"/>
                          <a:cs typeface="Times New Roman" panose="02020603050405020304" pitchFamily="18" charset="0"/>
                        </a:rPr>
                        <a:t>هو النموذج المعرفي الشامل الذي يحدد قواعد التفكير والبحث داخل حقل علمي.</a:t>
                      </a:r>
                    </a:p>
                    <a:p>
                      <a:pPr algn="just" rtl="1"/>
                      <a:r>
                        <a:rPr lang="ar-DZ" sz="2300" b="0" dirty="0" smtClean="0">
                          <a:latin typeface="Times New Roman" panose="02020603050405020304" pitchFamily="18" charset="0"/>
                          <a:cs typeface="Times New Roman" panose="02020603050405020304" pitchFamily="18" charset="0"/>
                        </a:rPr>
                        <a:t>يشمل الافتراضات الفلسفية، المناهج، وأولويات البحث.</a:t>
                      </a:r>
                    </a:p>
                    <a:p>
                      <a:pPr algn="just" rtl="1"/>
                      <a:r>
                        <a:rPr lang="ar-DZ" sz="2300" b="1" dirty="0" smtClean="0">
                          <a:latin typeface="Times New Roman" panose="02020603050405020304" pitchFamily="18" charset="0"/>
                          <a:cs typeface="Times New Roman" panose="02020603050405020304" pitchFamily="18" charset="0"/>
                        </a:rPr>
                        <a:t>مثال:</a:t>
                      </a:r>
                      <a:r>
                        <a:rPr lang="ar-DZ" sz="2300" dirty="0" smtClean="0">
                          <a:latin typeface="Times New Roman" panose="02020603050405020304" pitchFamily="18" charset="0"/>
                          <a:cs typeface="Times New Roman" panose="02020603050405020304" pitchFamily="18" charset="0"/>
                        </a:rPr>
                        <a:t> </a:t>
                      </a:r>
                      <a:r>
                        <a:rPr lang="ar-DZ" sz="2300" dirty="0" err="1" smtClean="0">
                          <a:latin typeface="Times New Roman" panose="02020603050405020304" pitchFamily="18" charset="0"/>
                          <a:cs typeface="Times New Roman" panose="02020603050405020304" pitchFamily="18" charset="0"/>
                        </a:rPr>
                        <a:t>البراديغم</a:t>
                      </a:r>
                      <a:r>
                        <a:rPr lang="ar-DZ" sz="2300" dirty="0" smtClean="0">
                          <a:latin typeface="Times New Roman" panose="02020603050405020304" pitchFamily="18" charset="0"/>
                          <a:cs typeface="Times New Roman" panose="02020603050405020304" pitchFamily="18" charset="0"/>
                        </a:rPr>
                        <a:t> الوضعي الذي يركز على القياس الكمي، مقابل </a:t>
                      </a:r>
                      <a:r>
                        <a:rPr lang="ar-DZ" sz="2300" dirty="0" err="1" smtClean="0">
                          <a:latin typeface="Times New Roman" panose="02020603050405020304" pitchFamily="18" charset="0"/>
                          <a:cs typeface="Times New Roman" panose="02020603050405020304" pitchFamily="18" charset="0"/>
                        </a:rPr>
                        <a:t>البراديغم</a:t>
                      </a:r>
                      <a:r>
                        <a:rPr lang="ar-DZ" sz="2300" dirty="0" smtClean="0">
                          <a:latin typeface="Times New Roman" panose="02020603050405020304" pitchFamily="18" charset="0"/>
                          <a:cs typeface="Times New Roman" panose="02020603050405020304" pitchFamily="18" charset="0"/>
                        </a:rPr>
                        <a:t> التفسيري الذي يركز على المعنى والثقافة داخل المؤسسة.</a:t>
                      </a:r>
                      <a:endParaRPr lang="fr-FR" sz="2300" dirty="0">
                        <a:latin typeface="Times New Roman" panose="020206030504050203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just" rtl="1"/>
                      <a:r>
                        <a:rPr lang="ar-DZ" sz="2300" b="1" dirty="0" smtClean="0">
                          <a:latin typeface="Times New Roman" panose="02020603050405020304" pitchFamily="18" charset="0"/>
                          <a:cs typeface="Times New Roman" panose="02020603050405020304" pitchFamily="18" charset="0"/>
                        </a:rPr>
                        <a:t>1. الإطار (</a:t>
                      </a:r>
                      <a:r>
                        <a:rPr lang="fr-FR" sz="2300" b="1" dirty="0" smtClean="0">
                          <a:latin typeface="Times New Roman" panose="02020603050405020304" pitchFamily="18" charset="0"/>
                          <a:cs typeface="Times New Roman" panose="02020603050405020304" pitchFamily="18" charset="0"/>
                        </a:rPr>
                        <a:t>Framework)</a:t>
                      </a:r>
                      <a:r>
                        <a:rPr lang="ar-DZ" sz="2300" b="1" dirty="0" smtClean="0">
                          <a:latin typeface="Times New Roman" panose="02020603050405020304" pitchFamily="18" charset="0"/>
                          <a:cs typeface="Times New Roman" panose="02020603050405020304" pitchFamily="18" charset="0"/>
                        </a:rPr>
                        <a:t> : </a:t>
                      </a:r>
                      <a:r>
                        <a:rPr lang="ar-DZ" sz="2300" b="0" dirty="0" smtClean="0">
                          <a:latin typeface="Times New Roman" panose="02020603050405020304" pitchFamily="18" charset="0"/>
                          <a:cs typeface="Times New Roman" panose="02020603050405020304" pitchFamily="18" charset="0"/>
                        </a:rPr>
                        <a:t>هو البنية </a:t>
                      </a:r>
                      <a:r>
                        <a:rPr lang="ar-DZ" sz="2300" b="0" dirty="0" err="1" smtClean="0">
                          <a:latin typeface="Times New Roman" panose="02020603050405020304" pitchFamily="18" charset="0"/>
                          <a:cs typeface="Times New Roman" panose="02020603050405020304" pitchFamily="18" charset="0"/>
                        </a:rPr>
                        <a:t>المفاهيمية</a:t>
                      </a:r>
                      <a:r>
                        <a:rPr lang="ar-DZ" sz="2300" b="0" dirty="0" smtClean="0">
                          <a:latin typeface="Times New Roman" panose="02020603050405020304" pitchFamily="18" charset="0"/>
                          <a:cs typeface="Times New Roman" panose="02020603050405020304" pitchFamily="18" charset="0"/>
                        </a:rPr>
                        <a:t> التي يعتمدها الباحث لتنظيم أفكاره وتوجيه </a:t>
                      </a:r>
                      <a:r>
                        <a:rPr lang="ar-DZ" sz="2300" b="0" dirty="0" err="1" smtClean="0">
                          <a:latin typeface="Times New Roman" panose="02020603050405020304" pitchFamily="18" charset="0"/>
                          <a:cs typeface="Times New Roman" panose="02020603050405020304" pitchFamily="18" charset="0"/>
                        </a:rPr>
                        <a:t>بحثه.يحدد</a:t>
                      </a:r>
                      <a:r>
                        <a:rPr lang="ar-DZ" sz="2300" b="0" dirty="0" smtClean="0">
                          <a:latin typeface="Times New Roman" panose="02020603050405020304" pitchFamily="18" charset="0"/>
                          <a:cs typeface="Times New Roman" panose="02020603050405020304" pitchFamily="18" charset="0"/>
                        </a:rPr>
                        <a:t> المفاهيم الأساسية والعلاقات بينها داخل الدراسة.</a:t>
                      </a:r>
                    </a:p>
                    <a:p>
                      <a:pPr algn="just" rtl="1"/>
                      <a:r>
                        <a:rPr lang="ar-DZ" sz="2300" b="1" dirty="0" smtClean="0">
                          <a:latin typeface="Times New Roman" panose="02020603050405020304" pitchFamily="18" charset="0"/>
                          <a:cs typeface="Times New Roman" panose="02020603050405020304" pitchFamily="18" charset="0"/>
                        </a:rPr>
                        <a:t>مثال:</a:t>
                      </a:r>
                      <a:r>
                        <a:rPr lang="ar-DZ" sz="2300" dirty="0" smtClean="0">
                          <a:latin typeface="Times New Roman" panose="02020603050405020304" pitchFamily="18" charset="0"/>
                          <a:cs typeface="Times New Roman" panose="02020603050405020304" pitchFamily="18" charset="0"/>
                        </a:rPr>
                        <a:t> إطار "الرضا الوظيفي" الذي يربط بين الحوافز، القيادة، والثقافة التنظيمية.</a:t>
                      </a:r>
                    </a:p>
                    <a:p>
                      <a:pPr algn="just" rtl="1"/>
                      <a:endParaRPr lang="fr-FR" sz="2300" dirty="0">
                        <a:latin typeface="Times New Roman" panose="020206030504050203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2646907">
                <a:tc>
                  <a:txBody>
                    <a:bodyPr/>
                    <a:lstStyle/>
                    <a:p>
                      <a:pPr algn="just" rtl="1"/>
                      <a:r>
                        <a:rPr lang="ar-DZ" sz="2300" b="1" dirty="0" smtClean="0"/>
                        <a:t>4. المقاربة (</a:t>
                      </a:r>
                      <a:r>
                        <a:rPr lang="fr-FR" sz="2300" b="1" dirty="0" err="1" smtClean="0"/>
                        <a:t>Approach</a:t>
                      </a:r>
                      <a:r>
                        <a:rPr lang="fr-FR" sz="2300" b="1" dirty="0" smtClean="0"/>
                        <a:t>)</a:t>
                      </a:r>
                      <a:r>
                        <a:rPr lang="ar-DZ" sz="2300" b="1" dirty="0" smtClean="0"/>
                        <a:t> : </a:t>
                      </a:r>
                      <a:r>
                        <a:rPr lang="ar-DZ" sz="2300" dirty="0" smtClean="0"/>
                        <a:t>هي </a:t>
                      </a:r>
                      <a:r>
                        <a:rPr lang="ar-DZ" sz="2300" b="1" dirty="0" smtClean="0"/>
                        <a:t>زاوية النظر أو الطريقة التحليلية</a:t>
                      </a:r>
                      <a:r>
                        <a:rPr lang="ar-DZ" sz="2300" dirty="0" smtClean="0"/>
                        <a:t> التي يعتمدها الباحث لدراسة موضوعه.</a:t>
                      </a:r>
                    </a:p>
                    <a:p>
                      <a:pPr algn="just" rtl="1"/>
                      <a:r>
                        <a:rPr lang="ar-DZ" sz="2300" dirty="0" smtClean="0"/>
                        <a:t>تحدد كيف سيتم التعامل مع الظاهرة: وظيفية، </a:t>
                      </a:r>
                      <a:r>
                        <a:rPr lang="ar-DZ" sz="2300" dirty="0" err="1" smtClean="0"/>
                        <a:t>إثنوغرافية</a:t>
                      </a:r>
                      <a:r>
                        <a:rPr lang="ar-DZ" sz="2300" dirty="0" smtClean="0"/>
                        <a:t>، نقدية، إلخ.</a:t>
                      </a:r>
                    </a:p>
                    <a:p>
                      <a:pPr algn="just" rtl="1"/>
                      <a:r>
                        <a:rPr lang="ar-DZ" sz="2300" b="1" dirty="0" smtClean="0"/>
                        <a:t>مثال:</a:t>
                      </a:r>
                      <a:r>
                        <a:rPr lang="ar-DZ" sz="2300" dirty="0" smtClean="0"/>
                        <a:t> مقاربة </a:t>
                      </a:r>
                      <a:r>
                        <a:rPr lang="ar-DZ" sz="2300" dirty="0" err="1" smtClean="0"/>
                        <a:t>إثنوغرافية</a:t>
                      </a:r>
                      <a:r>
                        <a:rPr lang="ar-DZ" sz="2300" dirty="0" smtClean="0"/>
                        <a:t> لدراسة التفاعلات اليومية داخل مؤسسة صناعية.</a:t>
                      </a:r>
                    </a:p>
                    <a:p>
                      <a:pPr algn="just" rtl="1"/>
                      <a:endParaRPr lang="fr-FR" sz="2300" dirty="0">
                        <a:latin typeface="Times New Roman" panose="020206030504050203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just" rtl="1"/>
                      <a:r>
                        <a:rPr lang="ar-DZ" sz="2300" b="1" dirty="0" smtClean="0">
                          <a:latin typeface="Times New Roman" panose="02020603050405020304" pitchFamily="18" charset="0"/>
                          <a:cs typeface="Times New Roman" panose="02020603050405020304" pitchFamily="18" charset="0"/>
                        </a:rPr>
                        <a:t>3. المدخل (</a:t>
                      </a:r>
                      <a:r>
                        <a:rPr lang="fr-FR" sz="2300" b="1" dirty="0" smtClean="0">
                          <a:latin typeface="Times New Roman" panose="02020603050405020304" pitchFamily="18" charset="0"/>
                          <a:cs typeface="Times New Roman" panose="02020603050405020304" pitchFamily="18" charset="0"/>
                        </a:rPr>
                        <a:t>Perspective/Orientation)</a:t>
                      </a:r>
                      <a:r>
                        <a:rPr lang="ar-DZ" sz="2300" b="1" dirty="0" smtClean="0">
                          <a:latin typeface="Times New Roman" panose="02020603050405020304" pitchFamily="18" charset="0"/>
                          <a:cs typeface="Times New Roman" panose="02020603050405020304" pitchFamily="18" charset="0"/>
                        </a:rPr>
                        <a:t> : </a:t>
                      </a:r>
                      <a:r>
                        <a:rPr lang="ar-DZ" sz="2300" b="0" dirty="0" smtClean="0">
                          <a:latin typeface="Times New Roman" panose="02020603050405020304" pitchFamily="18" charset="0"/>
                          <a:cs typeface="Times New Roman" panose="02020603050405020304" pitchFamily="18" charset="0"/>
                        </a:rPr>
                        <a:t>هو الاتجاه العام أو البوابة التي يبدأ منها الباحث لدراسة الظاهرة.</a:t>
                      </a:r>
                    </a:p>
                    <a:p>
                      <a:pPr algn="just" rtl="1"/>
                      <a:r>
                        <a:rPr lang="ar-DZ" sz="2300" b="0" dirty="0" smtClean="0">
                          <a:latin typeface="Times New Roman" panose="02020603050405020304" pitchFamily="18" charset="0"/>
                          <a:cs typeface="Times New Roman" panose="02020603050405020304" pitchFamily="18" charset="0"/>
                        </a:rPr>
                        <a:t>أكثر عمومية من المقاربة، يحدد زاوية الانطلاق نحو التحليل.</a:t>
                      </a:r>
                    </a:p>
                    <a:p>
                      <a:pPr algn="just" rtl="1"/>
                      <a:r>
                        <a:rPr lang="ar-DZ" sz="2300" b="1" dirty="0" smtClean="0">
                          <a:latin typeface="Times New Roman" panose="02020603050405020304" pitchFamily="18" charset="0"/>
                          <a:cs typeface="Times New Roman" panose="02020603050405020304" pitchFamily="18" charset="0"/>
                        </a:rPr>
                        <a:t>مثال:</a:t>
                      </a:r>
                      <a:r>
                        <a:rPr lang="ar-DZ" sz="2300" dirty="0" smtClean="0">
                          <a:latin typeface="Times New Roman" panose="02020603050405020304" pitchFamily="18" charset="0"/>
                          <a:cs typeface="Times New Roman" panose="02020603050405020304" pitchFamily="18" charset="0"/>
                        </a:rPr>
                        <a:t> المدخل الوظيفي الذي يرى المؤسسة نسقًا متكاملاً، أو المدخل </a:t>
                      </a:r>
                      <a:r>
                        <a:rPr lang="ar-DZ" sz="2300" dirty="0" err="1" smtClean="0">
                          <a:latin typeface="Times New Roman" panose="02020603050405020304" pitchFamily="18" charset="0"/>
                          <a:cs typeface="Times New Roman" panose="02020603050405020304" pitchFamily="18" charset="0"/>
                        </a:rPr>
                        <a:t>الصراعي</a:t>
                      </a:r>
                      <a:r>
                        <a:rPr lang="ar-DZ" sz="2300" dirty="0" smtClean="0">
                          <a:latin typeface="Times New Roman" panose="02020603050405020304" pitchFamily="18" charset="0"/>
                          <a:cs typeface="Times New Roman" panose="02020603050405020304" pitchFamily="18" charset="0"/>
                        </a:rPr>
                        <a:t> الذي يركز على التناقضات بين العمال والإدارة.</a:t>
                      </a:r>
                    </a:p>
                    <a:p>
                      <a:pPr algn="just" rtl="1"/>
                      <a:endParaRPr lang="fr-FR" sz="2300" dirty="0">
                        <a:latin typeface="Times New Roman" panose="02020603050405020304" pitchFamily="18" charset="0"/>
                        <a:cs typeface="Times New Roman" panose="020206030504050203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1553275">
                <a:tc gridSpan="2">
                  <a:txBody>
                    <a:bodyPr/>
                    <a:lstStyle/>
                    <a:p>
                      <a:pPr algn="just" rtl="1"/>
                      <a:r>
                        <a:rPr lang="ar-DZ" sz="2300" b="1" dirty="0" smtClean="0"/>
                        <a:t>5. النموذج (</a:t>
                      </a:r>
                      <a:r>
                        <a:rPr lang="fr-FR" sz="2300" b="1" dirty="0" smtClean="0"/>
                        <a:t>Model)</a:t>
                      </a:r>
                    </a:p>
                    <a:p>
                      <a:pPr algn="just" rtl="1"/>
                      <a:r>
                        <a:rPr lang="ar-DZ" sz="2300" b="0" dirty="0" smtClean="0"/>
                        <a:t>هو تصور مبسط أو تمثيل للواقع يساعد على فهمه أو التنبؤ </a:t>
                      </a:r>
                      <a:r>
                        <a:rPr lang="ar-DZ" sz="2300" b="0" dirty="0" err="1" smtClean="0"/>
                        <a:t>به.يمكن</a:t>
                      </a:r>
                      <a:r>
                        <a:rPr lang="ar-DZ" sz="2300" b="0" dirty="0" smtClean="0"/>
                        <a:t> أن يكون </a:t>
                      </a:r>
                      <a:r>
                        <a:rPr lang="ar-DZ" sz="2300" b="0" dirty="0" err="1" smtClean="0"/>
                        <a:t>رسوميًا</a:t>
                      </a:r>
                      <a:r>
                        <a:rPr lang="ar-DZ" sz="2300" b="0" dirty="0" smtClean="0"/>
                        <a:t> أو </a:t>
                      </a:r>
                      <a:r>
                        <a:rPr lang="ar-DZ" sz="2300" b="0" dirty="0" err="1" smtClean="0"/>
                        <a:t>مفاهيميًا</a:t>
                      </a:r>
                      <a:r>
                        <a:rPr lang="ar-DZ" sz="2300" b="0" dirty="0" smtClean="0"/>
                        <a:t>، يوضح العلاقات بين المتغيرات.</a:t>
                      </a:r>
                    </a:p>
                    <a:p>
                      <a:pPr algn="just" rtl="1"/>
                      <a:r>
                        <a:rPr lang="ar-DZ" sz="2300" b="1" dirty="0" smtClean="0"/>
                        <a:t>مثال:</a:t>
                      </a:r>
                      <a:r>
                        <a:rPr lang="ar-DZ" sz="2300" dirty="0" smtClean="0"/>
                        <a:t> نموذج </a:t>
                      </a:r>
                      <a:r>
                        <a:rPr lang="ar-DZ" sz="2300" b="1" dirty="0" err="1" smtClean="0"/>
                        <a:t>هيرزبرغ</a:t>
                      </a:r>
                      <a:r>
                        <a:rPr lang="ar-DZ" sz="2300" b="1" dirty="0" smtClean="0"/>
                        <a:t> للحوافز الذي يميز </a:t>
                      </a:r>
                      <a:r>
                        <a:rPr lang="ar-DZ" sz="2300" dirty="0" smtClean="0"/>
                        <a:t>بين عوامل الرضا وعوامل عدم الرضا في العمل.</a:t>
                      </a:r>
                      <a:endParaRPr lang="ar-DZ" sz="23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algn="just" rtl="1"/>
                      <a:endParaRPr lang="fr-FR"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257586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3"/>
          </p:nvPr>
        </p:nvSpPr>
        <p:spPr>
          <a:xfrm>
            <a:off x="7691669" y="6445216"/>
            <a:ext cx="4114800" cy="249385"/>
          </a:xfrm>
        </p:spPr>
        <p:txBody>
          <a:bodyPr/>
          <a:lstStyle/>
          <a:p>
            <a:pPr rtl="0"/>
            <a:r>
              <a:rPr lang="ar-DZ" noProof="0" smtClean="0"/>
              <a:t>اعداد: د العربي حجام - قسم علم الاجتماع - جامعة محمد لمين دباغين سطيف2</a:t>
            </a:r>
            <a:endParaRPr lang="fr-FR" noProof="0"/>
          </a:p>
        </p:txBody>
      </p:sp>
      <p:graphicFrame>
        <p:nvGraphicFramePr>
          <p:cNvPr id="6" name="Tableau 5"/>
          <p:cNvGraphicFramePr>
            <a:graphicFrameLocks noGrp="1"/>
          </p:cNvGraphicFramePr>
          <p:nvPr>
            <p:extLst>
              <p:ext uri="{D42A27DB-BD31-4B8C-83A1-F6EECF244321}">
                <p14:modId xmlns:p14="http://schemas.microsoft.com/office/powerpoint/2010/main" val="2495839757"/>
              </p:ext>
            </p:extLst>
          </p:nvPr>
        </p:nvGraphicFramePr>
        <p:xfrm>
          <a:off x="604433" y="1301857"/>
          <a:ext cx="10864312" cy="3922173"/>
        </p:xfrm>
        <a:graphic>
          <a:graphicData uri="http://schemas.openxmlformats.org/drawingml/2006/table">
            <a:tbl>
              <a:tblPr rtl="1">
                <a:tableStyleId>{5C22544A-7EE6-4342-B048-85BDC9FD1C3A}</a:tableStyleId>
              </a:tblPr>
              <a:tblGrid>
                <a:gridCol w="1720311"/>
                <a:gridCol w="2371241"/>
                <a:gridCol w="3115159"/>
                <a:gridCol w="3657601"/>
              </a:tblGrid>
              <a:tr h="524515">
                <a:tc>
                  <a:txBody>
                    <a:bodyPr/>
                    <a:lstStyle/>
                    <a:p>
                      <a:pPr algn="ctr" rtl="1" fontAlgn="ctr">
                        <a:lnSpc>
                          <a:spcPct val="150000"/>
                        </a:lnSpc>
                      </a:pPr>
                      <a:r>
                        <a:rPr lang="ar-DZ" sz="2800" b="1" u="none" strike="noStrike" dirty="0">
                          <a:solidFill>
                            <a:srgbClr val="C00000"/>
                          </a:solidFill>
                          <a:effectLst/>
                        </a:rPr>
                        <a:t>المفهوم</a:t>
                      </a:r>
                      <a:endParaRPr lang="ar-DZ" sz="2800" b="1" i="0" u="none" strike="noStrike" dirty="0">
                        <a:solidFill>
                          <a:srgbClr val="C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1" fontAlgn="ctr">
                        <a:lnSpc>
                          <a:spcPct val="150000"/>
                        </a:lnSpc>
                      </a:pPr>
                      <a:r>
                        <a:rPr lang="ar-DZ" sz="2800" b="1" u="none" strike="noStrike" dirty="0">
                          <a:solidFill>
                            <a:srgbClr val="C00000"/>
                          </a:solidFill>
                          <a:effectLst/>
                        </a:rPr>
                        <a:t>المستوى</a:t>
                      </a:r>
                      <a:endParaRPr lang="ar-DZ" sz="2800" b="1" i="0" u="none" strike="noStrike" dirty="0">
                        <a:solidFill>
                          <a:srgbClr val="C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1" fontAlgn="ctr">
                        <a:lnSpc>
                          <a:spcPct val="150000"/>
                        </a:lnSpc>
                      </a:pPr>
                      <a:r>
                        <a:rPr lang="ar-DZ" sz="2800" b="1" u="none" strike="noStrike" dirty="0">
                          <a:solidFill>
                            <a:srgbClr val="C00000"/>
                          </a:solidFill>
                          <a:effectLst/>
                        </a:rPr>
                        <a:t>الوظيفة</a:t>
                      </a:r>
                      <a:endParaRPr lang="ar-DZ" sz="2800" b="1" i="0" u="none" strike="noStrike" dirty="0">
                        <a:solidFill>
                          <a:srgbClr val="C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1" fontAlgn="ctr">
                        <a:lnSpc>
                          <a:spcPct val="150000"/>
                        </a:lnSpc>
                      </a:pPr>
                      <a:r>
                        <a:rPr lang="ar-DZ" sz="2800" b="1" u="none" strike="noStrike" dirty="0">
                          <a:solidFill>
                            <a:srgbClr val="C00000"/>
                          </a:solidFill>
                          <a:effectLst/>
                        </a:rPr>
                        <a:t>المثال في التنظيم والعمل</a:t>
                      </a:r>
                      <a:endParaRPr lang="ar-DZ" sz="2800" b="1" i="0" u="none" strike="noStrike" dirty="0">
                        <a:solidFill>
                          <a:srgbClr val="C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r>
              <a:tr h="652339">
                <a:tc>
                  <a:txBody>
                    <a:bodyPr/>
                    <a:lstStyle/>
                    <a:p>
                      <a:pPr algn="ctr" rtl="1" fontAlgn="ctr">
                        <a:lnSpc>
                          <a:spcPct val="150000"/>
                        </a:lnSpc>
                      </a:pPr>
                      <a:r>
                        <a:rPr lang="ar-DZ" sz="2400" u="none" strike="noStrike" dirty="0">
                          <a:effectLst/>
                        </a:rPr>
                        <a:t>الإطار</a:t>
                      </a:r>
                      <a:endParaRPr lang="ar-DZ" sz="2400" b="1"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fontAlgn="ctr">
                        <a:lnSpc>
                          <a:spcPct val="150000"/>
                        </a:lnSpc>
                      </a:pPr>
                      <a:r>
                        <a:rPr lang="ar-DZ" sz="2400" u="none" strike="noStrike" dirty="0">
                          <a:effectLst/>
                        </a:rPr>
                        <a:t>عملي ومباشر</a:t>
                      </a:r>
                      <a:endParaRPr lang="ar-DZ" sz="24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fontAlgn="ctr">
                        <a:lnSpc>
                          <a:spcPct val="150000"/>
                        </a:lnSpc>
                      </a:pPr>
                      <a:r>
                        <a:rPr lang="ar-DZ" sz="2400" u="none" strike="noStrike">
                          <a:effectLst/>
                        </a:rPr>
                        <a:t>تنظيم المفاهيم داخل البحث</a:t>
                      </a:r>
                      <a:endParaRPr lang="ar-DZ" sz="2400" b="0" i="0" u="none" strike="noStrike">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fontAlgn="ctr">
                        <a:lnSpc>
                          <a:spcPct val="150000"/>
                        </a:lnSpc>
                      </a:pPr>
                      <a:r>
                        <a:rPr lang="ar-DZ" sz="2400" u="none" strike="noStrike">
                          <a:effectLst/>
                        </a:rPr>
                        <a:t>إطار الرضا الوظيفي</a:t>
                      </a:r>
                      <a:endParaRPr lang="ar-DZ" sz="2400" b="0" i="0" u="none" strike="noStrike">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52339">
                <a:tc>
                  <a:txBody>
                    <a:bodyPr/>
                    <a:lstStyle/>
                    <a:p>
                      <a:pPr algn="ctr" rtl="1" fontAlgn="ctr">
                        <a:lnSpc>
                          <a:spcPct val="150000"/>
                        </a:lnSpc>
                      </a:pPr>
                      <a:r>
                        <a:rPr lang="ar-DZ" sz="2400" u="none" strike="noStrike" dirty="0" err="1">
                          <a:effectLst/>
                        </a:rPr>
                        <a:t>البراديغم</a:t>
                      </a:r>
                      <a:endParaRPr lang="ar-DZ" sz="2400" b="1"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fontAlgn="ctr">
                        <a:lnSpc>
                          <a:spcPct val="150000"/>
                        </a:lnSpc>
                      </a:pPr>
                      <a:r>
                        <a:rPr lang="ar-DZ" sz="2400" u="none" strike="noStrike" dirty="0">
                          <a:effectLst/>
                        </a:rPr>
                        <a:t>شامل وكلي</a:t>
                      </a:r>
                      <a:endParaRPr lang="ar-DZ" sz="24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fontAlgn="ctr">
                        <a:lnSpc>
                          <a:spcPct val="150000"/>
                        </a:lnSpc>
                      </a:pPr>
                      <a:r>
                        <a:rPr lang="ar-DZ" sz="2400" u="none" strike="noStrike" dirty="0">
                          <a:effectLst/>
                        </a:rPr>
                        <a:t>خلفية فلسفية ومعرفية</a:t>
                      </a:r>
                      <a:endParaRPr lang="ar-DZ" sz="24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fontAlgn="ctr">
                        <a:lnSpc>
                          <a:spcPct val="150000"/>
                        </a:lnSpc>
                      </a:pPr>
                      <a:r>
                        <a:rPr lang="ar-DZ" sz="2400" u="none" strike="noStrike">
                          <a:effectLst/>
                        </a:rPr>
                        <a:t>البراديغم الوضعي أو التفسيري</a:t>
                      </a:r>
                      <a:endParaRPr lang="ar-DZ" sz="2400" b="0" i="0" u="none" strike="noStrike">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52339">
                <a:tc>
                  <a:txBody>
                    <a:bodyPr/>
                    <a:lstStyle/>
                    <a:p>
                      <a:pPr algn="ctr" rtl="1" fontAlgn="ctr">
                        <a:lnSpc>
                          <a:spcPct val="150000"/>
                        </a:lnSpc>
                      </a:pPr>
                      <a:r>
                        <a:rPr lang="ar-DZ" sz="2400" u="none" strike="noStrike">
                          <a:effectLst/>
                        </a:rPr>
                        <a:t>المدخل</a:t>
                      </a:r>
                      <a:endParaRPr lang="ar-DZ" sz="2400" b="1" i="0" u="none" strike="noStrike">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fontAlgn="ctr">
                        <a:lnSpc>
                          <a:spcPct val="150000"/>
                        </a:lnSpc>
                      </a:pPr>
                      <a:r>
                        <a:rPr lang="ar-DZ" sz="2400" u="none" strike="noStrike">
                          <a:effectLst/>
                        </a:rPr>
                        <a:t>عام ومرن</a:t>
                      </a:r>
                      <a:endParaRPr lang="ar-DZ" sz="2400" b="0" i="0" u="none" strike="noStrike">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fontAlgn="ctr">
                        <a:lnSpc>
                          <a:spcPct val="150000"/>
                        </a:lnSpc>
                      </a:pPr>
                      <a:r>
                        <a:rPr lang="ar-DZ" sz="2400" u="none" strike="noStrike" dirty="0">
                          <a:effectLst/>
                        </a:rPr>
                        <a:t>اتجاه الانطلاق</a:t>
                      </a:r>
                      <a:endParaRPr lang="ar-DZ" sz="24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fontAlgn="ctr">
                        <a:lnSpc>
                          <a:spcPct val="150000"/>
                        </a:lnSpc>
                      </a:pPr>
                      <a:r>
                        <a:rPr lang="ar-DZ" sz="2400" u="none" strike="noStrike" dirty="0">
                          <a:effectLst/>
                        </a:rPr>
                        <a:t>المدخل الوظيفي أو </a:t>
                      </a:r>
                      <a:r>
                        <a:rPr lang="ar-DZ" sz="2400" u="none" strike="noStrike" dirty="0" err="1">
                          <a:effectLst/>
                        </a:rPr>
                        <a:t>الصراعي</a:t>
                      </a:r>
                      <a:endParaRPr lang="ar-DZ" sz="24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52339">
                <a:tc>
                  <a:txBody>
                    <a:bodyPr/>
                    <a:lstStyle/>
                    <a:p>
                      <a:pPr algn="ctr" rtl="1" fontAlgn="ctr">
                        <a:lnSpc>
                          <a:spcPct val="150000"/>
                        </a:lnSpc>
                      </a:pPr>
                      <a:r>
                        <a:rPr lang="ar-DZ" sz="2400" u="none" strike="noStrike">
                          <a:effectLst/>
                        </a:rPr>
                        <a:t>المقاربة</a:t>
                      </a:r>
                      <a:endParaRPr lang="ar-DZ" sz="2400" b="1" i="0" u="none" strike="noStrike">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fontAlgn="ctr">
                        <a:lnSpc>
                          <a:spcPct val="150000"/>
                        </a:lnSpc>
                      </a:pPr>
                      <a:r>
                        <a:rPr lang="ar-DZ" sz="2400" u="none" strike="noStrike">
                          <a:effectLst/>
                        </a:rPr>
                        <a:t>زاوية تحليل</a:t>
                      </a:r>
                      <a:endParaRPr lang="ar-DZ" sz="2400" b="0" i="0" u="none" strike="noStrike">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fontAlgn="ctr">
                        <a:lnSpc>
                          <a:spcPct val="150000"/>
                        </a:lnSpc>
                      </a:pPr>
                      <a:r>
                        <a:rPr lang="ar-DZ" sz="2400" u="none" strike="noStrike">
                          <a:effectLst/>
                        </a:rPr>
                        <a:t>اختيار طريقة الدراسة</a:t>
                      </a:r>
                      <a:endParaRPr lang="ar-DZ" sz="2400" b="0" i="0" u="none" strike="noStrike">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fontAlgn="ctr">
                        <a:lnSpc>
                          <a:spcPct val="150000"/>
                        </a:lnSpc>
                      </a:pPr>
                      <a:r>
                        <a:rPr lang="ar-DZ" sz="2400" u="none" strike="noStrike" dirty="0">
                          <a:effectLst/>
                        </a:rPr>
                        <a:t>مقاربة </a:t>
                      </a:r>
                      <a:r>
                        <a:rPr lang="ar-DZ" sz="2400" u="none" strike="noStrike" dirty="0" err="1">
                          <a:effectLst/>
                        </a:rPr>
                        <a:t>إثنوغرافية</a:t>
                      </a:r>
                      <a:r>
                        <a:rPr lang="ar-DZ" sz="2400" u="none" strike="noStrike" dirty="0">
                          <a:effectLst/>
                        </a:rPr>
                        <a:t> أو نقدية</a:t>
                      </a:r>
                      <a:endParaRPr lang="ar-DZ" sz="24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63212">
                <a:tc>
                  <a:txBody>
                    <a:bodyPr/>
                    <a:lstStyle/>
                    <a:p>
                      <a:pPr algn="ctr" rtl="1" fontAlgn="ctr">
                        <a:lnSpc>
                          <a:spcPct val="150000"/>
                        </a:lnSpc>
                      </a:pPr>
                      <a:r>
                        <a:rPr lang="ar-DZ" sz="2400" u="none" strike="noStrike">
                          <a:effectLst/>
                        </a:rPr>
                        <a:t>النموذج</a:t>
                      </a:r>
                      <a:endParaRPr lang="ar-DZ" sz="2400" b="1" i="0" u="none" strike="noStrike">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1" fontAlgn="ctr">
                        <a:lnSpc>
                          <a:spcPct val="150000"/>
                        </a:lnSpc>
                      </a:pPr>
                      <a:r>
                        <a:rPr lang="ar-DZ" sz="2400" u="none" strike="noStrike">
                          <a:effectLst/>
                        </a:rPr>
                        <a:t>تمثيل مبسط</a:t>
                      </a:r>
                      <a:endParaRPr lang="ar-DZ" sz="2400" b="0" i="0" u="none" strike="noStrike">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1" fontAlgn="ctr">
                        <a:lnSpc>
                          <a:spcPct val="150000"/>
                        </a:lnSpc>
                      </a:pPr>
                      <a:r>
                        <a:rPr lang="ar-DZ" sz="2400" u="none" strike="noStrike">
                          <a:effectLst/>
                        </a:rPr>
                        <a:t>تفسير أو تنبؤ</a:t>
                      </a:r>
                      <a:endParaRPr lang="ar-DZ" sz="2400" b="0" i="0" u="none" strike="noStrike">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1" fontAlgn="ctr">
                        <a:lnSpc>
                          <a:spcPct val="150000"/>
                        </a:lnSpc>
                      </a:pPr>
                      <a:r>
                        <a:rPr lang="ar-DZ" sz="2400" u="none" strike="noStrike" dirty="0">
                          <a:effectLst/>
                        </a:rPr>
                        <a:t>نموذج </a:t>
                      </a:r>
                      <a:r>
                        <a:rPr lang="ar-DZ" sz="2400" u="none" strike="noStrike" dirty="0" err="1">
                          <a:effectLst/>
                        </a:rPr>
                        <a:t>هيرزبرغ</a:t>
                      </a:r>
                      <a:r>
                        <a:rPr lang="ar-DZ" sz="2400" u="none" strike="noStrike" dirty="0">
                          <a:effectLst/>
                        </a:rPr>
                        <a:t> للحوافز</a:t>
                      </a:r>
                      <a:endParaRPr lang="ar-DZ" sz="24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5276192" y="361649"/>
            <a:ext cx="3591048" cy="584775"/>
          </a:xfrm>
          <a:prstGeom prst="rect">
            <a:avLst/>
          </a:prstGeom>
        </p:spPr>
        <p:txBody>
          <a:bodyPr wrap="none">
            <a:spAutoFit/>
          </a:bodyPr>
          <a:lstStyle/>
          <a:p>
            <a:pPr algn="r" rtl="1"/>
            <a:r>
              <a:rPr lang="fr-FR" sz="3200" b="1" dirty="0"/>
              <a:t>📊 </a:t>
            </a:r>
            <a:r>
              <a:rPr lang="ar-DZ" sz="3200" b="1" dirty="0"/>
              <a:t>الفروقات بين المفاهيم</a:t>
            </a:r>
          </a:p>
        </p:txBody>
      </p:sp>
    </p:spTree>
    <p:extLst>
      <p:ext uri="{BB962C8B-B14F-4D97-AF65-F5344CB8AC3E}">
        <p14:creationId xmlns:p14="http://schemas.microsoft.com/office/powerpoint/2010/main" val="1091964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image 10" descr="pile de livres" title="pile de livres">
            <a:extLst>
              <a:ext uri="{FF2B5EF4-FFF2-40B4-BE49-F238E27FC236}">
                <a16:creationId xmlns:a16="http://schemas.microsoft.com/office/drawing/2014/main" xmlns="" id="{B9070B9B-C81D-4B09-8D71-2F13478DF603}"/>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2" name="Espace réservé du pied de page 1"/>
          <p:cNvSpPr>
            <a:spLocks noGrp="1"/>
          </p:cNvSpPr>
          <p:nvPr>
            <p:ph type="ftr" sz="quarter" idx="16"/>
          </p:nvPr>
        </p:nvSpPr>
        <p:spPr>
          <a:xfrm>
            <a:off x="7381703" y="6460391"/>
            <a:ext cx="4114800" cy="249385"/>
          </a:xfrm>
        </p:spPr>
        <p:txBody>
          <a:bodyPr/>
          <a:lstStyle/>
          <a:p>
            <a:pPr rtl="0"/>
            <a:r>
              <a:rPr lang="ar-DZ" noProof="0" smtClean="0"/>
              <a:t>اعداد: د العربي حجام - قسم علم الاجتماع - جامعة محمد لمين دباغين سطيف2</a:t>
            </a:r>
            <a:endParaRPr lang="fr-FR" noProof="0"/>
          </a:p>
        </p:txBody>
      </p:sp>
    </p:spTree>
    <p:extLst>
      <p:ext uri="{BB962C8B-B14F-4D97-AF65-F5344CB8AC3E}">
        <p14:creationId xmlns:p14="http://schemas.microsoft.com/office/powerpoint/2010/main" val="3567796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3"/>
          </p:nvPr>
        </p:nvSpPr>
        <p:spPr>
          <a:xfrm>
            <a:off x="7784660" y="6429719"/>
            <a:ext cx="4114800" cy="249385"/>
          </a:xfrm>
        </p:spPr>
        <p:txBody>
          <a:bodyPr/>
          <a:lstStyle/>
          <a:p>
            <a:pPr algn="ctr" rtl="1"/>
            <a:r>
              <a:rPr lang="ar-DZ" sz="1000" noProof="0" smtClean="0"/>
              <a:t>اعداد: د العربي حجام - قسم علم الاجتماع - جامعة محمد لمين دباغين سطيف2</a:t>
            </a:r>
            <a:endParaRPr lang="fr-FR" sz="1000" noProof="0"/>
          </a:p>
        </p:txBody>
      </p:sp>
      <p:sp>
        <p:nvSpPr>
          <p:cNvPr id="7" name="Pensées 6"/>
          <p:cNvSpPr/>
          <p:nvPr/>
        </p:nvSpPr>
        <p:spPr>
          <a:xfrm>
            <a:off x="759417" y="805912"/>
            <a:ext cx="9825925" cy="3890074"/>
          </a:xfrm>
          <a:prstGeom prst="cloudCallout">
            <a:avLst>
              <a:gd name="adj1" fmla="val 59369"/>
              <a:gd name="adj2" fmla="val 7548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dirty="0">
                <a:solidFill>
                  <a:srgbClr val="C00000"/>
                </a:solidFill>
                <a:latin typeface="Traditional Arabic" panose="02020603050405020304" pitchFamily="18" charset="-78"/>
                <a:cs typeface="Traditional Arabic" panose="02020603050405020304" pitchFamily="18" charset="-78"/>
              </a:rPr>
              <a:t>يقول </a:t>
            </a:r>
            <a:r>
              <a:rPr lang="ar-DZ" sz="3600" b="1" dirty="0">
                <a:solidFill>
                  <a:srgbClr val="C00000"/>
                </a:solidFill>
                <a:latin typeface="Traditional Arabic" panose="02020603050405020304" pitchFamily="18" charset="-78"/>
                <a:cs typeface="Traditional Arabic" panose="02020603050405020304" pitchFamily="18" charset="-78"/>
              </a:rPr>
              <a:t>بيار </a:t>
            </a:r>
            <a:r>
              <a:rPr lang="ar-DZ" sz="3600" b="1" dirty="0" err="1">
                <a:solidFill>
                  <a:srgbClr val="C00000"/>
                </a:solidFill>
                <a:latin typeface="Traditional Arabic" panose="02020603050405020304" pitchFamily="18" charset="-78"/>
                <a:cs typeface="Traditional Arabic" panose="02020603050405020304" pitchFamily="18" charset="-78"/>
              </a:rPr>
              <a:t>بورديو</a:t>
            </a:r>
            <a:r>
              <a:rPr lang="ar-DZ" sz="3600" b="1" dirty="0" smtClean="0">
                <a:solidFill>
                  <a:srgbClr val="C00000"/>
                </a:solidFill>
                <a:latin typeface="Traditional Arabic" panose="02020603050405020304" pitchFamily="18" charset="-78"/>
                <a:cs typeface="Traditional Arabic" panose="02020603050405020304" pitchFamily="18" charset="-78"/>
              </a:rPr>
              <a:t>: « </a:t>
            </a:r>
            <a:r>
              <a:rPr lang="ar-DZ" sz="3600" b="1" dirty="0">
                <a:solidFill>
                  <a:srgbClr val="C00000"/>
                </a:solidFill>
                <a:latin typeface="Traditional Arabic" panose="02020603050405020304" pitchFamily="18" charset="-78"/>
                <a:cs typeface="Traditional Arabic" panose="02020603050405020304" pitchFamily="18" charset="-78"/>
              </a:rPr>
              <a:t>البحث دون نظرية </a:t>
            </a:r>
            <a:r>
              <a:rPr lang="ar-DZ" sz="3600" b="1" dirty="0" smtClean="0">
                <a:solidFill>
                  <a:srgbClr val="C00000"/>
                </a:solidFill>
                <a:latin typeface="Traditional Arabic" panose="02020603050405020304" pitchFamily="18" charset="-78"/>
                <a:cs typeface="Traditional Arabic" panose="02020603050405020304" pitchFamily="18" charset="-78"/>
              </a:rPr>
              <a:t>أعمى</a:t>
            </a:r>
            <a:r>
              <a:rPr lang="ar-DZ" sz="3600" dirty="0" smtClean="0">
                <a:solidFill>
                  <a:srgbClr val="C00000"/>
                </a:solidFill>
                <a:latin typeface="Traditional Arabic" panose="02020603050405020304" pitchFamily="18" charset="-78"/>
                <a:cs typeface="Traditional Arabic" panose="02020603050405020304" pitchFamily="18" charset="-78"/>
              </a:rPr>
              <a:t>»</a:t>
            </a:r>
          </a:p>
          <a:p>
            <a:pPr algn="ctr"/>
            <a:r>
              <a:rPr lang="ar-DZ" sz="3200" dirty="0" smtClean="0">
                <a:solidFill>
                  <a:schemeClr val="tx1"/>
                </a:solidFill>
              </a:rPr>
              <a:t> </a:t>
            </a:r>
            <a:endParaRPr lang="ar-DZ" sz="3200" dirty="0">
              <a:solidFill>
                <a:schemeClr val="tx1"/>
              </a:solidFill>
            </a:endParaRPr>
          </a:p>
          <a:p>
            <a:pPr algn="ctr"/>
            <a:r>
              <a:rPr lang="ar-DZ" sz="3200" dirty="0">
                <a:solidFill>
                  <a:schemeClr val="tx1"/>
                </a:solidFill>
              </a:rPr>
              <a:t>وبالتالي فإن أي دراسة لابد أن تستند على جانب نظري وآخر منهجي </a:t>
            </a:r>
            <a:r>
              <a:rPr lang="ar-DZ" sz="3200" dirty="0" err="1">
                <a:solidFill>
                  <a:schemeClr val="tx1"/>
                </a:solidFill>
              </a:rPr>
              <a:t>إمبريقي</a:t>
            </a:r>
            <a:r>
              <a:rPr lang="ar-DZ" sz="3200" dirty="0">
                <a:solidFill>
                  <a:schemeClr val="tx1"/>
                </a:solidFill>
              </a:rPr>
              <a:t>.</a:t>
            </a:r>
            <a:endParaRPr lang="fr-FR" sz="3200" dirty="0">
              <a:solidFill>
                <a:schemeClr val="tx1"/>
              </a:solidFill>
            </a:endParaRPr>
          </a:p>
          <a:p>
            <a:pPr algn="ctr"/>
            <a:endParaRPr lang="fr-FR" sz="3200" dirty="0">
              <a:solidFill>
                <a:schemeClr val="tx1"/>
              </a:solidFill>
            </a:endParaRPr>
          </a:p>
        </p:txBody>
      </p:sp>
    </p:spTree>
    <p:extLst>
      <p:ext uri="{BB962C8B-B14F-4D97-AF65-F5344CB8AC3E}">
        <p14:creationId xmlns:p14="http://schemas.microsoft.com/office/powerpoint/2010/main" val="1279581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3"/>
          </p:nvPr>
        </p:nvSpPr>
        <p:spPr>
          <a:xfrm>
            <a:off x="7722666" y="6445216"/>
            <a:ext cx="4114800" cy="296547"/>
          </a:xfrm>
        </p:spPr>
        <p:txBody>
          <a:bodyPr/>
          <a:lstStyle/>
          <a:p>
            <a:pPr algn="ctr" rtl="1"/>
            <a:r>
              <a:rPr lang="ar-DZ" sz="1050" noProof="0" dirty="0" smtClean="0"/>
              <a:t>اعداد: د العربي حجام - قسم علم الاجتماع - جامعة محمد لمين دباغين سطيف2</a:t>
            </a:r>
            <a:endParaRPr lang="fr-FR" sz="1050" noProof="0" dirty="0"/>
          </a:p>
        </p:txBody>
      </p:sp>
      <p:sp>
        <p:nvSpPr>
          <p:cNvPr id="5" name="Rectangle 4"/>
          <p:cNvSpPr/>
          <p:nvPr/>
        </p:nvSpPr>
        <p:spPr>
          <a:xfrm>
            <a:off x="263471" y="205507"/>
            <a:ext cx="11685722" cy="5927777"/>
          </a:xfrm>
          <a:prstGeom prst="rect">
            <a:avLst/>
          </a:prstGeom>
          <a:solidFill>
            <a:schemeClr val="bg1"/>
          </a:solidFill>
        </p:spPr>
        <p:txBody>
          <a:bodyPr wrap="square">
            <a:spAutoFit/>
          </a:bodyPr>
          <a:lstStyle/>
          <a:p>
            <a:pPr indent="450215" algn="just" rtl="1">
              <a:lnSpc>
                <a:spcPct val="115000"/>
              </a:lnSpc>
              <a:spcAft>
                <a:spcPts val="1000"/>
              </a:spcAft>
            </a:pPr>
            <a:r>
              <a:rPr lang="ar-DZ" sz="2800" b="1" dirty="0">
                <a:latin typeface="Traditional Arabic" panose="02020603050405020304" pitchFamily="18" charset="-78"/>
                <a:ea typeface="Calibri" panose="020F0502020204030204" pitchFamily="34" charset="0"/>
                <a:cs typeface="Traditional Arabic" panose="02020603050405020304" pitchFamily="18" charset="-78"/>
              </a:rPr>
              <a:t>توطئة:</a:t>
            </a:r>
            <a:endParaRPr lang="fr-FR" sz="2800" dirty="0">
              <a:latin typeface="Traditional Arabic" panose="02020603050405020304" pitchFamily="18" charset="-78"/>
              <a:ea typeface="Calibri" panose="020F0502020204030204" pitchFamily="34" charset="0"/>
              <a:cs typeface="Traditional Arabic" panose="02020603050405020304" pitchFamily="18" charset="-78"/>
            </a:endParaRPr>
          </a:p>
          <a:p>
            <a:pPr indent="450215" algn="just" rtl="1">
              <a:lnSpc>
                <a:spcPct val="115000"/>
              </a:lnSpc>
              <a:spcAft>
                <a:spcPts val="1000"/>
              </a:spcAft>
            </a:pPr>
            <a:r>
              <a:rPr lang="ar-DZ" sz="2800" dirty="0">
                <a:latin typeface="Traditional Arabic" panose="02020603050405020304" pitchFamily="18" charset="-78"/>
                <a:ea typeface="Calibri" panose="020F0502020204030204" pitchFamily="34" charset="0"/>
                <a:cs typeface="Traditional Arabic" panose="02020603050405020304" pitchFamily="18" charset="-78"/>
              </a:rPr>
              <a:t>يلاقي </a:t>
            </a:r>
            <a:r>
              <a:rPr lang="ar-DZ" sz="2800" b="1" dirty="0">
                <a:latin typeface="Traditional Arabic" panose="02020603050405020304" pitchFamily="18" charset="-78"/>
                <a:ea typeface="Calibri" panose="020F0502020204030204" pitchFamily="34" charset="0"/>
                <a:cs typeface="Traditional Arabic" panose="02020603050405020304" pitchFamily="18" charset="-78"/>
              </a:rPr>
              <a:t>موضوع اختيار النظرية وتوظيفها في البحث العلمي بصفة عامة والعلوم الاجتماعية بصفة خاصة تضاربا في الآراء</a:t>
            </a:r>
            <a:r>
              <a:rPr lang="ar-DZ" sz="2800" dirty="0">
                <a:latin typeface="Traditional Arabic" panose="02020603050405020304" pitchFamily="18" charset="-78"/>
                <a:ea typeface="Calibri" panose="020F0502020204030204" pitchFamily="34" charset="0"/>
                <a:cs typeface="Traditional Arabic" panose="02020603050405020304" pitchFamily="18" charset="-78"/>
              </a:rPr>
              <a:t>، فمن الباحثين من يرى </a:t>
            </a:r>
            <a:r>
              <a:rPr lang="ar-DZ" sz="2800" b="1" dirty="0">
                <a:latin typeface="Traditional Arabic" panose="02020603050405020304" pitchFamily="18" charset="-78"/>
                <a:ea typeface="Calibri" panose="020F0502020204030204" pitchFamily="34" charset="0"/>
                <a:cs typeface="Traditional Arabic" panose="02020603050405020304" pitchFamily="18" charset="-78"/>
              </a:rPr>
              <a:t>ضرورة تبني الباحث لنظرية عند دراسته لأي موضوع</a:t>
            </a:r>
            <a:r>
              <a:rPr lang="ar-DZ" sz="2800" dirty="0">
                <a:latin typeface="Traditional Arabic" panose="02020603050405020304" pitchFamily="18" charset="-78"/>
                <a:ea typeface="Calibri" panose="020F0502020204030204" pitchFamily="34" charset="0"/>
                <a:cs typeface="Traditional Arabic" panose="02020603050405020304" pitchFamily="18" charset="-78"/>
              </a:rPr>
              <a:t>، ذلك أن الاستناد إلى نظرية ما هو بمثابة السند الموجه للبحث، وبها يستطيع الباحث التأسيس لبحثه بشكل أكثر دقة، والبعض الآخر </a:t>
            </a:r>
            <a:r>
              <a:rPr lang="ar-DZ" sz="2800" b="1" dirty="0">
                <a:latin typeface="Traditional Arabic" panose="02020603050405020304" pitchFamily="18" charset="-78"/>
                <a:ea typeface="Calibri" panose="020F0502020204030204" pitchFamily="34" charset="0"/>
                <a:cs typeface="Traditional Arabic" panose="02020603050405020304" pitchFamily="18" charset="-78"/>
              </a:rPr>
              <a:t>يرى أن الاستناد إلى نظرية يؤدي بالبحث ونتائجه إلى أن تكون ذات توجه فكري أحادي مستلهم من الإطار الفكري والتصوري والإيديولوجي للنظرية</a:t>
            </a:r>
            <a:r>
              <a:rPr lang="ar-DZ" sz="2800" dirty="0">
                <a:latin typeface="Traditional Arabic" panose="02020603050405020304" pitchFamily="18" charset="-78"/>
                <a:ea typeface="Calibri" panose="020F0502020204030204" pitchFamily="34" charset="0"/>
                <a:cs typeface="Traditional Arabic" panose="02020603050405020304" pitchFamily="18" charset="-78"/>
              </a:rPr>
              <a:t>، وبالتالي لا يمكن أن يكون الباحث موضوعيا.</a:t>
            </a:r>
            <a:endParaRPr lang="fr-FR" sz="2800" dirty="0">
              <a:latin typeface="Traditional Arabic" panose="02020603050405020304" pitchFamily="18" charset="-78"/>
              <a:ea typeface="Calibri" panose="020F0502020204030204" pitchFamily="34" charset="0"/>
              <a:cs typeface="Traditional Arabic" panose="02020603050405020304" pitchFamily="18" charset="-78"/>
            </a:endParaRPr>
          </a:p>
          <a:p>
            <a:pPr indent="450215" algn="just" rtl="1">
              <a:lnSpc>
                <a:spcPct val="115000"/>
              </a:lnSpc>
              <a:spcAft>
                <a:spcPts val="1000"/>
              </a:spcAft>
            </a:pPr>
            <a:r>
              <a:rPr lang="ar-DZ" sz="2800" dirty="0">
                <a:latin typeface="Traditional Arabic" panose="02020603050405020304" pitchFamily="18" charset="-78"/>
                <a:ea typeface="Calibri" panose="020F0502020204030204" pitchFamily="34" charset="0"/>
                <a:cs typeface="Traditional Arabic" panose="02020603050405020304" pitchFamily="18" charset="-78"/>
              </a:rPr>
              <a:t>في حين أن </a:t>
            </a:r>
            <a:r>
              <a:rPr lang="ar-DZ" sz="2800" b="1" dirty="0">
                <a:solidFill>
                  <a:srgbClr val="FF0000"/>
                </a:solidFill>
                <a:latin typeface="Traditional Arabic" panose="02020603050405020304" pitchFamily="18" charset="-78"/>
                <a:ea typeface="Calibri" panose="020F0502020204030204" pitchFamily="34" charset="0"/>
                <a:cs typeface="Traditional Arabic" panose="02020603050405020304" pitchFamily="18" charset="-78"/>
              </a:rPr>
              <a:t>ميزة العلم أنه تراكمي</a:t>
            </a:r>
            <a:r>
              <a:rPr lang="ar-DZ" sz="2800" dirty="0">
                <a:latin typeface="Traditional Arabic" panose="02020603050405020304" pitchFamily="18" charset="-78"/>
                <a:ea typeface="Calibri" panose="020F0502020204030204" pitchFamily="34" charset="0"/>
                <a:cs typeface="Traditional Arabic" panose="02020603050405020304" pitchFamily="18" charset="-78"/>
              </a:rPr>
              <a:t>؛ ولا يمكن للعلم أن يعطي </a:t>
            </a:r>
            <a:r>
              <a:rPr lang="ar-DZ" sz="2800" b="1" dirty="0">
                <a:latin typeface="Traditional Arabic" panose="02020603050405020304" pitchFamily="18" charset="-78"/>
                <a:ea typeface="Calibri" panose="020F0502020204030204" pitchFamily="34" charset="0"/>
                <a:cs typeface="Traditional Arabic" panose="02020603050405020304" pitchFamily="18" charset="-78"/>
              </a:rPr>
              <a:t>نتائجه بدون وجود النظرية</a:t>
            </a:r>
            <a:r>
              <a:rPr lang="ar-DZ" sz="2800" dirty="0">
                <a:latin typeface="Traditional Arabic" panose="02020603050405020304" pitchFamily="18" charset="-78"/>
                <a:ea typeface="Calibri" panose="020F0502020204030204" pitchFamily="34" charset="0"/>
                <a:cs typeface="Traditional Arabic" panose="02020603050405020304" pitchFamily="18" charset="-78"/>
              </a:rPr>
              <a:t>، فالنظرية توجه البحث وتفسر نتائجه وتزيدها قوة، والبحث العلمي يختبر النظرية ويساهم في إثرائها، وهي بدورها تمده بافتراضات جديدة تكون نقطة البدء لنظريات جديدة تسهم في إثراء المعرفة العلمية.</a:t>
            </a:r>
            <a:endParaRPr lang="fr-FR" sz="2800" dirty="0">
              <a:latin typeface="Traditional Arabic" panose="02020603050405020304" pitchFamily="18" charset="-78"/>
              <a:ea typeface="Calibri" panose="020F0502020204030204" pitchFamily="34" charset="0"/>
              <a:cs typeface="Traditional Arabic" panose="02020603050405020304" pitchFamily="18" charset="-78"/>
            </a:endParaRPr>
          </a:p>
          <a:p>
            <a:pPr algn="just" rtl="1">
              <a:lnSpc>
                <a:spcPct val="115000"/>
              </a:lnSpc>
              <a:spcAft>
                <a:spcPts val="0"/>
              </a:spcAft>
            </a:pPr>
            <a:r>
              <a:rPr lang="ar-DZ" sz="2800" dirty="0">
                <a:latin typeface="Traditional Arabic" panose="02020603050405020304" pitchFamily="18" charset="-78"/>
                <a:ea typeface="Calibri" panose="020F0502020204030204" pitchFamily="34" charset="0"/>
                <a:cs typeface="Traditional Arabic" panose="02020603050405020304" pitchFamily="18" charset="-78"/>
              </a:rPr>
              <a:t>لكن لا تزال مسألة النظرية وتوظيفها في البحث العلمي عامة والبحث الاجتماعي خاصة مشكلة تواجه العديد من الباحثين، وهي ليست مشكلة في حد ذاتها،</a:t>
            </a:r>
            <a:endParaRPr lang="fr-FR" sz="2800" dirty="0">
              <a:effectLst/>
              <a:latin typeface="Traditional Arabic" panose="02020603050405020304" pitchFamily="18" charset="-78"/>
              <a:ea typeface="Calibri" panose="020F0502020204030204" pitchFamily="34" charset="0"/>
              <a:cs typeface="Traditional Arabic" panose="02020603050405020304" pitchFamily="18" charset="-78"/>
            </a:endParaRPr>
          </a:p>
        </p:txBody>
      </p:sp>
    </p:spTree>
    <p:extLst>
      <p:ext uri="{BB962C8B-B14F-4D97-AF65-F5344CB8AC3E}">
        <p14:creationId xmlns:p14="http://schemas.microsoft.com/office/powerpoint/2010/main" val="2199537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3"/>
          </p:nvPr>
        </p:nvSpPr>
        <p:spPr>
          <a:xfrm>
            <a:off x="7691669" y="6383224"/>
            <a:ext cx="4114800" cy="249385"/>
          </a:xfrm>
        </p:spPr>
        <p:txBody>
          <a:bodyPr/>
          <a:lstStyle/>
          <a:p>
            <a:pPr rtl="0"/>
            <a:r>
              <a:rPr lang="ar-DZ" noProof="0" smtClean="0"/>
              <a:t>اعداد: د العربي حجام - قسم علم الاجتماع - جامعة محمد لمين دباغين سطيف2</a:t>
            </a:r>
            <a:endParaRPr lang="fr-FR" noProof="0"/>
          </a:p>
        </p:txBody>
      </p:sp>
      <p:sp>
        <p:nvSpPr>
          <p:cNvPr id="5" name="Rectangle 4"/>
          <p:cNvSpPr/>
          <p:nvPr/>
        </p:nvSpPr>
        <p:spPr>
          <a:xfrm>
            <a:off x="523705" y="705325"/>
            <a:ext cx="11282764" cy="4524315"/>
          </a:xfrm>
          <a:prstGeom prst="rect">
            <a:avLst/>
          </a:prstGeom>
          <a:solidFill>
            <a:schemeClr val="bg1"/>
          </a:solidFill>
        </p:spPr>
        <p:txBody>
          <a:bodyPr wrap="square">
            <a:spAutoFit/>
          </a:bodyPr>
          <a:lstStyle/>
          <a:p>
            <a:pPr algn="just" rtl="1">
              <a:lnSpc>
                <a:spcPct val="150000"/>
              </a:lnSpc>
            </a:pPr>
            <a:r>
              <a:rPr lang="ar-DZ" sz="3200" b="1" dirty="0" smtClean="0">
                <a:latin typeface="Traditional Arabic" panose="02020603050405020304" pitchFamily="18" charset="-78"/>
                <a:cs typeface="+mj-cs"/>
              </a:rPr>
              <a:t>وتعتبر </a:t>
            </a:r>
            <a:r>
              <a:rPr lang="ar-DZ" sz="3200" b="1" dirty="0">
                <a:latin typeface="Traditional Arabic" panose="02020603050405020304" pitchFamily="18" charset="-78"/>
                <a:cs typeface="+mj-cs"/>
              </a:rPr>
              <a:t>النظرية </a:t>
            </a:r>
            <a:r>
              <a:rPr lang="ar-DZ" sz="3200" b="1" dirty="0">
                <a:solidFill>
                  <a:srgbClr val="C00000"/>
                </a:solidFill>
                <a:latin typeface="Traditional Arabic" panose="02020603050405020304" pitchFamily="18" charset="-78"/>
                <a:cs typeface="+mj-cs"/>
              </a:rPr>
              <a:t>إطارا </a:t>
            </a:r>
            <a:r>
              <a:rPr lang="ar-DZ" sz="3200" b="1" dirty="0" smtClean="0">
                <a:solidFill>
                  <a:srgbClr val="C00000"/>
                </a:solidFill>
                <a:latin typeface="Traditional Arabic" panose="02020603050405020304" pitchFamily="18" charset="-78"/>
                <a:cs typeface="+mj-cs"/>
              </a:rPr>
              <a:t>تفسيريا </a:t>
            </a:r>
            <a:r>
              <a:rPr lang="ar-DZ" sz="3200" b="1" dirty="0">
                <a:solidFill>
                  <a:srgbClr val="C00000"/>
                </a:solidFill>
                <a:latin typeface="Traditional Arabic" panose="02020603050405020304" pitchFamily="18" charset="-78"/>
                <a:cs typeface="+mj-cs"/>
              </a:rPr>
              <a:t>للظاهرة المدروسة عن طريق نسق مفاهيمي</a:t>
            </a:r>
            <a:r>
              <a:rPr lang="ar-DZ" sz="3200" b="1" dirty="0">
                <a:latin typeface="Traditional Arabic" panose="02020603050405020304" pitchFamily="18" charset="-78"/>
                <a:cs typeface="+mj-cs"/>
              </a:rPr>
              <a:t>، يحـدد علاقة </a:t>
            </a:r>
            <a:r>
              <a:rPr lang="ar-DZ" sz="3200" b="1" dirty="0">
                <a:solidFill>
                  <a:srgbClr val="093C71"/>
                </a:solidFill>
                <a:latin typeface="Traditional Arabic" panose="02020603050405020304" pitchFamily="18" charset="-78"/>
                <a:cs typeface="+mj-cs"/>
              </a:rPr>
              <a:t>بني </a:t>
            </a:r>
            <a:r>
              <a:rPr lang="ar-DZ" sz="3200" b="1" dirty="0" smtClean="0">
                <a:solidFill>
                  <a:srgbClr val="093C71"/>
                </a:solidFill>
                <a:latin typeface="Traditional Arabic" panose="02020603050405020304" pitchFamily="18" charset="-78"/>
                <a:cs typeface="+mj-cs"/>
              </a:rPr>
              <a:t>متغيرات </a:t>
            </a:r>
            <a:r>
              <a:rPr lang="ar-DZ" sz="3200" b="1" dirty="0">
                <a:solidFill>
                  <a:srgbClr val="093C71"/>
                </a:solidFill>
                <a:latin typeface="Traditional Arabic" panose="02020603050405020304" pitchFamily="18" charset="-78"/>
                <a:cs typeface="+mj-cs"/>
              </a:rPr>
              <a:t>معينة بغرض التنبؤ بحدوثها</a:t>
            </a:r>
            <a:r>
              <a:rPr lang="ar-DZ" sz="3200" b="1" dirty="0">
                <a:latin typeface="Traditional Arabic" panose="02020603050405020304" pitchFamily="18" charset="-78"/>
                <a:cs typeface="+mj-cs"/>
              </a:rPr>
              <a:t>، بأخذها مسافة مع المعرفة التلقائيـة والأفكار المسبقة </a:t>
            </a:r>
            <a:r>
              <a:rPr lang="ar-DZ" sz="3200" b="1" dirty="0" smtClean="0">
                <a:latin typeface="Traditional Arabic" panose="02020603050405020304" pitchFamily="18" charset="-78"/>
                <a:cs typeface="+mj-cs"/>
              </a:rPr>
              <a:t>.كما ُتعتبر </a:t>
            </a:r>
            <a:r>
              <a:rPr lang="ar-DZ" sz="3200" b="1" dirty="0">
                <a:latin typeface="Traditional Arabic" panose="02020603050405020304" pitchFamily="18" charset="-78"/>
                <a:cs typeface="+mj-cs"/>
              </a:rPr>
              <a:t>جزءا لا يتجزأ </a:t>
            </a:r>
            <a:r>
              <a:rPr lang="ar-DZ" sz="3200" b="1" dirty="0">
                <a:solidFill>
                  <a:srgbClr val="093C71"/>
                </a:solidFill>
                <a:latin typeface="Traditional Arabic" panose="02020603050405020304" pitchFamily="18" charset="-78"/>
                <a:cs typeface="+mj-cs"/>
              </a:rPr>
              <a:t>من </a:t>
            </a:r>
            <a:r>
              <a:rPr lang="ar-DZ" sz="3200" b="1" dirty="0" smtClean="0">
                <a:solidFill>
                  <a:srgbClr val="093C71"/>
                </a:solidFill>
                <a:latin typeface="Traditional Arabic" panose="02020603050405020304" pitchFamily="18" charset="-78"/>
                <a:cs typeface="+mj-cs"/>
              </a:rPr>
              <a:t>السيرورة </a:t>
            </a:r>
            <a:r>
              <a:rPr lang="ar-DZ" sz="3200" b="1" dirty="0">
                <a:solidFill>
                  <a:srgbClr val="093C71"/>
                </a:solidFill>
                <a:latin typeface="Traditional Arabic" panose="02020603050405020304" pitchFamily="18" charset="-78"/>
                <a:cs typeface="+mj-cs"/>
              </a:rPr>
              <a:t>المنهجيـة، </a:t>
            </a:r>
            <a:r>
              <a:rPr lang="ar-DZ" sz="3200" b="1" dirty="0">
                <a:latin typeface="Traditional Arabic" panose="02020603050405020304" pitchFamily="18" charset="-78"/>
                <a:cs typeface="+mj-cs"/>
              </a:rPr>
              <a:t>حيـث لا </a:t>
            </a:r>
            <a:r>
              <a:rPr lang="ar-DZ" sz="3200" b="1" dirty="0" smtClean="0">
                <a:latin typeface="Traditional Arabic" panose="02020603050405020304" pitchFamily="18" charset="-78"/>
                <a:cs typeface="+mj-cs"/>
              </a:rPr>
              <a:t>يمكـن </a:t>
            </a:r>
            <a:r>
              <a:rPr lang="ar-DZ" sz="3200" b="1" dirty="0">
                <a:latin typeface="Traditional Arabic" panose="02020603050405020304" pitchFamily="18" charset="-78"/>
                <a:cs typeface="+mj-cs"/>
              </a:rPr>
              <a:t>الاسـتغناء عنهـا. مـن خلالها، يتمكن الباحث من الابتعاد عن معوقات الحس المشترك </a:t>
            </a:r>
            <a:r>
              <a:rPr lang="ar-DZ" sz="3200" b="1" dirty="0" smtClean="0">
                <a:latin typeface="Traditional Arabic" panose="02020603050405020304" pitchFamily="18" charset="-78"/>
                <a:cs typeface="+mj-cs"/>
              </a:rPr>
              <a:t>في سيرورة </a:t>
            </a:r>
            <a:r>
              <a:rPr lang="ar-DZ" sz="3200" b="1" dirty="0">
                <a:latin typeface="Traditional Arabic" panose="02020603050405020304" pitchFamily="18" charset="-78"/>
                <a:cs typeface="+mj-cs"/>
              </a:rPr>
              <a:t>البحـث، </a:t>
            </a:r>
            <a:r>
              <a:rPr lang="ar-DZ" sz="3200" b="1" dirty="0">
                <a:solidFill>
                  <a:srgbClr val="C00000"/>
                </a:solidFill>
                <a:latin typeface="Traditional Arabic" panose="02020603050405020304" pitchFamily="18" charset="-78"/>
                <a:cs typeface="+mj-cs"/>
              </a:rPr>
              <a:t>سـيقوم الباحـث بـاقتراح فرضـيات محـاولا اختبارهـا والتـي ستوجهها النظرية. كام </a:t>
            </a:r>
            <a:r>
              <a:rPr lang="ar-DZ" sz="3200" b="1" dirty="0" smtClean="0">
                <a:solidFill>
                  <a:srgbClr val="C00000"/>
                </a:solidFill>
                <a:latin typeface="Traditional Arabic" panose="02020603050405020304" pitchFamily="18" charset="-78"/>
                <a:cs typeface="+mj-cs"/>
              </a:rPr>
              <a:t>يتعين </a:t>
            </a:r>
            <a:r>
              <a:rPr lang="ar-DZ" sz="3200" b="1" dirty="0">
                <a:solidFill>
                  <a:srgbClr val="C00000"/>
                </a:solidFill>
                <a:latin typeface="Traditional Arabic" panose="02020603050405020304" pitchFamily="18" charset="-78"/>
                <a:cs typeface="+mj-cs"/>
              </a:rPr>
              <a:t>عليه تحديد المفاهيم حتى يتبني دورها في بناء النظرية</a:t>
            </a:r>
            <a:r>
              <a:rPr lang="ar-DZ" sz="3200" b="1" dirty="0">
                <a:latin typeface="Traditional Arabic" panose="02020603050405020304" pitchFamily="18" charset="-78"/>
                <a:cs typeface="+mj-cs"/>
              </a:rPr>
              <a:t>. </a:t>
            </a:r>
            <a:endParaRPr lang="fr-FR" sz="3200" b="1" dirty="0">
              <a:latin typeface="Traditional Arabic" panose="02020603050405020304" pitchFamily="18" charset="-78"/>
              <a:cs typeface="+mj-cs"/>
            </a:endParaRPr>
          </a:p>
        </p:txBody>
      </p:sp>
    </p:spTree>
    <p:extLst>
      <p:ext uri="{BB962C8B-B14F-4D97-AF65-F5344CB8AC3E}">
        <p14:creationId xmlns:p14="http://schemas.microsoft.com/office/powerpoint/2010/main" val="39425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3"/>
          </p:nvPr>
        </p:nvSpPr>
        <p:spPr>
          <a:xfrm>
            <a:off x="8077200" y="6414220"/>
            <a:ext cx="4114800" cy="312044"/>
          </a:xfrm>
        </p:spPr>
        <p:txBody>
          <a:bodyPr/>
          <a:lstStyle/>
          <a:p>
            <a:pPr algn="ctr" rtl="1"/>
            <a:r>
              <a:rPr lang="ar-DZ" sz="1050" noProof="0" smtClean="0">
                <a:latin typeface="Traditional Arabic" panose="02020603050405020304" pitchFamily="18" charset="-78"/>
                <a:cs typeface="Traditional Arabic" panose="02020603050405020304" pitchFamily="18" charset="-78"/>
              </a:rPr>
              <a:t>اعداد: د العربي حجام - قسم علم الاجتماع - جامعة محمد لمين دباغين سطيف2</a:t>
            </a:r>
            <a:endParaRPr lang="fr-FR" sz="1050" noProof="0">
              <a:latin typeface="Traditional Arabic" panose="02020603050405020304" pitchFamily="18" charset="-78"/>
              <a:cs typeface="Traditional Arabic" panose="02020603050405020304" pitchFamily="18" charset="-78"/>
            </a:endParaRPr>
          </a:p>
        </p:txBody>
      </p:sp>
      <p:sp>
        <p:nvSpPr>
          <p:cNvPr id="5" name="Rectangle 4"/>
          <p:cNvSpPr/>
          <p:nvPr/>
        </p:nvSpPr>
        <p:spPr>
          <a:xfrm>
            <a:off x="418455" y="969039"/>
            <a:ext cx="11360258" cy="1384995"/>
          </a:xfrm>
          <a:prstGeom prst="rect">
            <a:avLst/>
          </a:prstGeom>
          <a:solidFill>
            <a:schemeClr val="accent5">
              <a:lumMod val="20000"/>
              <a:lumOff val="80000"/>
            </a:schemeClr>
          </a:solidFill>
        </p:spPr>
        <p:txBody>
          <a:bodyPr wrap="square">
            <a:spAutoFit/>
          </a:bodyPr>
          <a:lstStyle/>
          <a:p>
            <a:pPr algn="just" rtl="1"/>
            <a:r>
              <a:rPr lang="ar-DZ" sz="2800" b="1" dirty="0" smtClean="0">
                <a:latin typeface="Times New Roman" panose="02020603050405020304" pitchFamily="18" charset="0"/>
                <a:cs typeface="Times New Roman" panose="02020603050405020304" pitchFamily="18" charset="0"/>
              </a:rPr>
              <a:t>المقاربة: </a:t>
            </a:r>
            <a:r>
              <a:rPr lang="ar-DZ" sz="2800" dirty="0" smtClean="0">
                <a:latin typeface="Times New Roman" panose="02020603050405020304" pitchFamily="18" charset="0"/>
                <a:cs typeface="Times New Roman" panose="02020603050405020304" pitchFamily="18" charset="0"/>
              </a:rPr>
              <a:t> " </a:t>
            </a:r>
            <a:r>
              <a:rPr lang="ar-DZ" sz="2800" dirty="0">
                <a:latin typeface="Times New Roman" panose="02020603050405020304" pitchFamily="18" charset="0"/>
                <a:cs typeface="Times New Roman" panose="02020603050405020304" pitchFamily="18" charset="0"/>
              </a:rPr>
              <a:t>يرجع مدلول مصطلح مقاربـة </a:t>
            </a:r>
            <a:r>
              <a:rPr lang="ar-DZ" sz="2800" dirty="0" smtClean="0">
                <a:latin typeface="Times New Roman" panose="02020603050405020304" pitchFamily="18" charset="0"/>
                <a:cs typeface="Times New Roman" panose="02020603050405020304" pitchFamily="18" charset="0"/>
              </a:rPr>
              <a:t>(</a:t>
            </a:r>
            <a:r>
              <a:rPr lang="fr-FR" sz="2800" b="1" i="1" dirty="0" smtClean="0">
                <a:latin typeface="Times New Roman" panose="02020603050405020304" pitchFamily="18" charset="0"/>
                <a:cs typeface="Times New Roman" panose="02020603050405020304" pitchFamily="18" charset="0"/>
              </a:rPr>
              <a:t>Approche</a:t>
            </a:r>
            <a:r>
              <a:rPr lang="fr-FR" sz="2800" dirty="0" smtClean="0">
                <a:latin typeface="Times New Roman" panose="02020603050405020304" pitchFamily="18" charset="0"/>
                <a:cs typeface="Times New Roman" panose="02020603050405020304" pitchFamily="18" charset="0"/>
              </a:rPr>
              <a:t> </a:t>
            </a:r>
            <a:r>
              <a:rPr lang="ar-DZ" sz="2800" dirty="0" smtClean="0">
                <a:latin typeface="Times New Roman" panose="02020603050405020304" pitchFamily="18" charset="0"/>
                <a:cs typeface="Times New Roman" panose="02020603050405020304" pitchFamily="18" charset="0"/>
              </a:rPr>
              <a:t>) فـي </a:t>
            </a:r>
            <a:r>
              <a:rPr lang="ar-DZ" sz="2800" dirty="0">
                <a:latin typeface="Times New Roman" panose="02020603050405020304" pitchFamily="18" charset="0"/>
                <a:cs typeface="Times New Roman" panose="02020603050405020304" pitchFamily="18" charset="0"/>
              </a:rPr>
              <a:t>اللغـة إلـى الـدنو والاقتـراب، مـع السـداد وملامسـة الحق، فيقال: قارب فلان فلانا إذا دناه، كما يقال: قارب الشـيء إذا صـدق وتـرك الغلـو ومنـه : قـرب، أي : أدخـل السيف في القراب."</a:t>
            </a:r>
            <a:endParaRPr lang="fr-FR" sz="2800" dirty="0">
              <a:latin typeface="Times New Roman" panose="02020603050405020304" pitchFamily="18" charset="0"/>
              <a:cs typeface="Times New Roman" panose="02020603050405020304" pitchFamily="18" charset="0"/>
            </a:endParaRPr>
          </a:p>
        </p:txBody>
      </p:sp>
      <p:sp>
        <p:nvSpPr>
          <p:cNvPr id="6" name="ZoneTexte 5"/>
          <p:cNvSpPr txBox="1"/>
          <p:nvPr/>
        </p:nvSpPr>
        <p:spPr>
          <a:xfrm>
            <a:off x="7485682" y="263471"/>
            <a:ext cx="4401518" cy="584775"/>
          </a:xfrm>
          <a:prstGeom prst="rect">
            <a:avLst/>
          </a:prstGeom>
          <a:noFill/>
        </p:spPr>
        <p:txBody>
          <a:bodyPr wrap="square" rtlCol="0">
            <a:spAutoFit/>
          </a:bodyPr>
          <a:lstStyle/>
          <a:p>
            <a:pPr algn="r" rtl="1"/>
            <a:r>
              <a:rPr lang="ar-DZ" sz="3200" b="1" dirty="0" smtClean="0">
                <a:solidFill>
                  <a:srgbClr val="C00000"/>
                </a:solidFill>
              </a:rPr>
              <a:t>مدخل </a:t>
            </a:r>
            <a:r>
              <a:rPr lang="ar-DZ" sz="3200" b="1" dirty="0" err="1" smtClean="0">
                <a:solidFill>
                  <a:srgbClr val="C00000"/>
                </a:solidFill>
              </a:rPr>
              <a:t>مفهمي</a:t>
            </a:r>
            <a:r>
              <a:rPr lang="ar-DZ" sz="3200" b="1" dirty="0" smtClean="0">
                <a:solidFill>
                  <a:srgbClr val="C00000"/>
                </a:solidFill>
              </a:rPr>
              <a:t> </a:t>
            </a:r>
            <a:endParaRPr lang="fr-FR" sz="3200" b="1" dirty="0">
              <a:solidFill>
                <a:srgbClr val="C00000"/>
              </a:solidFill>
            </a:endParaRPr>
          </a:p>
        </p:txBody>
      </p:sp>
      <p:sp>
        <p:nvSpPr>
          <p:cNvPr id="7" name="Rectangle 6"/>
          <p:cNvSpPr/>
          <p:nvPr/>
        </p:nvSpPr>
        <p:spPr>
          <a:xfrm>
            <a:off x="418455" y="2474827"/>
            <a:ext cx="11360258" cy="3108543"/>
          </a:xfrm>
          <a:prstGeom prst="rect">
            <a:avLst/>
          </a:prstGeom>
          <a:solidFill>
            <a:schemeClr val="accent3">
              <a:lumMod val="20000"/>
              <a:lumOff val="80000"/>
            </a:schemeClr>
          </a:solidFill>
        </p:spPr>
        <p:txBody>
          <a:bodyPr wrap="square">
            <a:spAutoFit/>
          </a:bodyPr>
          <a:lstStyle/>
          <a:p>
            <a:pPr algn="just" rtl="1" fontAlgn="base"/>
            <a:r>
              <a:rPr lang="ar-DZ" sz="2800" b="1" dirty="0">
                <a:solidFill>
                  <a:srgbClr val="333333"/>
                </a:solidFill>
                <a:latin typeface="Traditional Arabic" panose="02020603050405020304" pitchFamily="18" charset="-78"/>
                <a:cs typeface="Traditional Arabic" panose="02020603050405020304" pitchFamily="18" charset="-78"/>
              </a:rPr>
              <a:t>مفهوم المقاربة النظرية:</a:t>
            </a:r>
            <a:endParaRPr lang="ar-DZ" sz="2800" dirty="0">
              <a:solidFill>
                <a:srgbClr val="333333"/>
              </a:solidFill>
              <a:latin typeface="Traditional Arabic" panose="02020603050405020304" pitchFamily="18" charset="-78"/>
              <a:cs typeface="Traditional Arabic" panose="02020603050405020304" pitchFamily="18" charset="-78"/>
            </a:endParaRPr>
          </a:p>
          <a:p>
            <a:pPr algn="just" rtl="1" fontAlgn="base"/>
            <a:r>
              <a:rPr lang="ar-DZ" sz="2800" dirty="0">
                <a:solidFill>
                  <a:srgbClr val="333333"/>
                </a:solidFill>
                <a:latin typeface="Traditional Arabic" panose="02020603050405020304" pitchFamily="18" charset="-78"/>
                <a:cs typeface="Traditional Arabic" panose="02020603050405020304" pitchFamily="18" charset="-78"/>
              </a:rPr>
              <a:t>المقاربة النظرية هي </a:t>
            </a:r>
            <a:r>
              <a:rPr lang="ar-DZ" sz="2800" b="1" dirty="0">
                <a:solidFill>
                  <a:srgbClr val="333333"/>
                </a:solidFill>
                <a:latin typeface="Traditional Arabic" panose="02020603050405020304" pitchFamily="18" charset="-78"/>
                <a:cs typeface="Traditional Arabic" panose="02020603050405020304" pitchFamily="18" charset="-78"/>
              </a:rPr>
              <a:t>كل بحث علمي له مرجعية </a:t>
            </a:r>
            <a:r>
              <a:rPr lang="ar-DZ" sz="2800" dirty="0">
                <a:solidFill>
                  <a:srgbClr val="333333"/>
                </a:solidFill>
                <a:latin typeface="Traditional Arabic" panose="02020603050405020304" pitchFamily="18" charset="-78"/>
                <a:cs typeface="Traditional Arabic" panose="02020603050405020304" pitchFamily="18" charset="-78"/>
              </a:rPr>
              <a:t>أو </a:t>
            </a:r>
            <a:r>
              <a:rPr lang="ar-DZ" sz="2800" b="1" dirty="0">
                <a:solidFill>
                  <a:srgbClr val="333333"/>
                </a:solidFill>
                <a:latin typeface="Traditional Arabic" panose="02020603050405020304" pitchFamily="18" charset="-78"/>
                <a:cs typeface="Traditional Arabic" panose="02020603050405020304" pitchFamily="18" charset="-78"/>
              </a:rPr>
              <a:t>خلفية نظرية يستند عليها </a:t>
            </a:r>
            <a:r>
              <a:rPr lang="ar-DZ" sz="2800" dirty="0">
                <a:solidFill>
                  <a:srgbClr val="333333"/>
                </a:solidFill>
                <a:latin typeface="Traditional Arabic" panose="02020603050405020304" pitchFamily="18" charset="-78"/>
                <a:cs typeface="Traditional Arabic" panose="02020603050405020304" pitchFamily="18" charset="-78"/>
              </a:rPr>
              <a:t>، </a:t>
            </a:r>
            <a:r>
              <a:rPr lang="ar-DZ" sz="2800" dirty="0" err="1">
                <a:solidFill>
                  <a:srgbClr val="333333"/>
                </a:solidFill>
                <a:latin typeface="Traditional Arabic" panose="02020603050405020304" pitchFamily="18" charset="-78"/>
                <a:cs typeface="Traditional Arabic" panose="02020603050405020304" pitchFamily="18" charset="-78"/>
              </a:rPr>
              <a:t>وبناءا</a:t>
            </a:r>
            <a:r>
              <a:rPr lang="ar-DZ" sz="2800" dirty="0">
                <a:solidFill>
                  <a:srgbClr val="333333"/>
                </a:solidFill>
                <a:latin typeface="Traditional Arabic" panose="02020603050405020304" pitchFamily="18" charset="-78"/>
                <a:cs typeface="Traditional Arabic" panose="02020603050405020304" pitchFamily="18" charset="-78"/>
              </a:rPr>
              <a:t> على هذه النظرية يستطيع التقدم في بحثه</a:t>
            </a:r>
            <a:r>
              <a:rPr lang="ar-DZ" sz="2800" dirty="0" smtClean="0">
                <a:solidFill>
                  <a:srgbClr val="333333"/>
                </a:solidFill>
                <a:latin typeface="Traditional Arabic" panose="02020603050405020304" pitchFamily="18" charset="-78"/>
                <a:cs typeface="Traditional Arabic" panose="02020603050405020304" pitchFamily="18" charset="-78"/>
              </a:rPr>
              <a:t>. كما يقصد </a:t>
            </a:r>
            <a:r>
              <a:rPr lang="ar-DZ" sz="2800" dirty="0">
                <a:solidFill>
                  <a:srgbClr val="333333"/>
                </a:solidFill>
                <a:latin typeface="Traditional Arabic" panose="02020603050405020304" pitchFamily="18" charset="-78"/>
                <a:cs typeface="Traditional Arabic" panose="02020603050405020304" pitchFamily="18" charset="-78"/>
              </a:rPr>
              <a:t>بالمقاربة النظرية في </a:t>
            </a:r>
            <a:r>
              <a:rPr lang="ar-DZ" sz="2800" b="1" dirty="0">
                <a:solidFill>
                  <a:srgbClr val="333333"/>
                </a:solidFill>
                <a:latin typeface="Traditional Arabic" panose="02020603050405020304" pitchFamily="18" charset="-78"/>
                <a:cs typeface="Traditional Arabic" panose="02020603050405020304" pitchFamily="18" charset="-78"/>
              </a:rPr>
              <a:t>معجم مصطلحات العلوم الاجتماعية </a:t>
            </a:r>
            <a:r>
              <a:rPr lang="ar-DZ" sz="2800" dirty="0">
                <a:solidFill>
                  <a:srgbClr val="333333"/>
                </a:solidFill>
                <a:latin typeface="Traditional Arabic" panose="02020603050405020304" pitchFamily="18" charset="-78"/>
                <a:cs typeface="Traditional Arabic" panose="02020603050405020304" pitchFamily="18" charset="-78"/>
              </a:rPr>
              <a:t>باعتبارها مرادفا للاتجاه </a:t>
            </a:r>
            <a:r>
              <a:rPr lang="ar-DZ" sz="2800" dirty="0" smtClean="0">
                <a:solidFill>
                  <a:srgbClr val="333333"/>
                </a:solidFill>
                <a:latin typeface="Traditional Arabic" panose="02020603050405020304" pitchFamily="18" charset="-78"/>
                <a:cs typeface="Traditional Arabic" panose="02020603050405020304" pitchFamily="18" charset="-78"/>
              </a:rPr>
              <a:t>الفكري</a:t>
            </a:r>
            <a:r>
              <a:rPr lang="fr-FR" sz="2800" dirty="0" smtClean="0">
                <a:solidFill>
                  <a:srgbClr val="333333"/>
                </a:solidFill>
                <a:latin typeface="Traditional Arabic" panose="02020603050405020304" pitchFamily="18" charset="-78"/>
                <a:cs typeface="Traditional Arabic" panose="02020603050405020304" pitchFamily="18" charset="-78"/>
              </a:rPr>
              <a:t>، </a:t>
            </a:r>
            <a:r>
              <a:rPr lang="ar-DZ" sz="2800" dirty="0">
                <a:solidFill>
                  <a:srgbClr val="333333"/>
                </a:solidFill>
                <a:latin typeface="Traditional Arabic" panose="02020603050405020304" pitchFamily="18" charset="-78"/>
                <a:cs typeface="Traditional Arabic" panose="02020603050405020304" pitchFamily="18" charset="-78"/>
              </a:rPr>
              <a:t>حيث تحمل دلالات عديدة يصب أغلبها في كونها:</a:t>
            </a:r>
          </a:p>
          <a:p>
            <a:pPr marL="457200" indent="-457200" algn="just" rtl="1" fontAlgn="base">
              <a:buFont typeface="Wingdings" panose="05000000000000000000" pitchFamily="2" charset="2"/>
              <a:buChar char="§"/>
            </a:pPr>
            <a:r>
              <a:rPr lang="ar-DZ" sz="2800" b="1" dirty="0">
                <a:solidFill>
                  <a:srgbClr val="333333"/>
                </a:solidFill>
                <a:latin typeface="Traditional Arabic" panose="02020603050405020304" pitchFamily="18" charset="-78"/>
                <a:cs typeface="Traditional Arabic" panose="02020603050405020304" pitchFamily="18" charset="-78"/>
              </a:rPr>
              <a:t>ذلك الاتجاه الفكري نحو موضوع أو موقف ما، وقد يكون هذا الاتجاه موضوعيا أو </a:t>
            </a:r>
            <a:r>
              <a:rPr lang="ar-DZ" sz="2800" b="1" dirty="0" smtClean="0">
                <a:solidFill>
                  <a:srgbClr val="333333"/>
                </a:solidFill>
                <a:latin typeface="Traditional Arabic" panose="02020603050405020304" pitchFamily="18" charset="-78"/>
                <a:cs typeface="Traditional Arabic" panose="02020603050405020304" pitchFamily="18" charset="-78"/>
              </a:rPr>
              <a:t>ذاتيا</a:t>
            </a:r>
            <a:r>
              <a:rPr lang="ar-DZ" sz="2800" dirty="0" smtClean="0">
                <a:solidFill>
                  <a:srgbClr val="333333"/>
                </a:solidFill>
                <a:latin typeface="Traditional Arabic" panose="02020603050405020304" pitchFamily="18" charset="-78"/>
                <a:cs typeface="Traditional Arabic" panose="02020603050405020304" pitchFamily="18" charset="-78"/>
              </a:rPr>
              <a:t>.</a:t>
            </a:r>
            <a:endParaRPr lang="ar-DZ" sz="2800" dirty="0">
              <a:solidFill>
                <a:srgbClr val="333333"/>
              </a:solidFill>
              <a:latin typeface="Traditional Arabic" panose="02020603050405020304" pitchFamily="18" charset="-78"/>
              <a:cs typeface="Traditional Arabic" panose="02020603050405020304" pitchFamily="18" charset="-78"/>
            </a:endParaRPr>
          </a:p>
          <a:p>
            <a:pPr marL="457200" indent="-457200" algn="just" rtl="1" fontAlgn="base">
              <a:buFont typeface="Wingdings" panose="05000000000000000000" pitchFamily="2" charset="2"/>
              <a:buChar char="§"/>
            </a:pPr>
            <a:r>
              <a:rPr lang="ar-DZ" sz="2800" dirty="0">
                <a:solidFill>
                  <a:srgbClr val="333333"/>
                </a:solidFill>
                <a:latin typeface="Traditional Arabic" panose="02020603050405020304" pitchFamily="18" charset="-78"/>
                <a:cs typeface="Traditional Arabic" panose="02020603050405020304" pitchFamily="18" charset="-78"/>
              </a:rPr>
              <a:t>كما يقصد بالمقاربة النظرية: وضع تصور للموضوع في قالب نظري ومنح الباحث الترسانة </a:t>
            </a:r>
            <a:r>
              <a:rPr lang="ar-DZ" sz="2800" dirty="0" err="1">
                <a:solidFill>
                  <a:srgbClr val="333333"/>
                </a:solidFill>
                <a:latin typeface="Traditional Arabic" panose="02020603050405020304" pitchFamily="18" charset="-78"/>
                <a:cs typeface="Traditional Arabic" panose="02020603050405020304" pitchFamily="18" charset="-78"/>
              </a:rPr>
              <a:t>المفاهيمية</a:t>
            </a:r>
            <a:r>
              <a:rPr lang="ar-DZ" sz="2800" dirty="0">
                <a:solidFill>
                  <a:srgbClr val="333333"/>
                </a:solidFill>
                <a:latin typeface="Traditional Arabic" panose="02020603050405020304" pitchFamily="18" charset="-78"/>
                <a:cs typeface="Traditional Arabic" panose="02020603050405020304" pitchFamily="18" charset="-78"/>
              </a:rPr>
              <a:t> التي يمكن من خلالها رسم مسار البحث وتفسير نتائج في ضوء مسلمات النظرية.</a:t>
            </a:r>
            <a:endParaRPr lang="ar-DZ" sz="2800" b="0" i="0" dirty="0">
              <a:solidFill>
                <a:srgbClr val="333333"/>
              </a:solidFill>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985347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3"/>
          </p:nvPr>
        </p:nvSpPr>
        <p:spPr>
          <a:xfrm>
            <a:off x="7862151" y="6398722"/>
            <a:ext cx="4114800" cy="249385"/>
          </a:xfrm>
        </p:spPr>
        <p:txBody>
          <a:bodyPr/>
          <a:lstStyle/>
          <a:p>
            <a:pPr algn="ctr" rtl="1"/>
            <a:r>
              <a:rPr lang="ar-DZ" sz="1050" noProof="0" smtClean="0">
                <a:latin typeface="Traditional Arabic" panose="02020603050405020304" pitchFamily="18" charset="-78"/>
                <a:cs typeface="Traditional Arabic" panose="02020603050405020304" pitchFamily="18" charset="-78"/>
              </a:rPr>
              <a:t>اعداد: د العربي حجام - قسم علم الاجتماع - جامعة محمد لمين دباغين سطيف2</a:t>
            </a:r>
            <a:endParaRPr lang="fr-FR" sz="1050" noProof="0">
              <a:latin typeface="Traditional Arabic" panose="02020603050405020304" pitchFamily="18" charset="-78"/>
              <a:cs typeface="Traditional Arabic" panose="02020603050405020304" pitchFamily="18" charset="-78"/>
            </a:endParaRPr>
          </a:p>
        </p:txBody>
      </p:sp>
      <p:sp>
        <p:nvSpPr>
          <p:cNvPr id="6" name="Rectangle 1"/>
          <p:cNvSpPr>
            <a:spLocks noChangeArrowheads="1"/>
          </p:cNvSpPr>
          <p:nvPr/>
        </p:nvSpPr>
        <p:spPr bwMode="auto">
          <a:xfrm>
            <a:off x="387458" y="503938"/>
            <a:ext cx="11344760" cy="2246769"/>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tabLst/>
            </a:pPr>
            <a:r>
              <a:rPr kumimoji="0" lang="ar-DZ" altLang="fr-FR" sz="2800" b="1"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وتأسيسا</a:t>
            </a:r>
            <a:r>
              <a:rPr kumimoji="0" lang="ar-DZ" altLang="fr-FR" sz="2800" b="1" i="0" u="none" strike="noStrike" cap="none" normalizeH="0" dirty="0" smtClean="0">
                <a:ln>
                  <a:noFill/>
                </a:ln>
                <a:solidFill>
                  <a:schemeClr val="tx1"/>
                </a:solidFill>
                <a:effectLst/>
                <a:latin typeface="Traditional Arabic" panose="02020603050405020304" pitchFamily="18" charset="-78"/>
                <a:cs typeface="Traditional Arabic" panose="02020603050405020304" pitchFamily="18" charset="-78"/>
              </a:rPr>
              <a:t> على </a:t>
            </a:r>
            <a:r>
              <a:rPr kumimoji="0" lang="ar-DZ" altLang="fr-FR" sz="2800" b="1" i="0" u="none" strike="noStrike" cap="none" normalizeH="0" dirty="0" err="1" smtClean="0">
                <a:ln>
                  <a:noFill/>
                </a:ln>
                <a:solidFill>
                  <a:schemeClr val="tx1"/>
                </a:solidFill>
                <a:effectLst/>
                <a:latin typeface="Traditional Arabic" panose="02020603050405020304" pitchFamily="18" charset="-78"/>
                <a:cs typeface="Traditional Arabic" panose="02020603050405020304" pitchFamily="18" charset="-78"/>
              </a:rPr>
              <a:t>ماسبق</a:t>
            </a:r>
            <a:r>
              <a:rPr kumimoji="0" lang="ar-DZ" altLang="fr-FR" sz="2800" b="1" i="0" u="none" strike="noStrike" cap="none" normalizeH="0" dirty="0" smtClean="0">
                <a:ln>
                  <a:noFill/>
                </a:ln>
                <a:solidFill>
                  <a:schemeClr val="tx1"/>
                </a:solidFill>
                <a:effectLst/>
                <a:latin typeface="Traditional Arabic" panose="02020603050405020304" pitchFamily="18" charset="-78"/>
                <a:cs typeface="Traditional Arabic" panose="02020603050405020304" pitchFamily="18" charset="-78"/>
              </a:rPr>
              <a:t> : ف</a:t>
            </a:r>
            <a:r>
              <a:rPr kumimoji="0" lang="ar-SA" altLang="fr-FR" sz="2800" b="1"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المقاربة النظرية</a:t>
            </a:r>
            <a:r>
              <a:rPr kumimoji="0" lang="fr-FR"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 </a:t>
            </a:r>
            <a:r>
              <a:rPr kumimoji="0" lang="ar-SA" altLang="fr-FR" sz="2800" b="1"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هي الإطار الفكري أو المرجعية التي يستند إليها الباحث عند دراسة موضوع ما</a:t>
            </a:r>
            <a:r>
              <a:rPr kumimoji="0" lang="fr-FR"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a:t>
            </a:r>
            <a:r>
              <a:rPr kumimoji="0" lang="ar-DZ"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 و</a:t>
            </a:r>
            <a:r>
              <a:rPr kumimoji="0" lang="ar-SA"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هي ليست مجرد اختيار عشوائي، بل</a:t>
            </a:r>
            <a:r>
              <a:rPr kumimoji="0" lang="fr-FR"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 </a:t>
            </a:r>
            <a:r>
              <a:rPr kumimoji="0" lang="ar-SA" altLang="fr-FR" sz="2800" b="1"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اتجاه فكري</a:t>
            </a:r>
            <a:r>
              <a:rPr kumimoji="0" lang="fr-FR"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 </a:t>
            </a:r>
            <a:r>
              <a:rPr kumimoji="0" lang="ar-SA"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يحدد زاوية النظر إلى الظاهرة الاجتماعية</a:t>
            </a:r>
            <a:r>
              <a:rPr kumimoji="0" lang="fr-FR"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a:t>
            </a:r>
          </a:p>
          <a:p>
            <a:pPr marL="0" marR="0" lvl="0" indent="0" algn="just" defTabSz="914400" rtl="1" eaLnBrk="0" fontAlgn="base" latinLnBrk="0" hangingPunct="0">
              <a:lnSpc>
                <a:spcPct val="100000"/>
              </a:lnSpc>
              <a:spcBef>
                <a:spcPct val="0"/>
              </a:spcBef>
              <a:spcAft>
                <a:spcPct val="0"/>
              </a:spcAft>
              <a:buClrTx/>
              <a:buSzTx/>
              <a:tabLst/>
            </a:pPr>
            <a:r>
              <a:rPr kumimoji="0" lang="ar-SA"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تمنح الباحث</a:t>
            </a:r>
            <a:r>
              <a:rPr kumimoji="0" lang="fr-FR"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 </a:t>
            </a:r>
            <a:r>
              <a:rPr kumimoji="0" lang="ar-SA" altLang="fr-FR" sz="2800" b="1"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ترسانة </a:t>
            </a:r>
            <a:r>
              <a:rPr kumimoji="0" lang="ar-SA" altLang="fr-FR" sz="2800" b="1" i="0" u="none" strike="noStrike" cap="none" normalizeH="0" baseline="0" dirty="0" err="1" smtClean="0">
                <a:ln>
                  <a:noFill/>
                </a:ln>
                <a:solidFill>
                  <a:schemeClr val="tx1"/>
                </a:solidFill>
                <a:effectLst/>
                <a:latin typeface="Traditional Arabic" panose="02020603050405020304" pitchFamily="18" charset="-78"/>
                <a:cs typeface="Traditional Arabic" panose="02020603050405020304" pitchFamily="18" charset="-78"/>
              </a:rPr>
              <a:t>مفاهيمية</a:t>
            </a:r>
            <a:r>
              <a:rPr kumimoji="0" lang="fr-FR"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 </a:t>
            </a:r>
            <a:r>
              <a:rPr kumimoji="0" lang="ar-SA"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(مثل: السلطة، الثقافة، الحوافز، الصراع…) تساعده على صياغة الفرضيات، تفسير النتائج، وربطها بمسلمات نظرية أوسع</a:t>
            </a:r>
            <a:r>
              <a:rPr kumimoji="0" lang="fr-FR"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a:t>
            </a:r>
          </a:p>
          <a:p>
            <a:pPr marL="0" marR="0" lvl="0" indent="0" algn="just" defTabSz="914400" rtl="1" eaLnBrk="0" fontAlgn="base" latinLnBrk="0" hangingPunct="0">
              <a:lnSpc>
                <a:spcPct val="100000"/>
              </a:lnSpc>
              <a:spcBef>
                <a:spcPct val="0"/>
              </a:spcBef>
              <a:spcAft>
                <a:spcPct val="0"/>
              </a:spcAft>
              <a:buClrTx/>
              <a:buSzTx/>
              <a:tabLst/>
            </a:pPr>
            <a:r>
              <a:rPr kumimoji="0" lang="ar-DZ"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و</a:t>
            </a:r>
            <a:r>
              <a:rPr kumimoji="0" lang="ar-SA" altLang="fr-FR" sz="2800" b="1" i="0" u="sng"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يمكن</a:t>
            </a:r>
            <a:r>
              <a:rPr kumimoji="0" lang="ar-SA"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 أن تكون المقاربة</a:t>
            </a:r>
            <a:r>
              <a:rPr kumimoji="0" lang="fr-FR"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 </a:t>
            </a:r>
            <a:r>
              <a:rPr kumimoji="0" lang="ar-SA" altLang="fr-FR" sz="2800" b="1"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موضوعية</a:t>
            </a:r>
            <a:r>
              <a:rPr kumimoji="0" lang="fr-FR"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 </a:t>
            </a:r>
            <a:r>
              <a:rPr kumimoji="0" lang="ar-SA"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(تركز على المعطيات والقياس) أو</a:t>
            </a:r>
            <a:r>
              <a:rPr kumimoji="0" lang="fr-FR"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 </a:t>
            </a:r>
            <a:r>
              <a:rPr kumimoji="0" lang="ar-SA" altLang="fr-FR" sz="2800" b="1"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ذاتية</a:t>
            </a:r>
            <a:r>
              <a:rPr kumimoji="0" lang="fr-FR"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 </a:t>
            </a:r>
            <a:r>
              <a:rPr kumimoji="0" lang="ar-DZ"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a:t>
            </a:r>
            <a:r>
              <a:rPr kumimoji="0" lang="ar-SA"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تركز على المعنى والتجربة الإنسانية</a:t>
            </a:r>
            <a:r>
              <a:rPr kumimoji="0" lang="ar-DZ"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rPr>
              <a:t>).</a:t>
            </a:r>
            <a:endParaRPr kumimoji="0" lang="fr-FR" altLang="fr-FR" sz="2800" b="0" i="0" u="none" strike="noStrike" cap="none" normalizeH="0" baseline="0" dirty="0" smtClean="0">
              <a:ln>
                <a:noFill/>
              </a:ln>
              <a:solidFill>
                <a:schemeClr val="tx1"/>
              </a:solidFill>
              <a:effectLst/>
              <a:latin typeface="Traditional Arabic" panose="02020603050405020304" pitchFamily="18" charset="-78"/>
              <a:cs typeface="Traditional Arabic" panose="02020603050405020304" pitchFamily="18" charset="-78"/>
            </a:endParaRPr>
          </a:p>
        </p:txBody>
      </p:sp>
      <p:sp>
        <p:nvSpPr>
          <p:cNvPr id="7" name="Rectangle 6"/>
          <p:cNvSpPr/>
          <p:nvPr/>
        </p:nvSpPr>
        <p:spPr>
          <a:xfrm>
            <a:off x="604434" y="3018582"/>
            <a:ext cx="11127784" cy="3170099"/>
          </a:xfrm>
          <a:prstGeom prst="rect">
            <a:avLst/>
          </a:prstGeom>
        </p:spPr>
        <p:txBody>
          <a:bodyPr wrap="square">
            <a:spAutoFit/>
          </a:bodyPr>
          <a:lstStyle/>
          <a:p>
            <a:pPr algn="just" rtl="1"/>
            <a:r>
              <a:rPr lang="ar-DZ" sz="3200" b="1" dirty="0" smtClean="0">
                <a:solidFill>
                  <a:srgbClr val="C00000"/>
                </a:solidFill>
                <a:latin typeface="Traditional Arabic" panose="02020603050405020304" pitchFamily="18" charset="-78"/>
                <a:cs typeface="+mj-cs"/>
              </a:rPr>
              <a:t>تعريف النظرية لغة : </a:t>
            </a:r>
            <a:r>
              <a:rPr lang="ar-DZ" sz="2800" dirty="0" smtClean="0">
                <a:solidFill>
                  <a:srgbClr val="002060"/>
                </a:solidFill>
                <a:latin typeface="Traditional Arabic" panose="02020603050405020304" pitchFamily="18" charset="-78"/>
                <a:cs typeface="Traditional Arabic" panose="02020603050405020304" pitchFamily="18" charset="-78"/>
              </a:rPr>
              <a:t>اشتقاقا</a:t>
            </a:r>
            <a:r>
              <a:rPr lang="ar-DZ" sz="2800" dirty="0">
                <a:solidFill>
                  <a:srgbClr val="002060"/>
                </a:solidFill>
                <a:latin typeface="Traditional Arabic" panose="02020603050405020304" pitchFamily="18" charset="-78"/>
                <a:cs typeface="Traditional Arabic" panose="02020603050405020304" pitchFamily="18" charset="-78"/>
              </a:rPr>
              <a:t>، تعني كلمة النظرية </a:t>
            </a:r>
            <a:r>
              <a:rPr lang="ar-DZ" sz="2800" dirty="0" smtClean="0">
                <a:solidFill>
                  <a:srgbClr val="002060"/>
                </a:solidFill>
                <a:latin typeface="Traditional Arabic" panose="02020603050405020304" pitchFamily="18" charset="-78"/>
                <a:cs typeface="Traditional Arabic" panose="02020603050405020304" pitchFamily="18" charset="-78"/>
              </a:rPr>
              <a:t>(</a:t>
            </a:r>
            <a:r>
              <a:rPr lang="fr-FR" sz="2800" b="1" dirty="0">
                <a:solidFill>
                  <a:srgbClr val="002060"/>
                </a:solidFill>
                <a:latin typeface="Traditional Arabic" panose="02020603050405020304" pitchFamily="18" charset="-78"/>
                <a:cs typeface="Traditional Arabic" panose="02020603050405020304" pitchFamily="18" charset="-78"/>
              </a:rPr>
              <a:t>Theory</a:t>
            </a:r>
            <a:r>
              <a:rPr lang="ar-DZ" sz="2800" dirty="0" smtClean="0">
                <a:solidFill>
                  <a:srgbClr val="002060"/>
                </a:solidFill>
                <a:latin typeface="Traditional Arabic" panose="02020603050405020304" pitchFamily="18" charset="-78"/>
                <a:cs typeface="Traditional Arabic" panose="02020603050405020304" pitchFamily="18" charset="-78"/>
              </a:rPr>
              <a:t>)</a:t>
            </a:r>
            <a:r>
              <a:rPr lang="fr-FR" sz="2800" dirty="0" smtClean="0">
                <a:solidFill>
                  <a:srgbClr val="002060"/>
                </a:solidFill>
                <a:latin typeface="Traditional Arabic" panose="02020603050405020304" pitchFamily="18" charset="-78"/>
                <a:cs typeface="Traditional Arabic" panose="02020603050405020304" pitchFamily="18" charset="-78"/>
              </a:rPr>
              <a:t> </a:t>
            </a:r>
            <a:r>
              <a:rPr lang="ar-DZ" sz="2800" dirty="0" smtClean="0">
                <a:solidFill>
                  <a:srgbClr val="002060"/>
                </a:solidFill>
                <a:latin typeface="Traditional Arabic" panose="02020603050405020304" pitchFamily="18" charset="-78"/>
                <a:cs typeface="Traditional Arabic" panose="02020603050405020304" pitchFamily="18" charset="-78"/>
              </a:rPr>
              <a:t>باليونانية</a:t>
            </a:r>
            <a:r>
              <a:rPr lang="ar-DZ" sz="2800" dirty="0">
                <a:solidFill>
                  <a:srgbClr val="002060"/>
                </a:solidFill>
                <a:latin typeface="Traditional Arabic" panose="02020603050405020304" pitchFamily="18" charset="-78"/>
                <a:cs typeface="Traditional Arabic" panose="02020603050405020304" pitchFamily="18" charset="-78"/>
              </a:rPr>
              <a:t>: "</a:t>
            </a:r>
            <a:r>
              <a:rPr lang="fr-FR" sz="2800" b="1" dirty="0" err="1">
                <a:solidFill>
                  <a:srgbClr val="002060"/>
                </a:solidFill>
                <a:latin typeface="Traditional Arabic" panose="02020603050405020304" pitchFamily="18" charset="-78"/>
                <a:cs typeface="Traditional Arabic" panose="02020603050405020304" pitchFamily="18" charset="-78"/>
              </a:rPr>
              <a:t>theoria</a:t>
            </a:r>
            <a:r>
              <a:rPr lang="fr-FR" sz="2800" dirty="0">
                <a:solidFill>
                  <a:srgbClr val="002060"/>
                </a:solidFill>
                <a:latin typeface="Traditional Arabic" panose="02020603050405020304" pitchFamily="18" charset="-78"/>
                <a:cs typeface="Traditional Arabic" panose="02020603050405020304" pitchFamily="18" charset="-78"/>
              </a:rPr>
              <a:t> </a:t>
            </a:r>
            <a:r>
              <a:rPr lang="ar-DZ" sz="2800" dirty="0" smtClean="0">
                <a:solidFill>
                  <a:srgbClr val="002060"/>
                </a:solidFill>
                <a:latin typeface="Traditional Arabic" panose="02020603050405020304" pitchFamily="18" charset="-78"/>
                <a:cs typeface="Traditional Arabic" panose="02020603050405020304" pitchFamily="18" charset="-78"/>
              </a:rPr>
              <a:t> بمعنى التأمل؛  </a:t>
            </a:r>
            <a:r>
              <a:rPr lang="ar-DZ" sz="2800" dirty="0">
                <a:solidFill>
                  <a:srgbClr val="002060"/>
                </a:solidFill>
                <a:latin typeface="Traditional Arabic" panose="02020603050405020304" pitchFamily="18" charset="-78"/>
                <a:cs typeface="Traditional Arabic" panose="02020603050405020304" pitchFamily="18" charset="-78"/>
              </a:rPr>
              <a:t>مجموعة منظمة من الأفكار والمعارف. وكانت تعني في العصور القديمة </a:t>
            </a:r>
            <a:r>
              <a:rPr lang="ar-DZ" sz="2800" b="1" dirty="0">
                <a:solidFill>
                  <a:srgbClr val="002060"/>
                </a:solidFill>
                <a:latin typeface="Traditional Arabic" panose="02020603050405020304" pitchFamily="18" charset="-78"/>
                <a:cs typeface="Traditional Arabic" panose="02020603050405020304" pitchFamily="18" charset="-78"/>
              </a:rPr>
              <a:t>تأمل العالم وبشكل خاص حركة الكواكب</a:t>
            </a:r>
            <a:r>
              <a:rPr lang="ar-DZ" sz="2800" dirty="0">
                <a:solidFill>
                  <a:srgbClr val="002060"/>
                </a:solidFill>
                <a:latin typeface="Traditional Arabic" panose="02020603050405020304" pitchFamily="18" charset="-78"/>
                <a:cs typeface="Traditional Arabic" panose="02020603050405020304" pitchFamily="18" charset="-78"/>
              </a:rPr>
              <a:t>. </a:t>
            </a:r>
            <a:endParaRPr lang="ar-DZ" sz="2800" dirty="0" smtClean="0">
              <a:solidFill>
                <a:srgbClr val="002060"/>
              </a:solidFill>
              <a:latin typeface="Traditional Arabic" panose="02020603050405020304" pitchFamily="18" charset="-78"/>
              <a:cs typeface="Traditional Arabic" panose="02020603050405020304" pitchFamily="18" charset="-78"/>
            </a:endParaRPr>
          </a:p>
          <a:p>
            <a:pPr algn="just" rtl="1"/>
            <a:r>
              <a:rPr lang="ar-DZ" sz="2800" b="1" dirty="0" smtClean="0">
                <a:solidFill>
                  <a:srgbClr val="C00000"/>
                </a:solidFill>
                <a:latin typeface="Traditional Arabic" panose="02020603050405020304" pitchFamily="18" charset="-78"/>
                <a:cs typeface="+mj-cs"/>
              </a:rPr>
              <a:t>اصطلاحا</a:t>
            </a:r>
            <a:r>
              <a:rPr lang="ar-DZ" sz="2800" dirty="0" smtClean="0">
                <a:solidFill>
                  <a:srgbClr val="002060"/>
                </a:solidFill>
                <a:latin typeface="Traditional Arabic" panose="02020603050405020304" pitchFamily="18" charset="-78"/>
                <a:cs typeface="Traditional Arabic" panose="02020603050405020304" pitchFamily="18" charset="-78"/>
              </a:rPr>
              <a:t>:  </a:t>
            </a:r>
            <a:r>
              <a:rPr lang="ar-DZ" sz="2800" dirty="0">
                <a:solidFill>
                  <a:srgbClr val="002060"/>
                </a:solidFill>
                <a:latin typeface="Traditional Arabic" panose="02020603050405020304" pitchFamily="18" charset="-78"/>
                <a:cs typeface="Traditional Arabic" panose="02020603050405020304" pitchFamily="18" charset="-78"/>
              </a:rPr>
              <a:t>النظرية "مجموعة من المصطلحات والتعريفات والافتراضات لها علاقة ببعضها البعض، والتي تقترح رؤية منظمة للظاهرة، وذلك بهدف عرضها والتنبؤ بمظاهرها". </a:t>
            </a:r>
            <a:endParaRPr lang="ar-DZ" sz="2800" dirty="0" smtClean="0">
              <a:solidFill>
                <a:srgbClr val="002060"/>
              </a:solidFill>
              <a:latin typeface="Traditional Arabic" panose="02020603050405020304" pitchFamily="18" charset="-78"/>
              <a:cs typeface="Traditional Arabic" panose="02020603050405020304" pitchFamily="18" charset="-78"/>
            </a:endParaRPr>
          </a:p>
          <a:p>
            <a:pPr algn="just" rtl="1"/>
            <a:r>
              <a:rPr lang="ar-DZ" sz="2800" dirty="0" smtClean="0">
                <a:solidFill>
                  <a:srgbClr val="002060"/>
                </a:solidFill>
                <a:latin typeface="Traditional Arabic" panose="02020603050405020304" pitchFamily="18" charset="-78"/>
                <a:cs typeface="Traditional Arabic" panose="02020603050405020304" pitchFamily="18" charset="-78"/>
              </a:rPr>
              <a:t> </a:t>
            </a:r>
            <a:r>
              <a:rPr lang="ar-DZ" sz="2800" dirty="0">
                <a:solidFill>
                  <a:srgbClr val="002060"/>
                </a:solidFill>
                <a:latin typeface="Traditional Arabic" panose="02020603050405020304" pitchFamily="18" charset="-78"/>
                <a:cs typeface="Traditional Arabic" panose="02020603050405020304" pitchFamily="18" charset="-78"/>
              </a:rPr>
              <a:t>كما يعرفها </a:t>
            </a:r>
            <a:r>
              <a:rPr lang="fr-FR" sz="2800" b="1" dirty="0">
                <a:solidFill>
                  <a:srgbClr val="C00000"/>
                </a:solidFill>
                <a:latin typeface="Traditional Arabic" panose="02020603050405020304" pitchFamily="18" charset="-78"/>
                <a:cs typeface="Traditional Arabic" panose="02020603050405020304" pitchFamily="18" charset="-78"/>
              </a:rPr>
              <a:t>Popper</a:t>
            </a:r>
            <a:r>
              <a:rPr lang="fr-FR" sz="2800" dirty="0">
                <a:solidFill>
                  <a:srgbClr val="C00000"/>
                </a:solidFill>
                <a:latin typeface="Traditional Arabic" panose="02020603050405020304" pitchFamily="18" charset="-78"/>
                <a:cs typeface="Traditional Arabic" panose="02020603050405020304" pitchFamily="18" charset="-78"/>
              </a:rPr>
              <a:t> </a:t>
            </a:r>
            <a:r>
              <a:rPr lang="ar-DZ" sz="2800" dirty="0">
                <a:solidFill>
                  <a:srgbClr val="002060"/>
                </a:solidFill>
                <a:latin typeface="Traditional Arabic" panose="02020603050405020304" pitchFamily="18" charset="-78"/>
                <a:cs typeface="Traditional Arabic" panose="02020603050405020304" pitchFamily="18" charset="-78"/>
              </a:rPr>
              <a:t>بأنها "</a:t>
            </a:r>
            <a:r>
              <a:rPr lang="ar-DZ" sz="2800" b="1" dirty="0">
                <a:solidFill>
                  <a:srgbClr val="002060"/>
                </a:solidFill>
                <a:latin typeface="Traditional Arabic" panose="02020603050405020304" pitchFamily="18" charset="-78"/>
                <a:cs typeface="Traditional Arabic" panose="02020603050405020304" pitchFamily="18" charset="-78"/>
              </a:rPr>
              <a:t>شبكات موجهة إلى القبض على ما نسميه "بالعالم</a:t>
            </a:r>
            <a:r>
              <a:rPr lang="ar-DZ" sz="2800" dirty="0">
                <a:solidFill>
                  <a:srgbClr val="002060"/>
                </a:solidFill>
                <a:latin typeface="Traditional Arabic" panose="02020603050405020304" pitchFamily="18" charset="-78"/>
                <a:cs typeface="Traditional Arabic" panose="02020603050405020304" pitchFamily="18" charset="-78"/>
              </a:rPr>
              <a:t>"، بجعله عقلانيا وتفسيره والتحكم فيه". </a:t>
            </a:r>
            <a:r>
              <a:rPr lang="ar-DZ" sz="2800" b="1" dirty="0">
                <a:solidFill>
                  <a:srgbClr val="002060"/>
                </a:solidFill>
                <a:latin typeface="Traditional Arabic" panose="02020603050405020304" pitchFamily="18" charset="-78"/>
                <a:cs typeface="Traditional Arabic" panose="02020603050405020304" pitchFamily="18" charset="-78"/>
              </a:rPr>
              <a:t>وهنالك من يعتبرها نسقا افتراضيا - استنباطيا الذي يُبنى من خلال ملاحظة الواقع </a:t>
            </a:r>
            <a:r>
              <a:rPr lang="fr-FR" sz="2800" b="1" i="1" dirty="0">
                <a:solidFill>
                  <a:srgbClr val="C00000"/>
                </a:solidFill>
                <a:latin typeface="Times New Roman" panose="02020603050405020304" pitchFamily="18" charset="0"/>
                <a:cs typeface="Times New Roman" panose="02020603050405020304" pitchFamily="18" charset="0"/>
              </a:rPr>
              <a:t>Raymond Aron</a:t>
            </a:r>
            <a:r>
              <a:rPr lang="fr-FR" sz="2800" b="1" i="1" dirty="0" smtClean="0">
                <a:solidFill>
                  <a:srgbClr val="C00000"/>
                </a:solidFill>
                <a:latin typeface="Times New Roman" panose="02020603050405020304" pitchFamily="18" charset="0"/>
                <a:cs typeface="Times New Roman" panose="02020603050405020304" pitchFamily="18" charset="0"/>
              </a:rPr>
              <a:t>)</a:t>
            </a:r>
            <a:r>
              <a:rPr lang="ar-DZ" sz="2800" dirty="0" smtClean="0">
                <a:solidFill>
                  <a:srgbClr val="002060"/>
                </a:solidFill>
                <a:latin typeface="Traditional Arabic" panose="02020603050405020304" pitchFamily="18" charset="-78"/>
                <a:cs typeface="Traditional Arabic" panose="02020603050405020304" pitchFamily="18" charset="-78"/>
              </a:rPr>
              <a:t>)</a:t>
            </a:r>
            <a:r>
              <a:rPr lang="fr-FR" sz="2800" dirty="0" smtClean="0">
                <a:solidFill>
                  <a:srgbClr val="002060"/>
                </a:solidFill>
                <a:latin typeface="Traditional Arabic" panose="02020603050405020304" pitchFamily="18" charset="-78"/>
                <a:cs typeface="Traditional Arabic" panose="02020603050405020304" pitchFamily="18" charset="-78"/>
              </a:rPr>
              <a:t>، </a:t>
            </a:r>
            <a:r>
              <a:rPr lang="ar-DZ" sz="2800" dirty="0">
                <a:solidFill>
                  <a:srgbClr val="002060"/>
                </a:solidFill>
                <a:latin typeface="Traditional Arabic" panose="02020603050405020304" pitchFamily="18" charset="-78"/>
                <a:cs typeface="Traditional Arabic" panose="02020603050405020304" pitchFamily="18" charset="-78"/>
              </a:rPr>
              <a:t>حيث يتم بناؤها عن طريق الواقع الملاحظ. </a:t>
            </a:r>
            <a:endParaRPr lang="fr-FR" sz="2800" dirty="0">
              <a:solidFill>
                <a:srgbClr val="00206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4140798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3"/>
          </p:nvPr>
        </p:nvSpPr>
        <p:spPr>
          <a:xfrm>
            <a:off x="7800157" y="6513547"/>
            <a:ext cx="4114800" cy="249385"/>
          </a:xfrm>
        </p:spPr>
        <p:txBody>
          <a:bodyPr/>
          <a:lstStyle/>
          <a:p>
            <a:pPr rtl="0"/>
            <a:r>
              <a:rPr lang="ar-DZ" noProof="0" smtClean="0"/>
              <a:t>اعداد: د العربي حجام - قسم علم الاجتماع - جامعة محمد لمين دباغين سطيف2</a:t>
            </a:r>
            <a:endParaRPr lang="fr-FR" noProof="0"/>
          </a:p>
        </p:txBody>
      </p:sp>
      <p:sp>
        <p:nvSpPr>
          <p:cNvPr id="5" name="Rectangle 4"/>
          <p:cNvSpPr/>
          <p:nvPr/>
        </p:nvSpPr>
        <p:spPr>
          <a:xfrm>
            <a:off x="516609" y="304013"/>
            <a:ext cx="11398347" cy="3046988"/>
          </a:xfrm>
          <a:prstGeom prst="rect">
            <a:avLst/>
          </a:prstGeom>
          <a:solidFill>
            <a:schemeClr val="accent2">
              <a:lumMod val="20000"/>
              <a:lumOff val="80000"/>
            </a:schemeClr>
          </a:solidFill>
        </p:spPr>
        <p:txBody>
          <a:bodyPr wrap="square">
            <a:spAutoFit/>
          </a:bodyPr>
          <a:lstStyle/>
          <a:p>
            <a:pPr algn="just" rtl="1" fontAlgn="base">
              <a:lnSpc>
                <a:spcPct val="150000"/>
              </a:lnSpc>
            </a:pPr>
            <a:r>
              <a:rPr lang="ar-DZ" sz="3200" dirty="0" smtClean="0">
                <a:solidFill>
                  <a:srgbClr val="333333"/>
                </a:solidFill>
                <a:latin typeface="Traditional Arabic" panose="02020603050405020304" pitchFamily="18" charset="-78"/>
                <a:cs typeface="Traditional Arabic" panose="02020603050405020304" pitchFamily="18" charset="-78"/>
              </a:rPr>
              <a:t>لقد </a:t>
            </a:r>
            <a:r>
              <a:rPr lang="ar-DZ" sz="3200" dirty="0">
                <a:solidFill>
                  <a:srgbClr val="333333"/>
                </a:solidFill>
                <a:latin typeface="Traditional Arabic" panose="02020603050405020304" pitchFamily="18" charset="-78"/>
                <a:cs typeface="Traditional Arabic" panose="02020603050405020304" pitchFamily="18" charset="-78"/>
              </a:rPr>
              <a:t>تضمنت أدبيات علم الاجتماع تعاريف عدة للنظرية الاجتماعية فقد استعرض </a:t>
            </a:r>
            <a:r>
              <a:rPr lang="ar-DZ" sz="3200" dirty="0">
                <a:solidFill>
                  <a:srgbClr val="0070C0"/>
                </a:solidFill>
                <a:latin typeface="Traditional Arabic" panose="02020603050405020304" pitchFamily="18" charset="-78"/>
                <a:cs typeface="Traditional Arabic" panose="02020603050405020304" pitchFamily="18" charset="-78"/>
              </a:rPr>
              <a:t>“</a:t>
            </a:r>
            <a:r>
              <a:rPr lang="ar-DZ" sz="3200" b="1" dirty="0">
                <a:solidFill>
                  <a:srgbClr val="0070C0"/>
                </a:solidFill>
                <a:latin typeface="Traditional Arabic" panose="02020603050405020304" pitchFamily="18" charset="-78"/>
                <a:cs typeface="Traditional Arabic" panose="02020603050405020304" pitchFamily="18" charset="-78"/>
              </a:rPr>
              <a:t>توماس وورد</a:t>
            </a:r>
            <a:r>
              <a:rPr lang="ar-DZ" sz="3200" dirty="0">
                <a:solidFill>
                  <a:srgbClr val="0070C0"/>
                </a:solidFill>
                <a:latin typeface="Traditional Arabic" panose="02020603050405020304" pitchFamily="18" charset="-78"/>
                <a:cs typeface="Traditional Arabic" panose="02020603050405020304" pitchFamily="18" charset="-78"/>
              </a:rPr>
              <a:t>” </a:t>
            </a:r>
            <a:r>
              <a:rPr lang="ar-DZ" sz="3200" b="1" dirty="0">
                <a:solidFill>
                  <a:srgbClr val="333333"/>
                </a:solidFill>
                <a:latin typeface="Traditional Arabic" panose="02020603050405020304" pitchFamily="18" charset="-78"/>
                <a:cs typeface="Traditional Arabic" panose="02020603050405020304" pitchFamily="18" charset="-78"/>
              </a:rPr>
              <a:t>سبعة وعشرين تعريفا لها توصل بناء ما جاء فيها إلى أن النظرية هي </a:t>
            </a:r>
            <a:r>
              <a:rPr lang="ar-DZ" sz="3200" dirty="0" smtClean="0">
                <a:solidFill>
                  <a:srgbClr val="333333"/>
                </a:solidFill>
                <a:latin typeface="Traditional Arabic" panose="02020603050405020304" pitchFamily="18" charset="-78"/>
                <a:cs typeface="Traditional Arabic" panose="02020603050405020304" pitchFamily="18" charset="-78"/>
              </a:rPr>
              <a:t>« </a:t>
            </a:r>
            <a:r>
              <a:rPr lang="ar-DZ" sz="3200" b="1" dirty="0" smtClean="0">
                <a:solidFill>
                  <a:srgbClr val="002060"/>
                </a:solidFill>
                <a:latin typeface="Traditional Arabic" panose="02020603050405020304" pitchFamily="18" charset="-78"/>
                <a:cs typeface="Traditional Arabic" panose="02020603050405020304" pitchFamily="18" charset="-78"/>
              </a:rPr>
              <a:t>نسق </a:t>
            </a:r>
            <a:r>
              <a:rPr lang="ar-DZ" sz="3200" b="1" dirty="0">
                <a:solidFill>
                  <a:srgbClr val="002060"/>
                </a:solidFill>
                <a:latin typeface="Traditional Arabic" panose="02020603050405020304" pitchFamily="18" charset="-78"/>
                <a:cs typeface="Traditional Arabic" panose="02020603050405020304" pitchFamily="18" charset="-78"/>
              </a:rPr>
              <a:t>منطقي استنباطي استقرائي، يتكون من مفاهيم وتعريفات وافتراضات، تعبر عن علاقات بين اثنين أو أكثر من أوجه الظاهرة</a:t>
            </a:r>
            <a:r>
              <a:rPr lang="ar-DZ" sz="3200" b="1" dirty="0" smtClean="0">
                <a:solidFill>
                  <a:srgbClr val="002060"/>
                </a:solidFill>
                <a:latin typeface="Traditional Arabic" panose="02020603050405020304" pitchFamily="18" charset="-78"/>
                <a:cs typeface="Traditional Arabic" panose="02020603050405020304" pitchFamily="18" charset="-78"/>
              </a:rPr>
              <a:t>، ويمكن </a:t>
            </a:r>
            <a:r>
              <a:rPr lang="ar-DZ" sz="3200" b="1" dirty="0">
                <a:solidFill>
                  <a:srgbClr val="002060"/>
                </a:solidFill>
                <a:latin typeface="Traditional Arabic" panose="02020603050405020304" pitchFamily="18" charset="-78"/>
                <a:cs typeface="Traditional Arabic" panose="02020603050405020304" pitchFamily="18" charset="-78"/>
              </a:rPr>
              <a:t>أن يشتق منها فرضيات يمكن التحقق من صحتها أو </a:t>
            </a:r>
            <a:r>
              <a:rPr lang="ar-DZ" sz="3200" b="1" dirty="0" smtClean="0">
                <a:solidFill>
                  <a:srgbClr val="002060"/>
                </a:solidFill>
                <a:latin typeface="Traditional Arabic" panose="02020603050405020304" pitchFamily="18" charset="-78"/>
                <a:cs typeface="Traditional Arabic" panose="02020603050405020304" pitchFamily="18" charset="-78"/>
              </a:rPr>
              <a:t>خطئها»</a:t>
            </a:r>
            <a:r>
              <a:rPr lang="ar-DZ" sz="3200" dirty="0">
                <a:solidFill>
                  <a:srgbClr val="333333"/>
                </a:solidFill>
                <a:latin typeface="Traditional Arabic" panose="02020603050405020304" pitchFamily="18" charset="-78"/>
                <a:cs typeface="Traditional Arabic" panose="02020603050405020304" pitchFamily="18" charset="-78"/>
              </a:rPr>
              <a:t> </a:t>
            </a:r>
            <a:endParaRPr lang="ar-DZ" sz="3200" b="0" i="0" dirty="0">
              <a:solidFill>
                <a:srgbClr val="333333"/>
              </a:solidFill>
              <a:effectLst/>
              <a:latin typeface="Traditional Arabic" panose="02020603050405020304" pitchFamily="18" charset="-78"/>
              <a:cs typeface="Traditional Arabic" panose="02020603050405020304" pitchFamily="18" charset="-78"/>
            </a:endParaRPr>
          </a:p>
        </p:txBody>
      </p:sp>
      <p:sp>
        <p:nvSpPr>
          <p:cNvPr id="6" name="Rectangle 5"/>
          <p:cNvSpPr/>
          <p:nvPr/>
        </p:nvSpPr>
        <p:spPr>
          <a:xfrm>
            <a:off x="516610" y="3278285"/>
            <a:ext cx="11398346" cy="1569660"/>
          </a:xfrm>
          <a:prstGeom prst="rect">
            <a:avLst/>
          </a:prstGeom>
          <a:solidFill>
            <a:schemeClr val="accent6">
              <a:lumMod val="20000"/>
              <a:lumOff val="80000"/>
            </a:schemeClr>
          </a:solidFill>
        </p:spPr>
        <p:txBody>
          <a:bodyPr wrap="square">
            <a:spAutoFit/>
          </a:bodyPr>
          <a:lstStyle/>
          <a:p>
            <a:pPr algn="just" rtl="1"/>
            <a:r>
              <a:rPr lang="ar-DZ" sz="2800" b="1" dirty="0" smtClean="0">
                <a:solidFill>
                  <a:srgbClr val="333333"/>
                </a:solidFill>
                <a:latin typeface="Traditional Arabic" panose="02020603050405020304" pitchFamily="18" charset="-78"/>
                <a:cs typeface="Traditional Arabic" panose="02020603050405020304" pitchFamily="18" charset="-78"/>
              </a:rPr>
              <a:t>كما تعرف </a:t>
            </a:r>
            <a:r>
              <a:rPr lang="ar-DZ" sz="2800" b="1" dirty="0">
                <a:solidFill>
                  <a:srgbClr val="333333"/>
                </a:solidFill>
                <a:latin typeface="Traditional Arabic" panose="02020603050405020304" pitchFamily="18" charset="-78"/>
                <a:cs typeface="Traditional Arabic" panose="02020603050405020304" pitchFamily="18" charset="-78"/>
              </a:rPr>
              <a:t>النظرية </a:t>
            </a:r>
            <a:r>
              <a:rPr lang="ar-DZ" sz="2800" b="1" dirty="0">
                <a:solidFill>
                  <a:srgbClr val="FF0000"/>
                </a:solidFill>
                <a:latin typeface="Traditional Arabic" panose="02020603050405020304" pitchFamily="18" charset="-78"/>
                <a:cs typeface="Traditional Arabic" panose="02020603050405020304" pitchFamily="18" charset="-78"/>
              </a:rPr>
              <a:t>في معجم المصطلحات التربوية والنفسية </a:t>
            </a:r>
            <a:r>
              <a:rPr lang="ar-DZ" sz="2800" b="1" dirty="0">
                <a:solidFill>
                  <a:srgbClr val="333333"/>
                </a:solidFill>
                <a:latin typeface="Traditional Arabic" panose="02020603050405020304" pitchFamily="18" charset="-78"/>
                <a:cs typeface="Traditional Arabic" panose="02020603050405020304" pitchFamily="18" charset="-78"/>
              </a:rPr>
              <a:t>على أنها عبارة عن </a:t>
            </a:r>
            <a:r>
              <a:rPr lang="ar-DZ" sz="3200" b="1" dirty="0">
                <a:solidFill>
                  <a:srgbClr val="333333"/>
                </a:solidFill>
                <a:latin typeface="Traditional Arabic" panose="02020603050405020304" pitchFamily="18" charset="-78"/>
                <a:cs typeface="Traditional Arabic" panose="02020603050405020304" pitchFamily="18" charset="-78"/>
              </a:rPr>
              <a:t>” </a:t>
            </a:r>
            <a:r>
              <a:rPr lang="ar-DZ" sz="3200" b="1" dirty="0">
                <a:solidFill>
                  <a:srgbClr val="0070C0"/>
                </a:solidFill>
                <a:latin typeface="Traditional Arabic" panose="02020603050405020304" pitchFamily="18" charset="-78"/>
                <a:cs typeface="Traditional Arabic" panose="02020603050405020304" pitchFamily="18" charset="-78"/>
              </a:rPr>
              <a:t>مجموعة من المفاهيم والتعريفات والافتراضات التي تعطينا نظرة منظمة لظاهرة ما عن طريق تحديد العلاقة المختلفة بين المتغيرات الخاصة بتلك الظاهرة وهذا بهدف تفسير تلك الظاهرة والتنبؤ بها مستقبلا</a:t>
            </a:r>
            <a:r>
              <a:rPr lang="ar-DZ" sz="3200" b="1" dirty="0">
                <a:solidFill>
                  <a:srgbClr val="333333"/>
                </a:solidFill>
                <a:latin typeface="Traditional Arabic" panose="02020603050405020304" pitchFamily="18" charset="-78"/>
                <a:cs typeface="Traditional Arabic" panose="02020603050405020304" pitchFamily="18" charset="-78"/>
              </a:rPr>
              <a:t>”</a:t>
            </a:r>
            <a:endParaRPr lang="fr-FR" sz="3200" b="1" dirty="0">
              <a:latin typeface="Traditional Arabic" panose="02020603050405020304" pitchFamily="18" charset="-78"/>
              <a:cs typeface="Traditional Arabic" panose="02020603050405020304" pitchFamily="18" charset="-78"/>
            </a:endParaRPr>
          </a:p>
        </p:txBody>
      </p:sp>
      <p:sp>
        <p:nvSpPr>
          <p:cNvPr id="7" name="Rectangle 6"/>
          <p:cNvSpPr/>
          <p:nvPr/>
        </p:nvSpPr>
        <p:spPr>
          <a:xfrm>
            <a:off x="516611" y="5041255"/>
            <a:ext cx="11398346" cy="954107"/>
          </a:xfrm>
          <a:prstGeom prst="rect">
            <a:avLst/>
          </a:prstGeom>
          <a:solidFill>
            <a:schemeClr val="bg1">
              <a:lumMod val="95000"/>
            </a:schemeClr>
          </a:solidFill>
        </p:spPr>
        <p:txBody>
          <a:bodyPr wrap="square">
            <a:spAutoFit/>
          </a:bodyPr>
          <a:lstStyle/>
          <a:p>
            <a:pPr algn="just" rtl="1"/>
            <a:r>
              <a:rPr lang="ar-DZ" sz="2800" b="1" dirty="0">
                <a:solidFill>
                  <a:srgbClr val="333333"/>
                </a:solidFill>
                <a:latin typeface="Traditional Arabic" panose="02020603050405020304" pitchFamily="18" charset="-78"/>
                <a:cs typeface="Traditional Arabic" panose="02020603050405020304" pitchFamily="18" charset="-78"/>
              </a:rPr>
              <a:t>ويعرفها </a:t>
            </a:r>
            <a:r>
              <a:rPr lang="ar-DZ" sz="2800" b="1" dirty="0" err="1">
                <a:solidFill>
                  <a:srgbClr val="C00000"/>
                </a:solidFill>
                <a:latin typeface="Traditional Arabic" panose="02020603050405020304" pitchFamily="18" charset="-78"/>
                <a:cs typeface="Traditional Arabic" panose="02020603050405020304" pitchFamily="18" charset="-78"/>
              </a:rPr>
              <a:t>تالكوت</a:t>
            </a:r>
            <a:r>
              <a:rPr lang="ar-DZ" sz="2800" b="1" dirty="0">
                <a:solidFill>
                  <a:srgbClr val="C00000"/>
                </a:solidFill>
                <a:latin typeface="Traditional Arabic" panose="02020603050405020304" pitchFamily="18" charset="-78"/>
                <a:cs typeface="Traditional Arabic" panose="02020603050405020304" pitchFamily="18" charset="-78"/>
              </a:rPr>
              <a:t> </a:t>
            </a:r>
            <a:r>
              <a:rPr lang="ar-DZ" sz="2800" b="1" dirty="0" err="1">
                <a:solidFill>
                  <a:srgbClr val="C00000"/>
                </a:solidFill>
                <a:latin typeface="Traditional Arabic" panose="02020603050405020304" pitchFamily="18" charset="-78"/>
                <a:cs typeface="Traditional Arabic" panose="02020603050405020304" pitchFamily="18" charset="-78"/>
              </a:rPr>
              <a:t>بارسونز</a:t>
            </a:r>
            <a:r>
              <a:rPr lang="ar-DZ" sz="2800" b="1" dirty="0">
                <a:solidFill>
                  <a:srgbClr val="C00000"/>
                </a:solidFill>
                <a:latin typeface="Traditional Arabic" panose="02020603050405020304" pitchFamily="18" charset="-78"/>
                <a:cs typeface="Traditional Arabic" panose="02020603050405020304" pitchFamily="18" charset="-78"/>
              </a:rPr>
              <a:t> </a:t>
            </a:r>
            <a:r>
              <a:rPr lang="ar-DZ" sz="2800" b="1" dirty="0">
                <a:solidFill>
                  <a:srgbClr val="333333"/>
                </a:solidFill>
                <a:latin typeface="Traditional Arabic" panose="02020603050405020304" pitchFamily="18" charset="-78"/>
                <a:cs typeface="Traditional Arabic" panose="02020603050405020304" pitchFamily="18" charset="-78"/>
              </a:rPr>
              <a:t>على أنها: ” تشكل وحدة لمفاهيم مترابطة ومتساندة منطقيا وبنائيا، لها مرجعية </a:t>
            </a:r>
            <a:r>
              <a:rPr lang="ar-DZ" sz="2800" b="1" dirty="0" err="1">
                <a:solidFill>
                  <a:srgbClr val="333333"/>
                </a:solidFill>
                <a:latin typeface="Traditional Arabic" panose="02020603050405020304" pitchFamily="18" charset="-78"/>
                <a:cs typeface="Traditional Arabic" panose="02020603050405020304" pitchFamily="18" charset="-78"/>
              </a:rPr>
              <a:t>امبريقية</a:t>
            </a:r>
            <a:r>
              <a:rPr lang="ar-DZ" sz="2800" b="1" dirty="0">
                <a:solidFill>
                  <a:srgbClr val="333333"/>
                </a:solidFill>
                <a:latin typeface="Traditional Arabic" panose="02020603050405020304" pitchFamily="18" charset="-78"/>
                <a:cs typeface="Traditional Arabic" panose="02020603050405020304" pitchFamily="18" charset="-78"/>
              </a:rPr>
              <a:t> في الواقع تشكل فيها العلاقات بين الأجزاء إمكانية اشتقاق فرضيات جديدة أو تعميمات تعبر عن </a:t>
            </a:r>
            <a:r>
              <a:rPr lang="ar-DZ" sz="2800" b="1" dirty="0" err="1">
                <a:solidFill>
                  <a:srgbClr val="333333"/>
                </a:solidFill>
                <a:latin typeface="Traditional Arabic" panose="02020603050405020304" pitchFamily="18" charset="-78"/>
                <a:cs typeface="Traditional Arabic" panose="02020603050405020304" pitchFamily="18" charset="-78"/>
              </a:rPr>
              <a:t>انتظامات</a:t>
            </a:r>
            <a:r>
              <a:rPr lang="ar-DZ" sz="2800" b="1" dirty="0">
                <a:solidFill>
                  <a:srgbClr val="333333"/>
                </a:solidFill>
                <a:latin typeface="Traditional Arabic" panose="02020603050405020304" pitchFamily="18" charset="-78"/>
                <a:cs typeface="Traditional Arabic" panose="02020603050405020304" pitchFamily="18" charset="-78"/>
              </a:rPr>
              <a:t> </a:t>
            </a:r>
            <a:r>
              <a:rPr lang="ar-DZ" sz="2800" b="1" dirty="0" err="1">
                <a:solidFill>
                  <a:srgbClr val="333333"/>
                </a:solidFill>
                <a:latin typeface="Traditional Arabic" panose="02020603050405020304" pitchFamily="18" charset="-78"/>
                <a:cs typeface="Traditional Arabic" panose="02020603050405020304" pitchFamily="18" charset="-78"/>
              </a:rPr>
              <a:t>امبريقية</a:t>
            </a:r>
            <a:r>
              <a:rPr lang="ar-DZ" sz="2800" b="1" dirty="0">
                <a:solidFill>
                  <a:srgbClr val="333333"/>
                </a:solidFill>
                <a:latin typeface="Traditional Arabic" panose="02020603050405020304" pitchFamily="18" charset="-78"/>
                <a:cs typeface="Traditional Arabic" panose="02020603050405020304" pitchFamily="18" charset="-78"/>
              </a:rPr>
              <a:t>.”</a:t>
            </a:r>
            <a:endParaRPr lang="fr-FR" sz="28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312270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3"/>
          </p:nvPr>
        </p:nvSpPr>
        <p:spPr>
          <a:xfrm>
            <a:off x="7694909" y="6476213"/>
            <a:ext cx="4114800" cy="249385"/>
          </a:xfrm>
        </p:spPr>
        <p:txBody>
          <a:bodyPr/>
          <a:lstStyle/>
          <a:p>
            <a:pPr algn="ctr" rtl="1"/>
            <a:r>
              <a:rPr lang="ar-DZ" noProof="0" dirty="0" smtClean="0"/>
              <a:t>اعداد: د العربي حجام - قسم علم الاجتماع - جامعة محمد لمين دباغين سطيف2</a:t>
            </a:r>
            <a:endParaRPr lang="fr-FR" noProof="0" dirty="0"/>
          </a:p>
        </p:txBody>
      </p:sp>
      <p:sp>
        <p:nvSpPr>
          <p:cNvPr id="5" name="Rectangle 4"/>
          <p:cNvSpPr/>
          <p:nvPr/>
        </p:nvSpPr>
        <p:spPr>
          <a:xfrm>
            <a:off x="294468" y="302611"/>
            <a:ext cx="11515241" cy="5855449"/>
          </a:xfrm>
          <a:prstGeom prst="rect">
            <a:avLst/>
          </a:prstGeom>
          <a:solidFill>
            <a:schemeClr val="bg1"/>
          </a:solidFill>
        </p:spPr>
        <p:txBody>
          <a:bodyPr wrap="square">
            <a:spAutoFit/>
          </a:bodyPr>
          <a:lstStyle/>
          <a:p>
            <a:pPr algn="just" rtl="1">
              <a:lnSpc>
                <a:spcPct val="150000"/>
              </a:lnSpc>
            </a:pPr>
            <a:r>
              <a:rPr lang="ar-DZ" sz="2800" b="1" dirty="0">
                <a:latin typeface="Traditional Arabic" panose="02020603050405020304" pitchFamily="18" charset="-78"/>
                <a:cs typeface="Traditional Arabic" panose="02020603050405020304" pitchFamily="18" charset="-78"/>
              </a:rPr>
              <a:t>وبالرغم من تعدد وحتى اختلاف التعريفات لمفهوم النظرية، إلا أنها تجمع على أنها تقدم الإطار التفسيري للظواهر المدروسة، مشكلة نسقا من المفاهيم المرتبطة ببعضها البعض عن طريق نسق مفاهيمي، لتفسير </a:t>
            </a:r>
            <a:r>
              <a:rPr lang="ar-DZ" sz="2800" b="1" dirty="0" err="1">
                <a:latin typeface="Traditional Arabic" panose="02020603050405020304" pitchFamily="18" charset="-78"/>
                <a:cs typeface="Traditional Arabic" panose="02020603050405020304" pitchFamily="18" charset="-78"/>
              </a:rPr>
              <a:t>الميكانيزمات</a:t>
            </a:r>
            <a:r>
              <a:rPr lang="ar-DZ" sz="2800" b="1" dirty="0">
                <a:latin typeface="Traditional Arabic" panose="02020603050405020304" pitchFamily="18" charset="-78"/>
                <a:cs typeface="Traditional Arabic" panose="02020603050405020304" pitchFamily="18" charset="-78"/>
              </a:rPr>
              <a:t> المتحكمة بالظاهرة، </a:t>
            </a:r>
            <a:r>
              <a:rPr lang="ar-DZ" sz="2800" b="1" dirty="0" smtClean="0">
                <a:latin typeface="Traditional Arabic" panose="02020603050405020304" pitchFamily="18" charset="-78"/>
                <a:cs typeface="Traditional Arabic" panose="02020603050405020304" pitchFamily="18" charset="-78"/>
              </a:rPr>
              <a:t>بهدف التنبؤ بها ، فإذا قام باحث بتبني نظرية </a:t>
            </a:r>
            <a:r>
              <a:rPr lang="ar-DZ" sz="2800" b="1" dirty="0" err="1" smtClean="0">
                <a:solidFill>
                  <a:srgbClr val="C00000"/>
                </a:solidFill>
                <a:latin typeface="Traditional Arabic" panose="02020603050405020304" pitchFamily="18" charset="-78"/>
                <a:cs typeface="Traditional Arabic" panose="02020603050405020304" pitchFamily="18" charset="-78"/>
              </a:rPr>
              <a:t>بياجيه</a:t>
            </a:r>
            <a:r>
              <a:rPr lang="ar-DZ" sz="2800" b="1" dirty="0" smtClean="0">
                <a:solidFill>
                  <a:srgbClr val="C00000"/>
                </a:solidFill>
                <a:latin typeface="Traditional Arabic" panose="02020603050405020304" pitchFamily="18" charset="-78"/>
                <a:cs typeface="Traditional Arabic" panose="02020603050405020304" pitchFamily="18" charset="-78"/>
              </a:rPr>
              <a:t> مثلا في دراسة ما</a:t>
            </a:r>
            <a:r>
              <a:rPr lang="ar-DZ" sz="2800" b="1" dirty="0" smtClean="0">
                <a:latin typeface="Traditional Arabic" panose="02020603050405020304" pitchFamily="18" charset="-78"/>
                <a:cs typeface="Traditional Arabic" panose="02020603050405020304" pitchFamily="18" charset="-78"/>
              </a:rPr>
              <a:t>، ستمكنه هذه النظرية من </a:t>
            </a:r>
            <a:r>
              <a:rPr lang="ar-DZ" sz="2800" b="1" dirty="0">
                <a:latin typeface="Traditional Arabic" panose="02020603050405020304" pitchFamily="18" charset="-78"/>
                <a:cs typeface="Traditional Arabic" panose="02020603050405020304" pitchFamily="18" charset="-78"/>
              </a:rPr>
              <a:t>إدراك النمو المعرفي لدى الأطفال. وإذا تبنى إحدى نظريات الصراع فستمكنه مثلا من إدراك طبيعة الصراع الذي هو موجود بين فئة المسؤولين وفئة العاملين إثر نزاعات في العمل. </a:t>
            </a:r>
            <a:endParaRPr lang="ar-DZ" sz="2800" b="1" dirty="0" smtClean="0">
              <a:latin typeface="Traditional Arabic" panose="02020603050405020304" pitchFamily="18" charset="-78"/>
              <a:cs typeface="Traditional Arabic" panose="02020603050405020304" pitchFamily="18" charset="-78"/>
            </a:endParaRPr>
          </a:p>
          <a:p>
            <a:pPr algn="just" rtl="1">
              <a:lnSpc>
                <a:spcPct val="150000"/>
              </a:lnSpc>
            </a:pPr>
            <a:r>
              <a:rPr lang="ar-DZ" sz="2800" b="1" dirty="0" smtClean="0">
                <a:latin typeface="Traditional Arabic" panose="02020603050405020304" pitchFamily="18" charset="-78"/>
                <a:cs typeface="Traditional Arabic" panose="02020603050405020304" pitchFamily="18" charset="-78"/>
              </a:rPr>
              <a:t>ولن </a:t>
            </a:r>
            <a:r>
              <a:rPr lang="ar-DZ" sz="2800" b="1" dirty="0">
                <a:latin typeface="Traditional Arabic" panose="02020603050405020304" pitchFamily="18" charset="-78"/>
                <a:cs typeface="Traditional Arabic" panose="02020603050405020304" pitchFamily="18" charset="-78"/>
              </a:rPr>
              <a:t>يتأتى استخدام هذه النظرية أو تلك إلا عبر النسق </a:t>
            </a:r>
            <a:r>
              <a:rPr lang="ar-DZ" sz="2800" b="1" dirty="0" err="1">
                <a:latin typeface="Traditional Arabic" panose="02020603050405020304" pitchFamily="18" charset="-78"/>
                <a:cs typeface="Traditional Arabic" panose="02020603050405020304" pitchFamily="18" charset="-78"/>
              </a:rPr>
              <a:t>المفاهيمي</a:t>
            </a:r>
            <a:r>
              <a:rPr lang="ar-DZ" sz="2800" b="1" dirty="0">
                <a:latin typeface="Traditional Arabic" panose="02020603050405020304" pitchFamily="18" charset="-78"/>
                <a:cs typeface="Traditional Arabic" panose="02020603050405020304" pitchFamily="18" charset="-78"/>
              </a:rPr>
              <a:t> الذي تتشكل من خلاله، مقدمة إطارا تفسيريا للواقع، </a:t>
            </a:r>
            <a:r>
              <a:rPr lang="ar-DZ" sz="2800" b="1" dirty="0">
                <a:solidFill>
                  <a:srgbClr val="C00000"/>
                </a:solidFill>
                <a:latin typeface="Traditional Arabic" panose="02020603050405020304" pitchFamily="18" charset="-78"/>
                <a:cs typeface="Traditional Arabic" panose="02020603050405020304" pitchFamily="18" charset="-78"/>
              </a:rPr>
              <a:t>"منظمة (بذلك) </a:t>
            </a:r>
            <a:r>
              <a:rPr lang="ar-DZ" sz="2800" b="1" dirty="0" smtClean="0">
                <a:solidFill>
                  <a:srgbClr val="C00000"/>
                </a:solidFill>
                <a:latin typeface="Traditional Arabic" panose="02020603050405020304" pitchFamily="18" charset="-78"/>
                <a:cs typeface="Traditional Arabic" panose="02020603050405020304" pitchFamily="18" charset="-78"/>
              </a:rPr>
              <a:t>تَمثُلنا </a:t>
            </a:r>
            <a:r>
              <a:rPr lang="ar-DZ" sz="2800" b="1" dirty="0">
                <a:solidFill>
                  <a:srgbClr val="C00000"/>
                </a:solidFill>
                <a:latin typeface="Traditional Arabic" panose="02020603050405020304" pitchFamily="18" charset="-78"/>
                <a:cs typeface="Traditional Arabic" panose="02020603050405020304" pitchFamily="18" charset="-78"/>
              </a:rPr>
              <a:t>للواقع". </a:t>
            </a:r>
            <a:r>
              <a:rPr lang="ar-DZ" sz="2800" b="1" dirty="0">
                <a:latin typeface="Traditional Arabic" panose="02020603050405020304" pitchFamily="18" charset="-78"/>
                <a:cs typeface="Traditional Arabic" panose="02020603050405020304" pitchFamily="18" charset="-78"/>
              </a:rPr>
              <a:t>تعتبر النظرية الإطار التفسيري لأي عمل علمي فعند القيام بتفسير النتائج، لا بد من وجود قطب نظري الذي يبدو كضرورة ملحة وكأساس أي تفسير علمي، حيث أستشهد مرة أخرى بما قاله </a:t>
            </a:r>
            <a:r>
              <a:rPr lang="fr-FR" sz="2800" b="1" dirty="0" err="1">
                <a:solidFill>
                  <a:srgbClr val="C00000"/>
                </a:solidFill>
                <a:latin typeface="Traditional Arabic" panose="02020603050405020304" pitchFamily="18" charset="-78"/>
                <a:cs typeface="Traditional Arabic" panose="02020603050405020304" pitchFamily="18" charset="-78"/>
              </a:rPr>
              <a:t>Bunge</a:t>
            </a:r>
            <a:r>
              <a:rPr lang="fr-FR" sz="2800" b="1" dirty="0">
                <a:solidFill>
                  <a:srgbClr val="C00000"/>
                </a:solidFill>
                <a:latin typeface="Traditional Arabic" panose="02020603050405020304" pitchFamily="18" charset="-78"/>
                <a:cs typeface="Traditional Arabic" panose="02020603050405020304" pitchFamily="18" charset="-78"/>
              </a:rPr>
              <a:t> </a:t>
            </a:r>
            <a:r>
              <a:rPr lang="ar-DZ" sz="2800" b="1" dirty="0">
                <a:latin typeface="Traditional Arabic" panose="02020603050405020304" pitchFamily="18" charset="-78"/>
                <a:cs typeface="Traditional Arabic" panose="02020603050405020304" pitchFamily="18" charset="-78"/>
              </a:rPr>
              <a:t>في هذا السياق: </a:t>
            </a:r>
            <a:r>
              <a:rPr lang="ar-DZ" sz="2800" b="1" dirty="0">
                <a:solidFill>
                  <a:srgbClr val="C00000"/>
                </a:solidFill>
                <a:latin typeface="Traditional Arabic" panose="02020603050405020304" pitchFamily="18" charset="-78"/>
                <a:cs typeface="Traditional Arabic" panose="02020603050405020304" pitchFamily="18" charset="-78"/>
              </a:rPr>
              <a:t>"عندما لا توجد نظرية لا يوجد علم</a:t>
            </a:r>
            <a:r>
              <a:rPr lang="ar-DZ" sz="2800" b="1" dirty="0" smtClean="0">
                <a:solidFill>
                  <a:srgbClr val="C00000"/>
                </a:solidFill>
                <a:latin typeface="Traditional Arabic" panose="02020603050405020304" pitchFamily="18" charset="-78"/>
                <a:cs typeface="Traditional Arabic" panose="02020603050405020304" pitchFamily="18" charset="-78"/>
              </a:rPr>
              <a:t>".</a:t>
            </a:r>
            <a:endParaRPr lang="fr-FR" sz="2800" b="1" dirty="0">
              <a:solidFill>
                <a:srgbClr val="C000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934592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Custom 156">
      <a:dk1>
        <a:sysClr val="windowText" lastClr="000000"/>
      </a:dk1>
      <a:lt1>
        <a:sysClr val="window" lastClr="FFFFFF"/>
      </a:lt1>
      <a:dk2>
        <a:srgbClr val="44546A"/>
      </a:dk2>
      <a:lt2>
        <a:srgbClr val="E7E6E6"/>
      </a:lt2>
      <a:accent1>
        <a:srgbClr val="093C71"/>
      </a:accent1>
      <a:accent2>
        <a:srgbClr val="FF6B00"/>
      </a:accent2>
      <a:accent3>
        <a:srgbClr val="F5A71D"/>
      </a:accent3>
      <a:accent4>
        <a:srgbClr val="F7ACB6"/>
      </a:accent4>
      <a:accent5>
        <a:srgbClr val="D9222E"/>
      </a:accent5>
      <a:accent6>
        <a:srgbClr val="5AB4E5"/>
      </a:accent6>
      <a:hlink>
        <a:srgbClr val="093C71"/>
      </a:hlink>
      <a:folHlink>
        <a:srgbClr val="093C71"/>
      </a:folHlink>
    </a:clrScheme>
    <a:fontScheme name="Custom 16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465533_TF78725693.potx" id="{5E9005C0-2134-4EA6-8103-9EE8762D1F16}" vid="{905DCA3B-EE64-413F-B34F-A9470558673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A32ED35-1B96-4BBF-AA31-C7CE7C08A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D055DD-EB40-4970-8737-0C547D1B15AF}">
  <ds:schemaRefs>
    <ds:schemaRef ds:uri="http://schemas.microsoft.com/sharepoint/v3/contenttype/forms"/>
  </ds:schemaRefs>
</ds:datastoreItem>
</file>

<file path=customXml/itemProps3.xml><?xml version="1.0" encoding="utf-8"?>
<ds:datastoreItem xmlns:ds="http://schemas.openxmlformats.org/officeDocument/2006/customXml" ds:itemID="{431AED34-0EA6-47AA-B839-315094397034}">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Présentation pour le secondaire</Template>
  <TotalTime>0</TotalTime>
  <Words>2273</Words>
  <Application>Microsoft Office PowerPoint</Application>
  <PresentationFormat>Grand écran</PresentationFormat>
  <Paragraphs>142</Paragraphs>
  <Slides>24</Slides>
  <Notes>4</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24</vt:i4>
      </vt:variant>
    </vt:vector>
  </HeadingPairs>
  <TitlesOfParts>
    <vt:vector size="35" baseType="lpstr">
      <vt:lpstr>SimSun</vt:lpstr>
      <vt:lpstr>Arial</vt:lpstr>
      <vt:lpstr>Arial Black</vt:lpstr>
      <vt:lpstr>Calibri</vt:lpstr>
      <vt:lpstr>Courier New</vt:lpstr>
      <vt:lpstr>Roboto Black</vt:lpstr>
      <vt:lpstr>Sakkal Majalla</vt:lpstr>
      <vt:lpstr>Times New Roman</vt:lpstr>
      <vt:lpstr>Traditional Arabic</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2025-12-06T20:24:59Z</dcterms:created>
  <dcterms:modified xsi:type="dcterms:W3CDTF">2025-12-08T19:46:18Z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