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4" r:id="rId8"/>
    <p:sldId id="265" r:id="rId9"/>
    <p:sldId id="266" r:id="rId10"/>
    <p:sldId id="267"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07C463A-1925-4D7D-B4FF-919D27866149}"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2423211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07C463A-1925-4D7D-B4FF-919D27866149}"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1579161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07C463A-1925-4D7D-B4FF-919D27866149}"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200A8F-8884-4510-AE70-EE11F4AC755D}"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4023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07C463A-1925-4D7D-B4FF-919D27866149}"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2590569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07C463A-1925-4D7D-B4FF-919D27866149}"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200A8F-8884-4510-AE70-EE11F4AC755D}"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59296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07C463A-1925-4D7D-B4FF-919D27866149}"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1837542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07C463A-1925-4D7D-B4FF-919D27866149}"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1730806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07C463A-1925-4D7D-B4FF-919D27866149}"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3682097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07C463A-1925-4D7D-B4FF-919D27866149}"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4005878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07C463A-1925-4D7D-B4FF-919D27866149}"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3366389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07C463A-1925-4D7D-B4FF-919D27866149}"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643583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07C463A-1925-4D7D-B4FF-919D27866149}" type="datetimeFigureOut">
              <a:rPr lang="fr-FR" smtClean="0"/>
              <a:t>25/04/2024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119062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07C463A-1925-4D7D-B4FF-919D27866149}" type="datetimeFigureOut">
              <a:rPr lang="fr-FR" smtClean="0"/>
              <a:t>25/04/2024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263961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C463A-1925-4D7D-B4FF-919D27866149}" type="datetimeFigureOut">
              <a:rPr lang="fr-FR" smtClean="0"/>
              <a:t>25/04/2024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427499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07C463A-1925-4D7D-B4FF-919D27866149}"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1258867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07C463A-1925-4D7D-B4FF-919D27866149}"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200A8F-8884-4510-AE70-EE11F4AC755D}" type="slidenum">
              <a:rPr lang="fr-FR" smtClean="0"/>
              <a:t>‹N°›</a:t>
            </a:fld>
            <a:endParaRPr lang="fr-FR"/>
          </a:p>
        </p:txBody>
      </p:sp>
    </p:spTree>
    <p:extLst>
      <p:ext uri="{BB962C8B-B14F-4D97-AF65-F5344CB8AC3E}">
        <p14:creationId xmlns:p14="http://schemas.microsoft.com/office/powerpoint/2010/main" val="322888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07C463A-1925-4D7D-B4FF-919D27866149}" type="datetimeFigureOut">
              <a:rPr lang="fr-FR" smtClean="0"/>
              <a:t>25/04/2024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8200A8F-8884-4510-AE70-EE11F4AC755D}" type="slidenum">
              <a:rPr lang="fr-FR" smtClean="0"/>
              <a:t>‹N°›</a:t>
            </a:fld>
            <a:endParaRPr lang="fr-FR"/>
          </a:p>
        </p:txBody>
      </p:sp>
    </p:spTree>
    <p:extLst>
      <p:ext uri="{BB962C8B-B14F-4D97-AF65-F5344CB8AC3E}">
        <p14:creationId xmlns:p14="http://schemas.microsoft.com/office/powerpoint/2010/main" val="18855372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60B885-AD30-0BEC-59F0-6146EA35D1BA}"/>
              </a:ext>
            </a:extLst>
          </p:cNvPr>
          <p:cNvSpPr>
            <a:spLocks noGrp="1"/>
          </p:cNvSpPr>
          <p:nvPr>
            <p:ph type="ctrTitle"/>
          </p:nvPr>
        </p:nvSpPr>
        <p:spPr>
          <a:xfrm>
            <a:off x="644577" y="269823"/>
            <a:ext cx="11302584" cy="2263515"/>
          </a:xfrm>
        </p:spPr>
        <p:txBody>
          <a:bodyPr>
            <a:normAutofit/>
          </a:bodyPr>
          <a:lstStyle/>
          <a:p>
            <a:pPr algn="ctr"/>
            <a:r>
              <a:rPr lang="fr-FR" sz="4400" b="1" kern="0" dirty="0">
                <a:effectLst/>
                <a:latin typeface="Times New Roman" panose="02020603050405020304" pitchFamily="18" charset="0"/>
                <a:ea typeface="Times New Roman" panose="02020603050405020304" pitchFamily="18" charset="0"/>
              </a:rPr>
              <a:t>L’éducation bilingue</a:t>
            </a:r>
            <a:endParaRPr lang="fr-FR" sz="4400" dirty="0"/>
          </a:p>
        </p:txBody>
      </p:sp>
      <p:sp>
        <p:nvSpPr>
          <p:cNvPr id="3" name="Sous-titre 2">
            <a:extLst>
              <a:ext uri="{FF2B5EF4-FFF2-40B4-BE49-F238E27FC236}">
                <a16:creationId xmlns:a16="http://schemas.microsoft.com/office/drawing/2014/main" id="{C3B1FEB5-F5F1-D8A3-1757-02B3DD3BBB98}"/>
              </a:ext>
            </a:extLst>
          </p:cNvPr>
          <p:cNvSpPr>
            <a:spLocks noGrp="1"/>
          </p:cNvSpPr>
          <p:nvPr>
            <p:ph type="subTitle" idx="1"/>
          </p:nvPr>
        </p:nvSpPr>
        <p:spPr>
          <a:xfrm>
            <a:off x="389743" y="2863121"/>
            <a:ext cx="11557417" cy="3994879"/>
          </a:xfrm>
        </p:spPr>
        <p:txBody>
          <a:bodyPr>
            <a:normAutofit/>
          </a:bodyPr>
          <a:lstStyle/>
          <a:p>
            <a:pPr algn="ctr">
              <a:lnSpc>
                <a:spcPct val="150000"/>
              </a:lnSpc>
              <a:spcAft>
                <a:spcPts val="800"/>
              </a:spcAft>
            </a:pPr>
            <a:r>
              <a:rPr lang="fr-FR" sz="2400" b="1" kern="100" dirty="0">
                <a:effectLst/>
                <a:latin typeface="Times New Roman" panose="02020603050405020304" pitchFamily="18" charset="0"/>
                <a:ea typeface="Calibri" panose="020F0502020204030204" pitchFamily="34" charset="0"/>
                <a:cs typeface="Arial" panose="020B0604020202020204" pitchFamily="34" charset="0"/>
              </a:rPr>
              <a:t>Introduction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pPr>
            <a:r>
              <a:rPr lang="fr-F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 faut savoir que rare sont les pays qui n'ont pas d'éducation bilingue. A la suite des décolonisations et de la démocratisation de l'enseignement, un peu partout dans le monde, on a réclamé de plus en plus d'éducation bilingue. </a:t>
            </a:r>
            <a:endParaRPr lang="fr-FR" sz="18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Dans les pays en voie de développement, cette demande est provoquée par la promotion d'une ou plusieurs langues vernaculaires, ajoutée à la nécessité de maintenir une langue internationale pour servir l'éducation secondaire et supérieure. Alors que dans les pays où la langue officielle est déjà langue internationale, ce sont les langues des minorités qui sont admises dans l'enseignement. </a:t>
            </a:r>
            <a:endParaRPr lang="fr-FR" sz="1800" dirty="0">
              <a:solidFill>
                <a:srgbClr val="000000"/>
              </a:solidFill>
              <a:effectLst/>
              <a:latin typeface="Times New Roman" panose="02020603050405020304" pitchFamily="18" charset="0"/>
              <a:ea typeface="Calibri" panose="020F0502020204030204" pitchFamily="34" charset="0"/>
            </a:endParaRPr>
          </a:p>
          <a:p>
            <a:endParaRPr lang="fr-FR" dirty="0"/>
          </a:p>
        </p:txBody>
      </p:sp>
    </p:spTree>
    <p:extLst>
      <p:ext uri="{BB962C8B-B14F-4D97-AF65-F5344CB8AC3E}">
        <p14:creationId xmlns:p14="http://schemas.microsoft.com/office/powerpoint/2010/main" val="1188353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22E5D0D-0BB2-A48A-FB8B-12E71763919C}"/>
              </a:ext>
            </a:extLst>
          </p:cNvPr>
          <p:cNvSpPr>
            <a:spLocks noGrp="1"/>
          </p:cNvSpPr>
          <p:nvPr>
            <p:ph idx="1"/>
          </p:nvPr>
        </p:nvSpPr>
        <p:spPr>
          <a:xfrm>
            <a:off x="194872" y="119921"/>
            <a:ext cx="11997128" cy="6610663"/>
          </a:xfrm>
        </p:spPr>
        <p:txBody>
          <a:bodyPr>
            <a:normAutofit/>
          </a:bodyPr>
          <a:lstStyle/>
          <a:p>
            <a:pPr marL="342900" lvl="0" indent="-342900" algn="justLow" rtl="0">
              <a:lnSpc>
                <a:spcPct val="150000"/>
              </a:lnSpc>
              <a:buFont typeface="+mj-lt"/>
              <a:buAutoNum type="alphaLcPeriod"/>
            </a:pPr>
            <a:r>
              <a:rPr lang="fr-FR" sz="2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Facteurs socio-structuraux </a:t>
            </a:r>
            <a:endParaRPr lang="fr-FR" sz="23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 degré d'intégration d'un groupe dans une société dépend entre autres du rapport de force entre ces deux groupes. Le groupe dominant va assimiler le groupe dominé par persuasion, mais souvent par force ; ce qui entraîne la disparition culturelle et linguistique du groupe dominé. </a:t>
            </a:r>
            <a:endParaRPr lang="fr-FR" sz="23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Parfois, le groupe dominé, par le redressement de la situation et du rapport qu'il entretient avec le groupe dominant, choisira tout d'abord de se détacher de ce dernier puis par l'inversion du rapport de force, arrivera à arracher le contrôle au groupe dominant et le dominera à son tour. </a:t>
            </a:r>
            <a:endParaRPr lang="fr-FR" sz="23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 ailleurs, le groupe dominant peut imposer la ségrégation des groupes dominés (l'apartheid, par exemple, en Afrique Du Sud). Quel que soit le but, les enjeux sont avant tout socio-économiques. Toute décision d'ordre éducationnel va tenir compte des types du bilinguisme qu'on veut instaurer. </a:t>
            </a:r>
            <a:endParaRPr lang="fr-FR" sz="2300" dirty="0">
              <a:solidFill>
                <a:srgbClr val="000000"/>
              </a:solidFill>
              <a:effectLst/>
              <a:latin typeface="Times New Roman" panose="02020603050405020304" pitchFamily="18" charset="0"/>
              <a:ea typeface="Calibri" panose="020F0502020204030204" pitchFamily="34" charset="0"/>
            </a:endParaRPr>
          </a:p>
          <a:p>
            <a:endParaRPr lang="fr-FR" sz="2300" dirty="0"/>
          </a:p>
        </p:txBody>
      </p:sp>
    </p:spTree>
    <p:extLst>
      <p:ext uri="{BB962C8B-B14F-4D97-AF65-F5344CB8AC3E}">
        <p14:creationId xmlns:p14="http://schemas.microsoft.com/office/powerpoint/2010/main" val="3585688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9D945F1-E511-A61A-ABB1-66F5E166F494}"/>
              </a:ext>
            </a:extLst>
          </p:cNvPr>
          <p:cNvSpPr>
            <a:spLocks noGrp="1"/>
          </p:cNvSpPr>
          <p:nvPr>
            <p:ph idx="1"/>
          </p:nvPr>
        </p:nvSpPr>
        <p:spPr>
          <a:xfrm>
            <a:off x="254833" y="149902"/>
            <a:ext cx="11797259" cy="6595672"/>
          </a:xfrm>
        </p:spPr>
        <p:txBody>
          <a:bodyPr>
            <a:normAutofit/>
          </a:bodyPr>
          <a:lstStyle/>
          <a:p>
            <a:pPr marL="342900" lvl="0" indent="-342900" algn="justLow" rtl="0">
              <a:lnSpc>
                <a:spcPct val="150000"/>
              </a:lnSpc>
              <a:buFont typeface="+mj-lt"/>
              <a:buAutoNum type="alphaLcPeriod"/>
            </a:pPr>
            <a:r>
              <a:rPr lang="fr-FR"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Facteurs socio-psychologiques </a:t>
            </a:r>
            <a:endParaRPr lang="fr-FR" sz="28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 y a 4 types de développement bilingues en fonction de ce facteur : </a:t>
            </a:r>
            <a:endParaRPr lang="fr-FR" sz="28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spcAft>
                <a:spcPts val="820"/>
              </a:spcAft>
              <a:buFont typeface="+mj-lt"/>
              <a:buAutoNum type="arabicPeriod"/>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 début de l'acquisition des deux langues est plus ou moins simultané ou consécutif. </a:t>
            </a:r>
            <a:endParaRPr lang="fr-FR" sz="28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spcAft>
                <a:spcPts val="820"/>
              </a:spcAft>
              <a:buFont typeface="+mj-lt"/>
              <a:buAutoNum type="arabicPeriod"/>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Les deux langues sont valorisées ou une est valorisée au détriment de l'autre. </a:t>
            </a:r>
            <a:endParaRPr lang="fr-FR" sz="28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spcAft>
                <a:spcPts val="820"/>
              </a:spcAft>
              <a:buFont typeface="+mj-lt"/>
              <a:buAutoNum type="arabicPeriod"/>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 niveau commun aux deux langues sera plus ou moins développé. </a:t>
            </a:r>
            <a:endParaRPr lang="fr-FR" sz="28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buFont typeface="+mj-lt"/>
              <a:buAutoNum type="arabicPeriod"/>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bilingualité aura un effet additif, soustractif ou neutre sur le développement général des bilingues. </a:t>
            </a:r>
            <a:endParaRPr lang="fr-FR" sz="2800" dirty="0">
              <a:solidFill>
                <a:srgbClr val="000000"/>
              </a:solidFill>
              <a:effectLst/>
              <a:latin typeface="Times New Roman" panose="02020603050405020304" pitchFamily="18" charset="0"/>
              <a:ea typeface="Calibri" panose="020F0502020204030204" pitchFamily="34" charset="0"/>
            </a:endParaRPr>
          </a:p>
          <a:p>
            <a:endParaRPr lang="fr-FR" sz="2800" dirty="0"/>
          </a:p>
        </p:txBody>
      </p:sp>
    </p:spTree>
    <p:extLst>
      <p:ext uri="{BB962C8B-B14F-4D97-AF65-F5344CB8AC3E}">
        <p14:creationId xmlns:p14="http://schemas.microsoft.com/office/powerpoint/2010/main" val="1113831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29C4BE9-CC19-014A-B9AC-1A4B3E828DAE}"/>
              </a:ext>
            </a:extLst>
          </p:cNvPr>
          <p:cNvSpPr>
            <a:spLocks noGrp="1"/>
          </p:cNvSpPr>
          <p:nvPr>
            <p:ph idx="1"/>
          </p:nvPr>
        </p:nvSpPr>
        <p:spPr>
          <a:xfrm>
            <a:off x="284813" y="164892"/>
            <a:ext cx="11907187" cy="6580682"/>
          </a:xfrm>
        </p:spPr>
        <p:txBody>
          <a:bodyPr>
            <a:noAutofit/>
          </a:bodyPr>
          <a:lstStyle/>
          <a:p>
            <a:pPr marL="0" lvl="0" indent="0" algn="ctr" rtl="0">
              <a:lnSpc>
                <a:spcPct val="150000"/>
              </a:lnSpc>
              <a:buNone/>
            </a:pPr>
            <a:r>
              <a:rPr lang="fr-FR" sz="3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Bibliographie </a:t>
            </a:r>
            <a:endParaRPr lang="fr-FR" sz="32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buFont typeface="+mj-lt"/>
              <a:buAutoNum type="arabicPeriod"/>
            </a:pPr>
            <a:r>
              <a:rPr lang="fr-FR"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F1SHMAN J., </a:t>
            </a:r>
            <a:r>
              <a:rPr lang="fr-FR"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Sociolinguistique, </a:t>
            </a:r>
            <a:r>
              <a:rPr lang="fr-FR"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Nathan, Paris, 1971.</a:t>
            </a:r>
            <a:endParaRPr lang="fr-FR" sz="32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buFont typeface="+mj-lt"/>
              <a:buAutoNum type="arabicPeriod"/>
            </a:pPr>
            <a:r>
              <a:rPr lang="fr-FR"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HAMERS J.F., BLANC M</a:t>
            </a:r>
            <a:r>
              <a:rPr lang="fr-FR"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bilingualité et bilinguisme</a:t>
            </a:r>
            <a:r>
              <a:rPr lang="fr-FR"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Pierre Mardaga, Liège, 1983.</a:t>
            </a:r>
            <a:endParaRPr lang="fr-FR" sz="32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buFont typeface="+mj-lt"/>
              <a:buAutoNum type="arabicPeriod"/>
            </a:pPr>
            <a:r>
              <a:rPr lang="fr-FR"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MACKEY W., </a:t>
            </a:r>
            <a:r>
              <a:rPr lang="fr-FR"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bilinguisme et contact des langues</a:t>
            </a:r>
            <a:r>
              <a:rPr lang="fr-FR"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klincksieck</a:t>
            </a:r>
            <a:r>
              <a:rPr lang="fr-FR"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Paris, 1976.</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justLow">
              <a:lnSpc>
                <a:spcPct val="150000"/>
              </a:lnSpc>
              <a:buNone/>
            </a:pPr>
            <a:endParaRPr lang="fr-FR" sz="3200" dirty="0">
              <a:solidFill>
                <a:srgbClr val="000000"/>
              </a:solidFill>
              <a:effectLst/>
              <a:latin typeface="Times New Roman" panose="02020603050405020304" pitchFamily="18" charset="0"/>
              <a:ea typeface="Calibri" panose="020F0502020204030204" pitchFamily="34" charset="0"/>
            </a:endParaRPr>
          </a:p>
          <a:p>
            <a:endParaRPr lang="fr-FR" sz="3200" dirty="0"/>
          </a:p>
        </p:txBody>
      </p:sp>
    </p:spTree>
    <p:extLst>
      <p:ext uri="{BB962C8B-B14F-4D97-AF65-F5344CB8AC3E}">
        <p14:creationId xmlns:p14="http://schemas.microsoft.com/office/powerpoint/2010/main" val="289263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C83A0EA-690C-CFB1-66D3-7BCBC2416C35}"/>
              </a:ext>
            </a:extLst>
          </p:cNvPr>
          <p:cNvSpPr>
            <a:spLocks noGrp="1"/>
          </p:cNvSpPr>
          <p:nvPr>
            <p:ph idx="1"/>
          </p:nvPr>
        </p:nvSpPr>
        <p:spPr>
          <a:xfrm>
            <a:off x="194873" y="1"/>
            <a:ext cx="11997128" cy="6858000"/>
          </a:xfrm>
        </p:spPr>
        <p:txBody>
          <a:bodyPr>
            <a:normAutofit/>
          </a:bodyPr>
          <a:lstStyle/>
          <a:p>
            <a:pPr algn="justLow">
              <a:lnSpc>
                <a:spcPct val="150000"/>
              </a:lnSpc>
            </a:pPr>
            <a:r>
              <a:rPr lang="fr-FR"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Pour MACKEY (1976), il y a plusieurs types d'éducation bilingue. Il cite l'exemple du Royaume Uni où sont bilingues les écoles où l'on enseigne la moitié des matières en anglais. Au Canada, sont appelées bilingues les écoles où toutes les matières sont enseignées en anglais aux enfants canadiens francophones. En ex-Union Soviétique, les écoles bilingues sont celles où toutes les matières sont enseignées en anglais parallèlement au russe. Certaines matières sont, par ailleurs, enseignées dans une langue régionale et d'autres en russe. </a:t>
            </a:r>
            <a:endParaRPr lang="fr-FR" sz="21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 qu'on entend par école bilingue dépend de l'application de la politique linguistique d'un pays en ce qui concerne le programme d'étude. Elle dépend de l'orientation que l'on veut donner au système éducatif, c'est-à-dire au projet de société qu'on assigne à une population. Un Etat réfléchit avant tout à un projet de société. Celui-ci est détaillé dans la constitution. En Algérie, dans la charte nationale, on ne peut faire passer le projet de société que par l'enseignement. L'application de la politique linguistique dans une école dépend de l'importance qu'on donne à la langue, du statut qu'on lui confère. </a:t>
            </a:r>
            <a:endParaRPr lang="fr-FR" sz="2100" dirty="0">
              <a:solidFill>
                <a:srgbClr val="000000"/>
              </a:solidFill>
              <a:effectLst/>
              <a:latin typeface="Times New Roman" panose="02020603050405020304" pitchFamily="18" charset="0"/>
              <a:ea typeface="Calibri" panose="020F0502020204030204" pitchFamily="34" charset="0"/>
            </a:endParaRPr>
          </a:p>
          <a:p>
            <a:endParaRPr lang="fr-FR" sz="2100" dirty="0"/>
          </a:p>
        </p:txBody>
      </p:sp>
    </p:spTree>
    <p:extLst>
      <p:ext uri="{BB962C8B-B14F-4D97-AF65-F5344CB8AC3E}">
        <p14:creationId xmlns:p14="http://schemas.microsoft.com/office/powerpoint/2010/main" val="693842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7330474-6B25-0B17-503E-9D1FDEC2EA3A}"/>
              </a:ext>
            </a:extLst>
          </p:cNvPr>
          <p:cNvSpPr>
            <a:spLocks noGrp="1"/>
          </p:cNvSpPr>
          <p:nvPr>
            <p:ph idx="1"/>
          </p:nvPr>
        </p:nvSpPr>
        <p:spPr>
          <a:xfrm>
            <a:off x="134911" y="149902"/>
            <a:ext cx="11932171" cy="6708098"/>
          </a:xfrm>
        </p:spPr>
        <p:txBody>
          <a:bodyPr>
            <a:normAutofit/>
          </a:bodyPr>
          <a:lstStyle/>
          <a:p>
            <a:pPr marL="0" indent="0" algn="justLow">
              <a:lnSpc>
                <a:spcPct val="150000"/>
              </a:lnSpc>
              <a:buNone/>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Nous pouvons citer plusieurs cas d'organisation de l'éducation bilingue où chaque cas est une application d'une politique linguistique différente. </a:t>
            </a:r>
            <a:endParaRPr lang="fr-F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Low" rtl="0">
              <a:lnSpc>
                <a:spcPct val="150000"/>
              </a:lnSpc>
              <a:buFont typeface="+mj-lt"/>
              <a:buAutoNum type="arabicPeriod"/>
            </a:pPr>
            <a:r>
              <a:rPr lang="fr-F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Définitions et typologie </a:t>
            </a:r>
            <a:endParaRPr lang="fr-FR" sz="24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 éducation bilingue HAMERS (1983) entend </a:t>
            </a:r>
            <a:r>
              <a:rPr lang="fr-FR"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tout système d'enseignement dans lequel, à un moment variable et pendant un temps et dans des proportions variables, simultanément ou consécutivement, l'instruction est donnée dans au moins deux langues dont l'une est normalement la première langue de l'élève ». </a:t>
            </a:r>
            <a:endParaRPr lang="fr-FR" sz="24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Cette définition met l'accent sur l'utilisation de deux langues comme moyen ou instrument de l'enseignement et de l'apprentissage. Ce n'est pas le cas quand les élèves étudient uniquement dans leur langue maternelle ; ce n'est pas le cas non plus lorsqu'ils étudient dans une autre langue que leur langue maternelle. </a:t>
            </a:r>
            <a:endParaRPr lang="fr-FR" sz="2400" dirty="0">
              <a:solidFill>
                <a:srgbClr val="000000"/>
              </a:solidFill>
              <a:effectLst/>
              <a:latin typeface="Times New Roman" panose="02020603050405020304" pitchFamily="18" charset="0"/>
              <a:ea typeface="Calibri" panose="020F0502020204030204" pitchFamily="34" charset="0"/>
            </a:endParaRPr>
          </a:p>
          <a:p>
            <a:endParaRPr lang="fr-FR" sz="2400" dirty="0"/>
          </a:p>
        </p:txBody>
      </p:sp>
    </p:spTree>
    <p:extLst>
      <p:ext uri="{BB962C8B-B14F-4D97-AF65-F5344CB8AC3E}">
        <p14:creationId xmlns:p14="http://schemas.microsoft.com/office/powerpoint/2010/main" val="2822672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AE7E546-8B11-B706-FF25-401044E43A1D}"/>
              </a:ext>
            </a:extLst>
          </p:cNvPr>
          <p:cNvSpPr>
            <a:spLocks noGrp="1"/>
          </p:cNvSpPr>
          <p:nvPr>
            <p:ph idx="1"/>
          </p:nvPr>
        </p:nvSpPr>
        <p:spPr>
          <a:xfrm>
            <a:off x="194872" y="104931"/>
            <a:ext cx="11997128" cy="6753069"/>
          </a:xfrm>
        </p:spPr>
        <p:txBody>
          <a:bodyPr>
            <a:normAutofit/>
          </a:bodyPr>
          <a:lstStyle/>
          <a:p>
            <a:pPr algn="justLow">
              <a:lnSpc>
                <a:spcPct val="150000"/>
              </a:lnSpc>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Vu la définition ci-dessus, la plupart des programmes d'éducation bilingue peuvent se réduire à trois grands types : </a:t>
            </a:r>
            <a:endParaRPr lang="fr-FR" sz="24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spcAft>
                <a:spcPts val="820"/>
              </a:spcAft>
              <a:buFont typeface="+mj-lt"/>
              <a:buAutoNum type="arabicPeriod"/>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L'enseignement est donné parallèlement dans deux langues avec ou sans décalage dans l'emploi de ces deux langues. </a:t>
            </a:r>
            <a:endParaRPr lang="fr-FR" sz="24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spcAft>
                <a:spcPts val="820"/>
              </a:spcAft>
              <a:buFont typeface="+mj-lt"/>
              <a:buAutoNum type="arabicPeriod"/>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L'enseignement est d'abord donné dans la langue maternelle de l'enfant ou de l'élève qui reçoit des cours de langue seconde jusqu'à ce qu'il soit en mesure de poursuivre ses études dans cette deuxième langue. </a:t>
            </a:r>
            <a:endParaRPr lang="fr-FR" sz="2400" dirty="0">
              <a:solidFill>
                <a:srgbClr val="000000"/>
              </a:solidFill>
              <a:effectLst/>
              <a:latin typeface="Times New Roman" panose="02020603050405020304" pitchFamily="18" charset="0"/>
              <a:ea typeface="Calibri" panose="020F0502020204030204" pitchFamily="34" charset="0"/>
            </a:endParaRPr>
          </a:p>
          <a:p>
            <a:pPr marL="342900" lvl="0" indent="-342900" algn="justLow">
              <a:lnSpc>
                <a:spcPct val="150000"/>
              </a:lnSpc>
              <a:buFont typeface="+mj-lt"/>
              <a:buAutoNum type="arabicPeriod"/>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plus grande partie de l'enseignement se fait initialement dans la langue seconde des élèves, leur première langue étant introduite ultérieurement comme matière scolaire, ensuite comme langue d'enseignement. </a:t>
            </a:r>
            <a:endParaRPr lang="fr-FR" sz="2400" dirty="0">
              <a:solidFill>
                <a:srgbClr val="000000"/>
              </a:solidFill>
              <a:effectLst/>
              <a:latin typeface="Times New Roman" panose="02020603050405020304" pitchFamily="18" charset="0"/>
              <a:ea typeface="Calibri" panose="020F0502020204030204" pitchFamily="34" charset="0"/>
            </a:endParaRPr>
          </a:p>
          <a:p>
            <a:endParaRPr lang="fr-FR" sz="2400" dirty="0"/>
          </a:p>
        </p:txBody>
      </p:sp>
    </p:spTree>
    <p:extLst>
      <p:ext uri="{BB962C8B-B14F-4D97-AF65-F5344CB8AC3E}">
        <p14:creationId xmlns:p14="http://schemas.microsoft.com/office/powerpoint/2010/main" val="190381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5F4D2C4-AB21-0ABB-2D07-808F4E17E2A8}"/>
              </a:ext>
            </a:extLst>
          </p:cNvPr>
          <p:cNvSpPr>
            <a:spLocks noGrp="1"/>
          </p:cNvSpPr>
          <p:nvPr>
            <p:ph idx="1"/>
          </p:nvPr>
        </p:nvSpPr>
        <p:spPr>
          <a:xfrm>
            <a:off x="224852" y="0"/>
            <a:ext cx="11842230" cy="6858000"/>
          </a:xfrm>
        </p:spPr>
        <p:txBody>
          <a:bodyPr>
            <a:noAutofit/>
          </a:bodyPr>
          <a:lstStyle/>
          <a:p>
            <a:pPr>
              <a:lnSpc>
                <a:spcPct val="150000"/>
              </a:lnSpc>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MACKEY (1976) a dénombré 90 types d'éducation bilingue. Il propose, en outre, une typologie basée sur l'emploi de deux langues distribuées dans le temps et dans l'espace suivant quatre dimensions : le foyer, l'école, l'environnement extérieur et la nation. Cette classification, fortement théorique, ne permet pas vraiment de distinguer les grandes catégories d'éducation bilingue. </a:t>
            </a:r>
            <a:endParaRPr lang="fr-FR" sz="2400" dirty="0">
              <a:solidFill>
                <a:srgbClr val="000000"/>
              </a:solidFill>
              <a:effectLst/>
              <a:latin typeface="Times New Roman" panose="02020603050405020304" pitchFamily="18" charset="0"/>
              <a:ea typeface="Calibri" panose="020F0502020204030204" pitchFamily="34" charset="0"/>
            </a:endParaRPr>
          </a:p>
          <a:p>
            <a:pPr marL="342900" lvl="0" indent="-342900" algn="justLow" rtl="0">
              <a:lnSpc>
                <a:spcPct val="150000"/>
              </a:lnSpc>
              <a:buFont typeface="+mj-lt"/>
              <a:buAutoNum type="arabicPeriod"/>
            </a:pPr>
            <a:r>
              <a:rPr lang="fr-F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 bilinguisme national (Afrique Du Sud) </a:t>
            </a:r>
            <a:endParaRPr lang="fr-FR" sz="24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politique du bilinguisme national en Afrique Du Sud, tout comme au Québec, est basée sur la division de la population selon la langue. </a:t>
            </a:r>
            <a:endParaRPr lang="fr-FR" sz="24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 y a ségrégation complète entre les écoles bantoues et les écoles fréquentées par la population européenne. Celles-ci sont divisées, selon la langue, en trois catégories à savoir : </a:t>
            </a:r>
            <a:endParaRPr lang="fr-FR" sz="2400" dirty="0">
              <a:solidFill>
                <a:srgbClr val="000000"/>
              </a:solidFill>
              <a:effectLst/>
              <a:latin typeface="Times New Roman" panose="02020603050405020304" pitchFamily="18" charset="0"/>
              <a:ea typeface="Calibri" panose="020F0502020204030204" pitchFamily="34" charset="0"/>
            </a:endParaRPr>
          </a:p>
          <a:p>
            <a:pPr>
              <a:lnSpc>
                <a:spcPct val="150000"/>
              </a:lnSpc>
            </a:pPr>
            <a:endParaRPr lang="fr-FR" sz="2400" dirty="0"/>
          </a:p>
        </p:txBody>
      </p:sp>
    </p:spTree>
    <p:extLst>
      <p:ext uri="{BB962C8B-B14F-4D97-AF65-F5344CB8AC3E}">
        <p14:creationId xmlns:p14="http://schemas.microsoft.com/office/powerpoint/2010/main" val="2181789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E318B1-4EF6-39D0-C226-DE6EF4C5FD0A}"/>
              </a:ext>
            </a:extLst>
          </p:cNvPr>
          <p:cNvSpPr>
            <a:spLocks noGrp="1"/>
          </p:cNvSpPr>
          <p:nvPr>
            <p:ph idx="1"/>
          </p:nvPr>
        </p:nvSpPr>
        <p:spPr>
          <a:xfrm>
            <a:off x="209862" y="119921"/>
            <a:ext cx="11982138" cy="6738079"/>
          </a:xfrm>
        </p:spPr>
        <p:txBody>
          <a:bodyPr>
            <a:normAutofit/>
          </a:bodyPr>
          <a:lstStyle/>
          <a:p>
            <a:pPr marL="342900" lvl="0" indent="-342900" algn="justLow">
              <a:lnSpc>
                <a:spcPct val="150000"/>
              </a:lnSpc>
              <a:buFont typeface="+mj-lt"/>
              <a:buAutoNum type="alphaLcPeriod"/>
            </a:pPr>
            <a:r>
              <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Les écoles unilingues </a:t>
            </a:r>
            <a:endParaRPr lang="fr-FR" sz="2400" dirty="0">
              <a:solidFill>
                <a:schemeClr val="tx1"/>
              </a:solidFill>
              <a:effectLst/>
              <a:latin typeface="Times New Roman" panose="02020603050405020304" pitchFamily="18" charset="0"/>
              <a:ea typeface="Calibri" panose="020F0502020204030204" pitchFamily="34" charset="0"/>
            </a:endParaRPr>
          </a:p>
          <a:p>
            <a:pPr algn="justLow">
              <a:lnSpc>
                <a:spcPct val="150000"/>
              </a:lnSpc>
            </a:pPr>
            <a:r>
              <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Ce sont des écoles où la langue maternelle est, soit l'afrikaans, soit l'anglais, l'autre langue nationale étant enseignée comme matière (tout l'enseignement se fera en une seule langue). </a:t>
            </a:r>
            <a:endParaRPr lang="fr-FR" sz="2400" dirty="0">
              <a:solidFill>
                <a:schemeClr val="tx1"/>
              </a:solidFill>
              <a:effectLst/>
              <a:latin typeface="Times New Roman" panose="02020603050405020304" pitchFamily="18" charset="0"/>
              <a:ea typeface="Calibri" panose="020F0502020204030204" pitchFamily="34" charset="0"/>
            </a:endParaRPr>
          </a:p>
          <a:p>
            <a:pPr marL="342900" lvl="0" indent="-342900" algn="justLow">
              <a:lnSpc>
                <a:spcPct val="150000"/>
              </a:lnSpc>
              <a:buFont typeface="+mj-lt"/>
              <a:buAutoNum type="alphaLcPeriod"/>
            </a:pPr>
            <a:r>
              <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Les écoles parallèles </a:t>
            </a:r>
            <a:endParaRPr lang="fr-FR" sz="2400" dirty="0">
              <a:solidFill>
                <a:schemeClr val="tx1"/>
              </a:solidFill>
              <a:effectLst/>
              <a:latin typeface="Times New Roman" panose="02020603050405020304" pitchFamily="18" charset="0"/>
              <a:ea typeface="Calibri" panose="020F0502020204030204" pitchFamily="34" charset="0"/>
            </a:endParaRPr>
          </a:p>
          <a:p>
            <a:pPr algn="justLow">
              <a:lnSpc>
                <a:spcPct val="150000"/>
              </a:lnSpc>
            </a:pPr>
            <a:r>
              <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Ce sont les écoles dans lesquelles les enfants qui ont pour langue maternelle l'afrikaans ou l'anglais peuvent fréquenter les mêmes écoles mais ils reçoivent leurs enseignements dans des classes séparées. </a:t>
            </a:r>
            <a:endParaRPr lang="fr-FR" sz="2400" dirty="0">
              <a:solidFill>
                <a:schemeClr val="tx1"/>
              </a:solidFill>
              <a:effectLst/>
              <a:latin typeface="Times New Roman" panose="02020603050405020304" pitchFamily="18" charset="0"/>
              <a:ea typeface="Calibri" panose="020F0502020204030204" pitchFamily="34" charset="0"/>
            </a:endParaRPr>
          </a:p>
          <a:p>
            <a:pPr marL="342900" lvl="0" indent="-342900" algn="justLow">
              <a:lnSpc>
                <a:spcPct val="150000"/>
              </a:lnSpc>
              <a:buFont typeface="+mj-lt"/>
              <a:buAutoNum type="alphaLcPeriod"/>
            </a:pPr>
            <a:r>
              <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Les écoles bilingues </a:t>
            </a:r>
            <a:endParaRPr lang="fr-FR" sz="2400" dirty="0">
              <a:solidFill>
                <a:schemeClr val="tx1"/>
              </a:solidFill>
              <a:effectLst/>
              <a:latin typeface="Times New Roman" panose="02020603050405020304" pitchFamily="18" charset="0"/>
              <a:ea typeface="Calibri" panose="020F0502020204030204" pitchFamily="34" charset="0"/>
            </a:endParaRPr>
          </a:p>
          <a:p>
            <a:pPr>
              <a:lnSpc>
                <a:spcPct val="150000"/>
              </a:lnSpc>
            </a:pPr>
            <a:r>
              <a:rPr lang="fr-FR" sz="2400" dirty="0">
                <a:solidFill>
                  <a:schemeClr val="tx1"/>
                </a:solidFill>
                <a:effectLst/>
                <a:latin typeface="Times New Roman" panose="02020603050405020304" pitchFamily="18" charset="0"/>
                <a:ea typeface="Calibri" panose="020F0502020204030204" pitchFamily="34" charset="0"/>
              </a:rPr>
              <a:t>Ce sont des établissements où on utilise deux langues d'enseignement. Quelques matières sont enseignées en afrikaans et d'autres en anglais. Les cours sont répétés dans les deux langues, ou l'enseignement est alterné (deux jours en anglais, deux jours en afrikaans). </a:t>
            </a:r>
            <a:endParaRPr lang="fr-FR" sz="2400" dirty="0">
              <a:solidFill>
                <a:schemeClr val="tx1"/>
              </a:solidFill>
            </a:endParaRPr>
          </a:p>
        </p:txBody>
      </p:sp>
    </p:spTree>
    <p:extLst>
      <p:ext uri="{BB962C8B-B14F-4D97-AF65-F5344CB8AC3E}">
        <p14:creationId xmlns:p14="http://schemas.microsoft.com/office/powerpoint/2010/main" val="1044041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17BE7D4-48B8-8436-F282-695356C5B1F5}"/>
              </a:ext>
            </a:extLst>
          </p:cNvPr>
          <p:cNvSpPr>
            <a:spLocks noGrp="1"/>
          </p:cNvSpPr>
          <p:nvPr>
            <p:ph idx="1"/>
          </p:nvPr>
        </p:nvSpPr>
        <p:spPr>
          <a:xfrm>
            <a:off x="329784" y="134911"/>
            <a:ext cx="11862216" cy="6550701"/>
          </a:xfrm>
        </p:spPr>
        <p:txBody>
          <a:bodyPr>
            <a:normAutofit/>
          </a:bodyPr>
          <a:lstStyle/>
          <a:p>
            <a:pPr marL="0" lvl="0" indent="0" algn="justLow" rtl="0">
              <a:lnSpc>
                <a:spcPct val="150000"/>
              </a:lnSpc>
              <a:buNone/>
            </a:pPr>
            <a:r>
              <a:rPr lang="fr-FR"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  Le bilinguisme communautaire (Miami, Etats-Unis)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Après la révolution cubaine de Fidel Castro, un million de cubains s'installe dans la région de Miami vers les années 1960. Cette arrivée massive a eu un effet sur la politique linguistique de la région. C'est ainsi qu'en 1963, on sort une loi qui autorise le maintien de la culture de la population hispanophone.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Cette politique linguistique régit un enseignement qui s'effectue en anglais, mais une heure par jour, les cubains sont regroupés dans des classes pour l'apprentissage de l'espagnol comme langue secondaire. Pour les anglophones, la théorie se fait en anglais, le matin, la pratique, l'après-midi et vice versa pour les hispanophones. </a:t>
            </a:r>
            <a:endParaRPr lang="fr-FR" sz="2000" dirty="0">
              <a:solidFill>
                <a:srgbClr val="000000"/>
              </a:solidFill>
              <a:effectLst/>
              <a:latin typeface="Times New Roman" panose="02020603050405020304" pitchFamily="18" charset="0"/>
              <a:ea typeface="Calibri" panose="020F0502020204030204" pitchFamily="34" charset="0"/>
            </a:endParaRPr>
          </a:p>
          <a:p>
            <a:pPr marL="0" lvl="0" indent="0" algn="justLow" rtl="0">
              <a:lnSpc>
                <a:spcPct val="150000"/>
              </a:lnSpc>
              <a:buNone/>
            </a:pPr>
            <a:r>
              <a:rPr lang="fr-FR"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   Le bilinguisme individuel : (Kennedy </a:t>
            </a:r>
            <a:r>
              <a:rPr lang="fr-FR"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School</a:t>
            </a:r>
            <a:r>
              <a:rPr lang="fr-FR"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C'est une école bi ethnique fondée à Berlin en 1960, car il y avait une forte présence d'anglophones. Son objectif était de développer le bilinguisme individuel en encourageant la libre alternance des deux langues ; l'autre langue n'étant pas considérée comme langue seconde ou étrangère mais plutôt comme une langue associée. </a:t>
            </a:r>
            <a:endParaRPr lang="fr-FR" sz="2000" dirty="0">
              <a:solidFill>
                <a:srgbClr val="000000"/>
              </a:solidFill>
              <a:effectLst/>
              <a:latin typeface="Times New Roman" panose="02020603050405020304" pitchFamily="18" charset="0"/>
              <a:ea typeface="Calibri" panose="020F0502020204030204" pitchFamily="34" charset="0"/>
            </a:endParaRPr>
          </a:p>
          <a:p>
            <a:endParaRPr lang="fr-FR" sz="2000" dirty="0"/>
          </a:p>
        </p:txBody>
      </p:sp>
    </p:spTree>
    <p:extLst>
      <p:ext uri="{BB962C8B-B14F-4D97-AF65-F5344CB8AC3E}">
        <p14:creationId xmlns:p14="http://schemas.microsoft.com/office/powerpoint/2010/main" val="3561972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8A8FEDF-9CC5-ABD7-840C-3BD6DD8074B4}"/>
              </a:ext>
            </a:extLst>
          </p:cNvPr>
          <p:cNvSpPr>
            <a:spLocks noGrp="1"/>
          </p:cNvSpPr>
          <p:nvPr>
            <p:ph idx="1"/>
          </p:nvPr>
        </p:nvSpPr>
        <p:spPr>
          <a:xfrm>
            <a:off x="239843" y="0"/>
            <a:ext cx="11952157" cy="6858000"/>
          </a:xfrm>
        </p:spPr>
        <p:txBody>
          <a:bodyPr>
            <a:normAutofit/>
          </a:bodyPr>
          <a:lstStyle/>
          <a:p>
            <a:pPr marL="0" lvl="0" indent="0" algn="justLow" rtl="0">
              <a:lnSpc>
                <a:spcPct val="150000"/>
              </a:lnSpc>
              <a:spcAft>
                <a:spcPts val="840"/>
              </a:spcAft>
              <a:buNone/>
            </a:pPr>
            <a:r>
              <a:rPr lang="fr-FR"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     Facteurs conditionnant l'éducation bilingue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  Facteurs sociohistoriques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Après la première guerre mondiale, l'éducation bilingue s'est imposée pour des raisons politiques et idéologiques.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Sur le plan politique, les pays colonisés ont accédé peu à peu à l'indépendance. La plupart de ces pays est multilingue soit parce que le découpage des frontières par le colonisateur est totalement arbitraire, soit parce que le développement économique exigeait la connaissance d'une langue de prestige d’où la continuation dans l'usage de la langue du l'ancien colonisateur.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planification linguistique qui n'est que l'application d'une politique linguistique envisagée joue un grand rôle dans l'instauration d'une éducation bilingue à l'intérieur d'un Etat. </a:t>
            </a:r>
            <a:endParaRPr lang="fr-FR" sz="20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 mouvement des populations en relation avec la croissance démographique a eu des conséquences considérables sur l'éducation bilingue. </a:t>
            </a:r>
            <a:endParaRPr lang="fr-FR" sz="2000" dirty="0">
              <a:solidFill>
                <a:srgbClr val="000000"/>
              </a:solidFill>
              <a:effectLst/>
              <a:latin typeface="Times New Roman" panose="02020603050405020304" pitchFamily="18" charset="0"/>
              <a:ea typeface="Calibri" panose="020F0502020204030204" pitchFamily="34" charset="0"/>
            </a:endParaRPr>
          </a:p>
          <a:p>
            <a:endParaRPr lang="fr-FR" sz="2000" dirty="0"/>
          </a:p>
        </p:txBody>
      </p:sp>
    </p:spTree>
    <p:extLst>
      <p:ext uri="{BB962C8B-B14F-4D97-AF65-F5344CB8AC3E}">
        <p14:creationId xmlns:p14="http://schemas.microsoft.com/office/powerpoint/2010/main" val="600971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444C76-6DFD-8C22-CF40-091A6AEBF151}"/>
              </a:ext>
            </a:extLst>
          </p:cNvPr>
          <p:cNvSpPr>
            <a:spLocks noGrp="1"/>
          </p:cNvSpPr>
          <p:nvPr>
            <p:ph idx="1"/>
          </p:nvPr>
        </p:nvSpPr>
        <p:spPr>
          <a:xfrm>
            <a:off x="209863" y="134911"/>
            <a:ext cx="11797258" cy="6723089"/>
          </a:xfrm>
        </p:spPr>
        <p:txBody>
          <a:bodyPr>
            <a:normAutofit/>
          </a:bodyPr>
          <a:lstStyle/>
          <a:p>
            <a:pPr algn="justLow">
              <a:lnSpc>
                <a:spcPct val="150000"/>
              </a:lnSpc>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Aux années 1960, une prise de conscience qualifiée de "révolution ethnique" (FISHMAN) des minorités linguistiques a permis à des langues telles que l'amérindien d’accéder à l'enseignement en Amérique. La démocratisation de l'enseignement, où l'on n’assure plus un enseignement unilingue, est également un facteur déterminant. </a:t>
            </a:r>
            <a:endParaRPr lang="fr-FR" sz="2800" dirty="0">
              <a:solidFill>
                <a:srgbClr val="000000"/>
              </a:solidFill>
              <a:effectLst/>
              <a:latin typeface="Times New Roman" panose="02020603050405020304" pitchFamily="18" charset="0"/>
              <a:ea typeface="Calibri" panose="020F0502020204030204" pitchFamily="34" charset="0"/>
            </a:endParaRPr>
          </a:p>
          <a:p>
            <a:pPr algn="justLow">
              <a:lnSpc>
                <a:spcPct val="150000"/>
              </a:lnSpc>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Pour l'UNESCO, les groupes minoritaires sont en droit d'enseigner aux enfants leurs langues (déclaration de 1953). Aussi, à l'instar de l'UNESCO, certains pays, dans leur législation, ont-ils reconnu l'éducation bilingue (Amérique, 1967). En Europe (1977), une demande aux Etats membres d'octroyer le droit à l'enseignement des langues de migrants a été faite. </a:t>
            </a:r>
            <a:endParaRPr lang="fr-FR" sz="2800" dirty="0">
              <a:solidFill>
                <a:srgbClr val="000000"/>
              </a:solidFill>
              <a:effectLst/>
              <a:latin typeface="Times New Roman" panose="02020603050405020304" pitchFamily="18" charset="0"/>
              <a:ea typeface="Calibri" panose="020F0502020204030204" pitchFamily="34" charset="0"/>
            </a:endParaRPr>
          </a:p>
          <a:p>
            <a:endParaRPr lang="fr-FR" sz="2800" dirty="0"/>
          </a:p>
        </p:txBody>
      </p:sp>
    </p:spTree>
    <p:extLst>
      <p:ext uri="{BB962C8B-B14F-4D97-AF65-F5344CB8AC3E}">
        <p14:creationId xmlns:p14="http://schemas.microsoft.com/office/powerpoint/2010/main" val="1006476023"/>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2778</TotalTime>
  <Words>1511</Words>
  <Application>Microsoft Office PowerPoint</Application>
  <PresentationFormat>Grand écran</PresentationFormat>
  <Paragraphs>51</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Century Gothic</vt:lpstr>
      <vt:lpstr>Times New Roman</vt:lpstr>
      <vt:lpstr>Wingdings 3</vt:lpstr>
      <vt:lpstr>Brin</vt:lpstr>
      <vt:lpstr>L’éducation bilingue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l’éducation bilingue</dc:title>
  <dc:creator>Hp</dc:creator>
  <cp:lastModifiedBy>Hp</cp:lastModifiedBy>
  <cp:revision>4</cp:revision>
  <dcterms:created xsi:type="dcterms:W3CDTF">2024-04-25T07:41:15Z</dcterms:created>
  <dcterms:modified xsi:type="dcterms:W3CDTF">2024-04-27T07:44:59Z</dcterms:modified>
</cp:coreProperties>
</file>