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86" r:id="rId1"/>
  </p:sldMasterIdLst>
  <p:notesMasterIdLst>
    <p:notesMasterId r:id="rId18"/>
  </p:notesMasterIdLst>
  <p:sldIdLst>
    <p:sldId id="256" r:id="rId2"/>
    <p:sldId id="267" r:id="rId3"/>
    <p:sldId id="268" r:id="rId4"/>
    <p:sldId id="269" r:id="rId5"/>
    <p:sldId id="270" r:id="rId6"/>
    <p:sldId id="257" r:id="rId7"/>
    <p:sldId id="271" r:id="rId8"/>
    <p:sldId id="258" r:id="rId9"/>
    <p:sldId id="259" r:id="rId10"/>
    <p:sldId id="260" r:id="rId11"/>
    <p:sldId id="261" r:id="rId12"/>
    <p:sldId id="262" r:id="rId13"/>
    <p:sldId id="263" r:id="rId14"/>
    <p:sldId id="264" r:id="rId15"/>
    <p:sldId id="265" r:id="rId16"/>
    <p:sldId id="272" r:id="rId17"/>
  </p:sldIdLst>
  <p:sldSz cx="14630400" cy="8229600"/>
  <p:notesSz cx="8229600" cy="14630400"/>
  <p:embeddedFontLst>
    <p:embeddedFont>
      <p:font typeface="Instrument Sans Semi Bold" panose="020B0604020202020204" charset="0"/>
      <p:regular r:id="rId19"/>
    </p:embeddedFont>
    <p:embeddedFont>
      <p:font typeface="Calibri" panose="020F0502020204030204" pitchFamily="34" charset="0"/>
      <p:regular r:id="rId20"/>
      <p:bold r:id="rId21"/>
      <p:italic r:id="rId22"/>
      <p:boldItalic r:id="rId23"/>
    </p:embeddedFont>
    <p:embeddedFont>
      <p:font typeface="Instrument Sans Medium" panose="020B0604020202020204" charset="0"/>
      <p:regular r:id="rId24"/>
    </p:embeddedFont>
    <p:embeddedFont>
      <p:font typeface="Calibri Light" panose="020F0302020204030204" pitchFamily="34" charset="0"/>
      <p:regular r:id="rId25"/>
      <p:italic r:id="rId2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2" d="100"/>
          <a:sy n="52"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63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1346836"/>
            <a:ext cx="10972800" cy="2865120"/>
          </a:xfrm>
        </p:spPr>
        <p:txBody>
          <a:bodyPr anchor="b"/>
          <a:lstStyle>
            <a:lvl1pPr algn="ctr">
              <a:defRPr sz="7200"/>
            </a:lvl1pPr>
          </a:lstStyle>
          <a:p>
            <a:r>
              <a:rPr lang="fr-FR" smtClean="0"/>
              <a:t>Modifiez le style du titre</a:t>
            </a:r>
            <a:endParaRPr lang="fr-FR"/>
          </a:p>
        </p:txBody>
      </p:sp>
      <p:sp>
        <p:nvSpPr>
          <p:cNvPr id="3" name="Sous-titr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2058659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7294485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469880" y="438150"/>
            <a:ext cx="3154680" cy="6974206"/>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005840" y="438150"/>
            <a:ext cx="9281160" cy="697420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2899591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32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2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13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33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8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574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11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31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17624677"/>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01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34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98220" y="2051686"/>
            <a:ext cx="12618720" cy="3423284"/>
          </a:xfrm>
        </p:spPr>
        <p:txBody>
          <a:bodyPr anchor="b"/>
          <a:lstStyle>
            <a:lvl1pPr>
              <a:defRPr sz="7200"/>
            </a:lvl1pPr>
          </a:lstStyle>
          <a:p>
            <a:r>
              <a:rPr lang="fr-FR" smtClean="0"/>
              <a:t>Modifiez le style du titre</a:t>
            </a:r>
            <a:endParaRPr lang="fr-FR"/>
          </a:p>
        </p:txBody>
      </p:sp>
      <p:sp>
        <p:nvSpPr>
          <p:cNvPr id="3" name="Espace réservé du texte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171708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05840" y="2190750"/>
            <a:ext cx="6217920" cy="522160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406640" y="2190750"/>
            <a:ext cx="6217920" cy="522160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1961069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07746" y="438150"/>
            <a:ext cx="12618720" cy="159067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Modifiez les styles du texte du masque</a:t>
            </a:r>
          </a:p>
        </p:txBody>
      </p:sp>
      <p:sp>
        <p:nvSpPr>
          <p:cNvPr id="4" name="Espace réservé du contenu 3"/>
          <p:cNvSpPr>
            <a:spLocks noGrp="1"/>
          </p:cNvSpPr>
          <p:nvPr>
            <p:ph sz="half" idx="2"/>
          </p:nvPr>
        </p:nvSpPr>
        <p:spPr>
          <a:xfrm>
            <a:off x="1007746" y="3006090"/>
            <a:ext cx="6189344" cy="442150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Modifiez les styles du texte du masque</a:t>
            </a:r>
          </a:p>
        </p:txBody>
      </p:sp>
      <p:sp>
        <p:nvSpPr>
          <p:cNvPr id="6" name="Espace réservé du contenu 5"/>
          <p:cNvSpPr>
            <a:spLocks noGrp="1"/>
          </p:cNvSpPr>
          <p:nvPr>
            <p:ph sz="quarter" idx="4"/>
          </p:nvPr>
        </p:nvSpPr>
        <p:spPr>
          <a:xfrm>
            <a:off x="7406640" y="3006090"/>
            <a:ext cx="6219826" cy="442150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881826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4068779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996340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07746" y="548640"/>
            <a:ext cx="4718684" cy="1920240"/>
          </a:xfrm>
        </p:spPr>
        <p:txBody>
          <a:bodyPr anchor="b"/>
          <a:lstStyle>
            <a:lvl1pPr>
              <a:defRPr sz="3840"/>
            </a:lvl1pPr>
          </a:lstStyle>
          <a:p>
            <a:r>
              <a:rPr lang="fr-FR" smtClean="0"/>
              <a:t>Modifiez le style du titre</a:t>
            </a:r>
            <a:endParaRPr lang="fr-FR"/>
          </a:p>
        </p:txBody>
      </p:sp>
      <p:sp>
        <p:nvSpPr>
          <p:cNvPr id="3" name="Espace réservé du contenu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9505532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07746" y="548640"/>
            <a:ext cx="4718684" cy="1920240"/>
          </a:xfrm>
        </p:spPr>
        <p:txBody>
          <a:bodyPr anchor="b"/>
          <a:lstStyle>
            <a:lvl1pPr>
              <a:defRPr sz="3840"/>
            </a:lvl1pPr>
          </a:lstStyle>
          <a:p>
            <a:r>
              <a:rPr lang="fr-FR" smtClean="0"/>
              <a:t>Modifiez le style du titre</a:t>
            </a:r>
            <a:endParaRPr lang="fr-FR"/>
          </a:p>
        </p:txBody>
      </p:sp>
      <p:sp>
        <p:nvSpPr>
          <p:cNvPr id="3" name="Espace réservé pour une image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fr-FR"/>
          </a:p>
        </p:txBody>
      </p:sp>
      <p:sp>
        <p:nvSpPr>
          <p:cNvPr id="4" name="Espace réservé du texte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3/28/2025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971879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B61BEF0D-F0BB-DE4B-95CE-6DB70DBA9567}" type="datetimeFigureOut">
              <a:rPr lang="en-US" smtClean="0"/>
              <a:pPr/>
              <a:t>3/28/2025</a:t>
            </a:fld>
            <a:endParaRPr lang="en-US" dirty="0"/>
          </a:p>
        </p:txBody>
      </p:sp>
      <p:sp>
        <p:nvSpPr>
          <p:cNvPr id="5" name="Espace réservé du pied de page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484943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fr-F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0" y="765110"/>
            <a:ext cx="9144000" cy="1670627"/>
          </a:xfrm>
          <a:prstGeom prst="rect">
            <a:avLst/>
          </a:prstGeom>
          <a:blipFill>
            <a:blip r:embed="rId4"/>
            <a:tile tx="0" ty="0" sx="100000" sy="100000" flip="none" algn="tl"/>
          </a:blipFill>
          <a:ln/>
        </p:spPr>
        <p:txBody>
          <a:bodyPr wrap="square" lIns="0" tIns="0" rIns="0" bIns="0" rtlCol="0" anchor="t"/>
          <a:lstStyle/>
          <a:p>
            <a:pPr marL="0" indent="0" algn="ctr" rtl="1">
              <a:lnSpc>
                <a:spcPts val="5550"/>
              </a:lnSpc>
              <a:buNone/>
            </a:pPr>
            <a:endPar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endParaRPr>
          </a:p>
          <a:p>
            <a:pPr marL="0" indent="0" algn="ctr" rtl="1">
              <a:lnSpc>
                <a:spcPts val="5550"/>
              </a:lnSpc>
              <a:buNone/>
            </a:pP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rPr>
              <a:t>النموذج</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rPr>
              <a:t>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rPr>
              <a:t>التنموي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rPr>
              <a:t>في</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Instrument Sans Semi Bold" pitchFamily="34" charset="-122"/>
                <a:cs typeface="Times New Roman" panose="02020603050405020304" pitchFamily="18" charset="0"/>
              </a:rPr>
              <a:t>الصين</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1"/>
          <p:cNvSpPr/>
          <p:nvPr/>
        </p:nvSpPr>
        <p:spPr>
          <a:xfrm>
            <a:off x="952559" y="3025214"/>
            <a:ext cx="7571483" cy="3524876"/>
          </a:xfrm>
          <a:prstGeom prst="rect">
            <a:avLst/>
          </a:prstGeom>
          <a:noFill/>
          <a:ln/>
        </p:spPr>
        <p:txBody>
          <a:bodyPr wrap="square" lIns="0" tIns="0" rIns="0" bIns="0" rtlCol="0" anchor="t"/>
          <a:lstStyle/>
          <a:p>
            <a:pPr marL="0" indent="0" algn="just" rtl="1">
              <a:lnSpc>
                <a:spcPct val="150000"/>
              </a:lnSpc>
              <a:buNone/>
            </a:pPr>
            <a:r>
              <a:rPr lang="ar-DZ" sz="2800" dirty="0" smtClean="0">
                <a:latin typeface="Times New Roman" panose="02020603050405020304" pitchFamily="18" charset="0"/>
                <a:ea typeface="Instrument Sans Medium" pitchFamily="34" charset="-122"/>
                <a:cs typeface="Times New Roman" panose="02020603050405020304" pitchFamily="18" charset="0"/>
              </a:rPr>
              <a:t>اهداف الدرس : أن يكون الطالب قادرا على شرح وفهم : </a:t>
            </a:r>
          </a:p>
          <a:p>
            <a:pPr marL="0" indent="0" algn="just" rtl="1">
              <a:lnSpc>
                <a:spcPct val="150000"/>
              </a:lnSpc>
              <a:buNone/>
            </a:pP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ar-DZ"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أهمية</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النموذج</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التنموي</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الصيني</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كنموذج</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فريد</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للتنمية</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الاقتصادية</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ar-DZ" sz="2800" dirty="0" smtClean="0">
                <a:latin typeface="Times New Roman" panose="02020603050405020304" pitchFamily="18" charset="0"/>
                <a:ea typeface="Instrument Sans Medium" pitchFamily="34" charset="-122"/>
                <a:cs typeface="Times New Roman" panose="02020603050405020304" pitchFamily="18" charset="0"/>
              </a:rPr>
              <a:t> -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إبراز</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النمو</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الاقتصادي</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الهائل</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الذي</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حققته</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الصين</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في</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العقود</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الأخيرة</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endParaRPr lang="ar-DZ" sz="2800" dirty="0" smtClean="0">
              <a:latin typeface="Times New Roman" panose="02020603050405020304" pitchFamily="18" charset="0"/>
              <a:ea typeface="Instrument Sans Medium" pitchFamily="34" charset="-122"/>
              <a:cs typeface="Times New Roman" panose="02020603050405020304" pitchFamily="18" charset="0"/>
            </a:endParaRPr>
          </a:p>
          <a:p>
            <a:pPr marL="0" indent="0" algn="just" rtl="1">
              <a:lnSpc>
                <a:spcPct val="150000"/>
              </a:lnSpc>
              <a:buNone/>
            </a:pPr>
            <a:r>
              <a:rPr lang="ar-DZ"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الإشارة</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إلى</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أن</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هذا</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النموذج</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ليس</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مثاليًا</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ويواجه</a:t>
            </a:r>
            <a:r>
              <a:rPr lang="en-US" sz="2800" dirty="0" smtClean="0">
                <a:latin typeface="Times New Roman" panose="02020603050405020304" pitchFamily="18" charset="0"/>
                <a:ea typeface="Instrument Sans Medium" pitchFamily="34" charset="-122"/>
                <a:cs typeface="Times New Roman" panose="02020603050405020304" pitchFamily="18" charset="0"/>
              </a:rPr>
              <a:t> </a:t>
            </a:r>
            <a:r>
              <a:rPr lang="en-US" sz="2800" dirty="0" err="1" smtClean="0">
                <a:latin typeface="Times New Roman" panose="02020603050405020304" pitchFamily="18" charset="0"/>
                <a:ea typeface="Instrument Sans Medium" pitchFamily="34" charset="-122"/>
                <a:cs typeface="Times New Roman" panose="02020603050405020304" pitchFamily="18" charset="0"/>
              </a:rPr>
              <a:t>تحديات</a:t>
            </a:r>
            <a:r>
              <a:rPr lang="en-US" sz="2800" dirty="0" smtClean="0">
                <a:latin typeface="Times New Roman" panose="02020603050405020304" pitchFamily="18" charset="0"/>
                <a:ea typeface="Instrument Sans Medium" pitchFamily="34" charset="-122"/>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Shape 2"/>
          <p:cNvSpPr/>
          <p:nvPr/>
        </p:nvSpPr>
        <p:spPr>
          <a:xfrm>
            <a:off x="7987308" y="5484019"/>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5"/>
          <a:stretch>
            <a:fillRect/>
          </a:stretch>
        </p:blipFill>
        <p:spPr>
          <a:xfrm>
            <a:off x="8176379" y="7418998"/>
            <a:ext cx="347663" cy="347663"/>
          </a:xfrm>
          <a:prstGeom prst="rect">
            <a:avLst/>
          </a:prstGeom>
        </p:spPr>
      </p:pic>
      <p:sp>
        <p:nvSpPr>
          <p:cNvPr id="7" name="Text 3"/>
          <p:cNvSpPr/>
          <p:nvPr/>
        </p:nvSpPr>
        <p:spPr>
          <a:xfrm>
            <a:off x="5264944" y="7370557"/>
            <a:ext cx="2609017" cy="396835"/>
          </a:xfrm>
          <a:prstGeom prst="rect">
            <a:avLst/>
          </a:prstGeom>
          <a:noFill/>
          <a:ln/>
        </p:spPr>
        <p:txBody>
          <a:bodyPr wrap="none" lIns="0" tIns="0" rIns="0" bIns="0" rtlCol="0" anchor="t"/>
          <a:lstStyle/>
          <a:p>
            <a:pPr marL="0" indent="0" algn="r">
              <a:lnSpc>
                <a:spcPts val="3100"/>
              </a:lnSpc>
              <a:buNone/>
            </a:pPr>
            <a:r>
              <a:rPr lang="en-US" sz="2200" b="1" dirty="0" smtClean="0">
                <a:solidFill>
                  <a:srgbClr val="5B5F71"/>
                </a:solidFill>
                <a:latin typeface="Instrument Sans Bold" pitchFamily="34" charset="0"/>
                <a:ea typeface="Instrument Sans Bold" pitchFamily="34" charset="-122"/>
                <a:cs typeface="Instrument Sans Bold" pitchFamily="34" charset="-120"/>
              </a:rPr>
              <a:t>By DR </a:t>
            </a:r>
            <a:r>
              <a:rPr lang="en-US" sz="2200" b="1" dirty="0" err="1" smtClean="0">
                <a:solidFill>
                  <a:srgbClr val="5B5F71"/>
                </a:solidFill>
                <a:latin typeface="Instrument Sans Bold" pitchFamily="34" charset="0"/>
                <a:ea typeface="Instrument Sans Bold" pitchFamily="34" charset="-122"/>
                <a:cs typeface="Instrument Sans Bold" pitchFamily="34" charset="-120"/>
              </a:rPr>
              <a:t>larbi</a:t>
            </a:r>
            <a:r>
              <a:rPr lang="en-US" sz="2200" b="1" dirty="0" smtClean="0">
                <a:solidFill>
                  <a:srgbClr val="5B5F71"/>
                </a:solidFill>
                <a:latin typeface="Instrument Sans Bold" pitchFamily="34" charset="0"/>
                <a:ea typeface="Instrument Sans Bold" pitchFamily="34" charset="-122"/>
                <a:cs typeface="Instrument Sans Bold" pitchFamily="34" charset="-120"/>
              </a:rPr>
              <a:t> </a:t>
            </a:r>
            <a:r>
              <a:rPr lang="en-US" sz="2200" b="1" dirty="0" err="1" smtClean="0">
                <a:solidFill>
                  <a:srgbClr val="5B5F71"/>
                </a:solidFill>
                <a:latin typeface="Instrument Sans Bold" pitchFamily="34" charset="0"/>
                <a:ea typeface="Instrument Sans Bold" pitchFamily="34" charset="-122"/>
                <a:cs typeface="Instrument Sans Bold" pitchFamily="34" charset="-120"/>
              </a:rPr>
              <a:t>hadjam</a:t>
            </a:r>
            <a:r>
              <a:rPr lang="en-US" sz="2200" b="1" dirty="0" smtClean="0">
                <a:solidFill>
                  <a:srgbClr val="5B5F71"/>
                </a:solidFill>
                <a:latin typeface="Instrument Sans Bold" pitchFamily="34" charset="0"/>
                <a:ea typeface="Instrument Sans Bold" pitchFamily="34" charset="-122"/>
                <a:cs typeface="Instrument Sans Bold" pitchFamily="34" charset="-120"/>
              </a:rPr>
              <a:t>  </a:t>
            </a:r>
            <a:r>
              <a:rPr lang="en-US" sz="2200" b="1" dirty="0">
                <a:solidFill>
                  <a:srgbClr val="5B5F71"/>
                </a:solidFill>
                <a:latin typeface="Instrument Sans Bold" pitchFamily="34" charset="0"/>
                <a:ea typeface="Instrument Sans Bold" pitchFamily="34" charset="-122"/>
                <a:cs typeface="Instrument Sans Bold" pitchFamily="34" charset="-120"/>
              </a:rPr>
              <a:t>univ-setif2</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190684" y="815294"/>
            <a:ext cx="7556421" cy="1417558"/>
          </a:xfrm>
          <a:prstGeom prst="rect">
            <a:avLst/>
          </a:prstGeom>
          <a:noFill/>
          <a:ln/>
        </p:spPr>
        <p:txBody>
          <a:bodyPr wrap="square" lIns="0" tIns="0" rIns="0" bIns="0" rtlCol="0" anchor="t"/>
          <a:lstStyle/>
          <a:p>
            <a:pPr marL="0" indent="0" algn="ctr" rtl="1">
              <a:lnSpc>
                <a:spcPts val="5550"/>
              </a:lnSpc>
              <a:buNone/>
            </a:pPr>
            <a:r>
              <a:rPr lang="en-US" sz="4450" b="1" dirty="0">
                <a:latin typeface="Times New Roman" panose="02020603050405020304" pitchFamily="18" charset="0"/>
                <a:ea typeface="Instrument Sans Semi Bold" pitchFamily="34" charset="-122"/>
                <a:cs typeface="Times New Roman" panose="02020603050405020304" pitchFamily="18" charset="0"/>
              </a:rPr>
              <a:t>دور القطاع الخاص في النمو الاقتصادي</a:t>
            </a:r>
            <a:endParaRPr lang="en-US" sz="4450" b="1"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7783235" y="4233863"/>
            <a:ext cx="566976" cy="566976"/>
          </a:xfrm>
          <a:prstGeom prst="rect">
            <a:avLst/>
          </a:prstGeom>
        </p:spPr>
      </p:pic>
      <p:sp>
        <p:nvSpPr>
          <p:cNvPr id="5" name="Text 1"/>
          <p:cNvSpPr/>
          <p:nvPr/>
        </p:nvSpPr>
        <p:spPr>
          <a:xfrm>
            <a:off x="6058257" y="5027652"/>
            <a:ext cx="2291953" cy="362903"/>
          </a:xfrm>
          <a:prstGeom prst="rect">
            <a:avLst/>
          </a:prstGeom>
          <a:noFill/>
          <a:ln/>
        </p:spPr>
        <p:txBody>
          <a:bodyPr wrap="none" lIns="0" tIns="0" rIns="0" bIns="0" rtlCol="0" anchor="t"/>
          <a:lstStyle/>
          <a:p>
            <a:pPr marL="0" indent="0" algn="r" rtl="1">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نمو القطاع الخاص.</a:t>
            </a:r>
            <a:endParaRPr lang="en-US" sz="1750" dirty="0">
              <a:latin typeface="Times New Roman" panose="02020603050405020304" pitchFamily="18" charset="0"/>
              <a:cs typeface="Times New Roman" panose="02020603050405020304" pitchFamily="18" charset="0"/>
            </a:endParaRPr>
          </a:p>
        </p:txBody>
      </p:sp>
      <p:pic>
        <p:nvPicPr>
          <p:cNvPr id="6" name="Image 2" descr="preencoded.png"/>
          <p:cNvPicPr>
            <a:picLocks noChangeAspect="1"/>
          </p:cNvPicPr>
          <p:nvPr/>
        </p:nvPicPr>
        <p:blipFill>
          <a:blip r:embed="rId5"/>
          <a:stretch>
            <a:fillRect/>
          </a:stretch>
        </p:blipFill>
        <p:spPr>
          <a:xfrm>
            <a:off x="5151120" y="4233863"/>
            <a:ext cx="566976" cy="566976"/>
          </a:xfrm>
          <a:prstGeom prst="rect">
            <a:avLst/>
          </a:prstGeom>
        </p:spPr>
      </p:pic>
      <p:sp>
        <p:nvSpPr>
          <p:cNvPr id="7" name="Text 2"/>
          <p:cNvSpPr/>
          <p:nvPr/>
        </p:nvSpPr>
        <p:spPr>
          <a:xfrm>
            <a:off x="3426023" y="5027652"/>
            <a:ext cx="2292072" cy="725805"/>
          </a:xfrm>
          <a:prstGeom prst="rect">
            <a:avLst/>
          </a:prstGeom>
          <a:noFill/>
          <a:ln/>
        </p:spPr>
        <p:txBody>
          <a:bodyPr wrap="square" lIns="0" tIns="0" rIns="0" bIns="0" rtlCol="0" anchor="t"/>
          <a:lstStyle/>
          <a:p>
            <a:pPr marL="0" indent="0" algn="r" rtl="1">
              <a:lnSpc>
                <a:spcPts val="2850"/>
              </a:lnSpc>
              <a:buNone/>
            </a:pPr>
            <a:r>
              <a:rPr lang="en-US" sz="1750" dirty="0">
                <a:latin typeface="Times New Roman" panose="02020603050405020304" pitchFamily="18" charset="0"/>
                <a:ea typeface="Instrument Sans Medium" pitchFamily="34" charset="-122"/>
                <a:cs typeface="Times New Roman" panose="02020603050405020304" pitchFamily="18" charset="0"/>
              </a:rPr>
              <a:t>دعم الدولة للشركات الخاصة.</a:t>
            </a:r>
            <a:endParaRPr lang="en-US" sz="1750" dirty="0">
              <a:latin typeface="Times New Roman" panose="02020603050405020304" pitchFamily="18" charset="0"/>
              <a:cs typeface="Times New Roman" panose="02020603050405020304" pitchFamily="18" charset="0"/>
            </a:endParaRPr>
          </a:p>
        </p:txBody>
      </p:sp>
      <p:pic>
        <p:nvPicPr>
          <p:cNvPr id="8" name="Image 3" descr="preencoded.png"/>
          <p:cNvPicPr>
            <a:picLocks noChangeAspect="1"/>
          </p:cNvPicPr>
          <p:nvPr/>
        </p:nvPicPr>
        <p:blipFill>
          <a:blip r:embed="rId6"/>
          <a:stretch>
            <a:fillRect/>
          </a:stretch>
        </p:blipFill>
        <p:spPr>
          <a:xfrm>
            <a:off x="2518886" y="4233863"/>
            <a:ext cx="566976" cy="566976"/>
          </a:xfrm>
          <a:prstGeom prst="rect">
            <a:avLst/>
          </a:prstGeom>
        </p:spPr>
      </p:pic>
      <p:sp>
        <p:nvSpPr>
          <p:cNvPr id="9" name="Text 3"/>
          <p:cNvSpPr/>
          <p:nvPr/>
        </p:nvSpPr>
        <p:spPr>
          <a:xfrm>
            <a:off x="793909" y="5027652"/>
            <a:ext cx="2291953" cy="362903"/>
          </a:xfrm>
          <a:prstGeom prst="rect">
            <a:avLst/>
          </a:prstGeom>
          <a:noFill/>
          <a:ln/>
        </p:spPr>
        <p:txBody>
          <a:bodyPr wrap="none" lIns="0" tIns="0" rIns="0" bIns="0" rtlCol="0" anchor="t"/>
          <a:lstStyle/>
          <a:p>
            <a:pPr marL="0" indent="0" algn="r" rtl="1">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الابتكار التكنولوجي.</a:t>
            </a:r>
            <a:endParaRPr lang="en-US" sz="175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2170152" y="1403033"/>
            <a:ext cx="6180058" cy="708779"/>
          </a:xfrm>
          <a:prstGeom prst="rect">
            <a:avLst/>
          </a:prstGeom>
          <a:noFill/>
          <a:ln/>
        </p:spPr>
        <p:txBody>
          <a:bodyPr wrap="none" lIns="0" tIns="0" rIns="0" bIns="0" rtlCol="0" anchor="t"/>
          <a:lstStyle/>
          <a:p>
            <a:pPr marL="0" indent="0" algn="ctr" rtl="1">
              <a:lnSpc>
                <a:spcPts val="5550"/>
              </a:lnSpc>
              <a:buNone/>
            </a:pPr>
            <a:r>
              <a:rPr lang="en-US" sz="4450" dirty="0">
                <a:solidFill>
                  <a:srgbClr val="505468"/>
                </a:solidFill>
                <a:latin typeface="Times New Roman" panose="02020603050405020304" pitchFamily="18" charset="0"/>
                <a:ea typeface="Instrument Sans Semi Bold" pitchFamily="34" charset="-122"/>
                <a:cs typeface="Times New Roman" panose="02020603050405020304" pitchFamily="18" charset="0"/>
              </a:rPr>
              <a:t>التحديات التي تواجه النموذج</a:t>
            </a:r>
            <a:endParaRPr lang="en-US" sz="4450" dirty="0">
              <a:latin typeface="Times New Roman" panose="02020603050405020304" pitchFamily="18" charset="0"/>
              <a:cs typeface="Times New Roman" panose="02020603050405020304" pitchFamily="18" charset="0"/>
            </a:endParaRPr>
          </a:p>
        </p:txBody>
      </p:sp>
      <p:sp>
        <p:nvSpPr>
          <p:cNvPr id="4" name="Shape 1"/>
          <p:cNvSpPr/>
          <p:nvPr/>
        </p:nvSpPr>
        <p:spPr>
          <a:xfrm>
            <a:off x="8064579" y="2451973"/>
            <a:ext cx="30480" cy="4374475"/>
          </a:xfrm>
          <a:prstGeom prst="roundRect">
            <a:avLst>
              <a:gd name="adj" fmla="val 312558"/>
            </a:avLst>
          </a:prstGeom>
          <a:solidFill>
            <a:srgbClr val="C8C9CF"/>
          </a:solidFill>
          <a:ln/>
        </p:spPr>
      </p:sp>
      <p:sp>
        <p:nvSpPr>
          <p:cNvPr id="5" name="Shape 2"/>
          <p:cNvSpPr/>
          <p:nvPr/>
        </p:nvSpPr>
        <p:spPr>
          <a:xfrm>
            <a:off x="7189946" y="2947035"/>
            <a:ext cx="680442" cy="30480"/>
          </a:xfrm>
          <a:prstGeom prst="roundRect">
            <a:avLst>
              <a:gd name="adj" fmla="val 312558"/>
            </a:avLst>
          </a:prstGeom>
          <a:solidFill>
            <a:srgbClr val="C8C9CF"/>
          </a:solidFill>
          <a:ln/>
        </p:spPr>
      </p:sp>
      <p:sp>
        <p:nvSpPr>
          <p:cNvPr id="6" name="Shape 3"/>
          <p:cNvSpPr/>
          <p:nvPr/>
        </p:nvSpPr>
        <p:spPr>
          <a:xfrm>
            <a:off x="7839908" y="2707124"/>
            <a:ext cx="510302" cy="510302"/>
          </a:xfrm>
          <a:prstGeom prst="roundRect">
            <a:avLst>
              <a:gd name="adj" fmla="val 18669"/>
            </a:avLst>
          </a:prstGeom>
          <a:solidFill>
            <a:srgbClr val="E2E3E9"/>
          </a:solidFill>
          <a:ln w="7620">
            <a:solidFill>
              <a:srgbClr val="C8C9CF"/>
            </a:solidFill>
            <a:prstDash val="solid"/>
          </a:ln>
        </p:spPr>
      </p:sp>
      <p:sp>
        <p:nvSpPr>
          <p:cNvPr id="7" name="Text 4"/>
          <p:cNvSpPr/>
          <p:nvPr/>
        </p:nvSpPr>
        <p:spPr>
          <a:xfrm>
            <a:off x="7924979" y="2749629"/>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1</a:t>
            </a:r>
            <a:endParaRPr lang="en-US" sz="2650" dirty="0"/>
          </a:p>
        </p:txBody>
      </p:sp>
      <p:sp>
        <p:nvSpPr>
          <p:cNvPr id="8" name="Text 5"/>
          <p:cNvSpPr/>
          <p:nvPr/>
        </p:nvSpPr>
        <p:spPr>
          <a:xfrm>
            <a:off x="4125754" y="2678787"/>
            <a:ext cx="2835235" cy="354330"/>
          </a:xfrm>
          <a:prstGeom prst="rect">
            <a:avLst/>
          </a:prstGeom>
          <a:noFill/>
          <a:ln/>
        </p:spPr>
        <p:txBody>
          <a:bodyPr wrap="none" lIns="0" tIns="0" rIns="0" bIns="0" rtlCol="0" anchor="t"/>
          <a:lstStyle/>
          <a:p>
            <a:pPr marL="0" indent="0" algn="r">
              <a:lnSpc>
                <a:spcPts val="2750"/>
              </a:lnSpc>
              <a:buNone/>
            </a:pPr>
            <a:r>
              <a:rPr lang="en-US" sz="2200" dirty="0">
                <a:latin typeface="Times New Roman" panose="02020603050405020304" pitchFamily="18" charset="0"/>
                <a:ea typeface="Instrument Sans Semi Bold" pitchFamily="34" charset="-122"/>
                <a:cs typeface="Times New Roman" panose="02020603050405020304" pitchFamily="18" charset="0"/>
              </a:rPr>
              <a:t>التلوث البيئي</a:t>
            </a:r>
            <a:endParaRPr lang="en-US" sz="2200" dirty="0">
              <a:latin typeface="Times New Roman" panose="02020603050405020304" pitchFamily="18" charset="0"/>
              <a:cs typeface="Times New Roman" panose="02020603050405020304" pitchFamily="18" charset="0"/>
            </a:endParaRPr>
          </a:p>
        </p:txBody>
      </p:sp>
      <p:sp>
        <p:nvSpPr>
          <p:cNvPr id="9" name="Text 6"/>
          <p:cNvSpPr/>
          <p:nvPr/>
        </p:nvSpPr>
        <p:spPr>
          <a:xfrm>
            <a:off x="793790" y="3169206"/>
            <a:ext cx="6167199" cy="362903"/>
          </a:xfrm>
          <a:prstGeom prst="rect">
            <a:avLst/>
          </a:prstGeom>
          <a:noFill/>
          <a:ln/>
        </p:spPr>
        <p:txBody>
          <a:bodyPr wrap="none" lIns="0" tIns="0" rIns="0" bIns="0" rtlCol="0" anchor="t"/>
          <a:lstStyle/>
          <a:p>
            <a:pPr marL="0" indent="0" algn="r">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التدهور البيئي.</a:t>
            </a:r>
            <a:endParaRPr lang="en-US" sz="1750" dirty="0">
              <a:latin typeface="Times New Roman" panose="02020603050405020304" pitchFamily="18" charset="0"/>
              <a:cs typeface="Times New Roman" panose="02020603050405020304" pitchFamily="18" charset="0"/>
            </a:endParaRPr>
          </a:p>
        </p:txBody>
      </p:sp>
      <p:sp>
        <p:nvSpPr>
          <p:cNvPr id="10" name="Shape 7"/>
          <p:cNvSpPr/>
          <p:nvPr/>
        </p:nvSpPr>
        <p:spPr>
          <a:xfrm>
            <a:off x="7189946" y="4480798"/>
            <a:ext cx="680442" cy="30480"/>
          </a:xfrm>
          <a:prstGeom prst="roundRect">
            <a:avLst>
              <a:gd name="adj" fmla="val 312558"/>
            </a:avLst>
          </a:prstGeom>
          <a:solidFill>
            <a:srgbClr val="C8C9CF"/>
          </a:solidFill>
          <a:ln/>
        </p:spPr>
      </p:sp>
      <p:sp>
        <p:nvSpPr>
          <p:cNvPr id="11" name="Shape 8"/>
          <p:cNvSpPr/>
          <p:nvPr/>
        </p:nvSpPr>
        <p:spPr>
          <a:xfrm>
            <a:off x="7839908" y="4240887"/>
            <a:ext cx="510302" cy="510302"/>
          </a:xfrm>
          <a:prstGeom prst="roundRect">
            <a:avLst>
              <a:gd name="adj" fmla="val 18669"/>
            </a:avLst>
          </a:prstGeom>
          <a:solidFill>
            <a:srgbClr val="E2E3E9"/>
          </a:solidFill>
          <a:ln w="7620">
            <a:solidFill>
              <a:srgbClr val="C8C9CF"/>
            </a:solidFill>
            <a:prstDash val="solid"/>
          </a:ln>
        </p:spPr>
      </p:sp>
      <p:sp>
        <p:nvSpPr>
          <p:cNvPr id="12" name="Text 9"/>
          <p:cNvSpPr/>
          <p:nvPr/>
        </p:nvSpPr>
        <p:spPr>
          <a:xfrm>
            <a:off x="7924979" y="4283393"/>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2</a:t>
            </a:r>
            <a:endParaRPr lang="en-US" sz="2650" dirty="0"/>
          </a:p>
        </p:txBody>
      </p:sp>
      <p:sp>
        <p:nvSpPr>
          <p:cNvPr id="13" name="Text 10"/>
          <p:cNvSpPr/>
          <p:nvPr/>
        </p:nvSpPr>
        <p:spPr>
          <a:xfrm>
            <a:off x="4125754" y="4212550"/>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التفاوتات الاجتماعية</a:t>
            </a:r>
            <a:endParaRPr lang="en-US" sz="2200" dirty="0">
              <a:latin typeface="Times New Roman" panose="02020603050405020304" pitchFamily="18" charset="0"/>
              <a:cs typeface="Times New Roman" panose="02020603050405020304" pitchFamily="18" charset="0"/>
            </a:endParaRPr>
          </a:p>
        </p:txBody>
      </p:sp>
      <p:sp>
        <p:nvSpPr>
          <p:cNvPr id="14" name="Text 11"/>
          <p:cNvSpPr/>
          <p:nvPr/>
        </p:nvSpPr>
        <p:spPr>
          <a:xfrm>
            <a:off x="793790" y="4702969"/>
            <a:ext cx="6167199" cy="362903"/>
          </a:xfrm>
          <a:prstGeom prst="rect">
            <a:avLst/>
          </a:prstGeom>
          <a:noFill/>
          <a:ln/>
        </p:spPr>
        <p:txBody>
          <a:bodyPr wrap="none" lIns="0" tIns="0" rIns="0" bIns="0" rtlCol="0" anchor="t"/>
          <a:lstStyle/>
          <a:p>
            <a:pPr marL="0" indent="0" algn="r">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بين المناطق الحضرية والريفية.</a:t>
            </a:r>
            <a:endParaRPr lang="en-US" sz="1750" dirty="0">
              <a:latin typeface="Times New Roman" panose="02020603050405020304" pitchFamily="18" charset="0"/>
              <a:cs typeface="Times New Roman" panose="02020603050405020304" pitchFamily="18" charset="0"/>
            </a:endParaRPr>
          </a:p>
        </p:txBody>
      </p:sp>
      <p:sp>
        <p:nvSpPr>
          <p:cNvPr id="15" name="Shape 12"/>
          <p:cNvSpPr/>
          <p:nvPr/>
        </p:nvSpPr>
        <p:spPr>
          <a:xfrm>
            <a:off x="7189946" y="6014561"/>
            <a:ext cx="680442" cy="30480"/>
          </a:xfrm>
          <a:prstGeom prst="roundRect">
            <a:avLst>
              <a:gd name="adj" fmla="val 312558"/>
            </a:avLst>
          </a:prstGeom>
          <a:solidFill>
            <a:srgbClr val="C8C9CF"/>
          </a:solidFill>
          <a:ln/>
        </p:spPr>
      </p:sp>
      <p:sp>
        <p:nvSpPr>
          <p:cNvPr id="16" name="Shape 13"/>
          <p:cNvSpPr/>
          <p:nvPr/>
        </p:nvSpPr>
        <p:spPr>
          <a:xfrm>
            <a:off x="7839908" y="5774650"/>
            <a:ext cx="510302" cy="510302"/>
          </a:xfrm>
          <a:prstGeom prst="roundRect">
            <a:avLst>
              <a:gd name="adj" fmla="val 18669"/>
            </a:avLst>
          </a:prstGeom>
          <a:solidFill>
            <a:srgbClr val="E2E3E9"/>
          </a:solidFill>
          <a:ln w="7620">
            <a:solidFill>
              <a:srgbClr val="C8C9CF"/>
            </a:solidFill>
            <a:prstDash val="solid"/>
          </a:ln>
        </p:spPr>
      </p:sp>
      <p:sp>
        <p:nvSpPr>
          <p:cNvPr id="17" name="Text 14"/>
          <p:cNvSpPr/>
          <p:nvPr/>
        </p:nvSpPr>
        <p:spPr>
          <a:xfrm>
            <a:off x="7924979" y="5817156"/>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3</a:t>
            </a:r>
            <a:endParaRPr lang="en-US" sz="2650" dirty="0"/>
          </a:p>
        </p:txBody>
      </p:sp>
      <p:sp>
        <p:nvSpPr>
          <p:cNvPr id="18" name="Text 15"/>
          <p:cNvSpPr/>
          <p:nvPr/>
        </p:nvSpPr>
        <p:spPr>
          <a:xfrm>
            <a:off x="4125754" y="5746313"/>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الفساد</a:t>
            </a:r>
            <a:endParaRPr lang="en-US" sz="2200" dirty="0">
              <a:latin typeface="Times New Roman" panose="02020603050405020304" pitchFamily="18" charset="0"/>
              <a:cs typeface="Times New Roman" panose="02020603050405020304" pitchFamily="18" charset="0"/>
            </a:endParaRPr>
          </a:p>
        </p:txBody>
      </p:sp>
      <p:sp>
        <p:nvSpPr>
          <p:cNvPr id="19" name="Text 16"/>
          <p:cNvSpPr/>
          <p:nvPr/>
        </p:nvSpPr>
        <p:spPr>
          <a:xfrm>
            <a:off x="793790" y="6236732"/>
            <a:ext cx="6167199" cy="362903"/>
          </a:xfrm>
          <a:prstGeom prst="rect">
            <a:avLst/>
          </a:prstGeom>
          <a:noFill/>
          <a:ln/>
        </p:spPr>
        <p:txBody>
          <a:bodyPr wrap="none" lIns="0" tIns="0" rIns="0" bIns="0" rtlCol="0" anchor="t"/>
          <a:lstStyle/>
          <a:p>
            <a:pPr marL="0" indent="0" algn="r">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المحسوبية.</a:t>
            </a:r>
            <a:endParaRPr lang="en-US" sz="175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48558" y="1549003"/>
            <a:ext cx="7501652" cy="708779"/>
          </a:xfrm>
          <a:prstGeom prst="rect">
            <a:avLst/>
          </a:prstGeom>
          <a:noFill/>
          <a:ln/>
        </p:spPr>
        <p:txBody>
          <a:bodyPr wrap="none" lIns="0" tIns="0" rIns="0" bIns="0" rtlCol="0" anchor="t"/>
          <a:lstStyle/>
          <a:p>
            <a:pPr marL="0" indent="0" algn="ctr" rtl="1">
              <a:lnSpc>
                <a:spcPts val="5550"/>
              </a:lnSpc>
              <a:buNone/>
            </a:pPr>
            <a:r>
              <a:rPr lang="en-US" sz="4450" dirty="0">
                <a:solidFill>
                  <a:srgbClr val="505468"/>
                </a:solidFill>
                <a:latin typeface="Times New Roman" panose="02020603050405020304" pitchFamily="18" charset="0"/>
                <a:ea typeface="Instrument Sans Semi Bold" pitchFamily="34" charset="-122"/>
                <a:cs typeface="Times New Roman" panose="02020603050405020304" pitchFamily="18" charset="0"/>
              </a:rPr>
              <a:t>الاستدامة البيئية والنموذج التنموي</a:t>
            </a:r>
            <a:endParaRPr lang="en-US" sz="4450"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7216140" y="2597944"/>
            <a:ext cx="1134070" cy="1360884"/>
          </a:xfrm>
          <a:prstGeom prst="rect">
            <a:avLst/>
          </a:prstGeom>
        </p:spPr>
      </p:pic>
      <p:sp>
        <p:nvSpPr>
          <p:cNvPr id="5" name="Text 1"/>
          <p:cNvSpPr/>
          <p:nvPr/>
        </p:nvSpPr>
        <p:spPr>
          <a:xfrm>
            <a:off x="3926324" y="2824758"/>
            <a:ext cx="2949654"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التحول نحو اقتصاد مستدام</a:t>
            </a:r>
            <a:endParaRPr lang="en-US" sz="2200" dirty="0">
              <a:latin typeface="Times New Roman" panose="02020603050405020304" pitchFamily="18" charset="0"/>
              <a:cs typeface="Times New Roman" panose="02020603050405020304" pitchFamily="18" charset="0"/>
            </a:endParaRPr>
          </a:p>
        </p:txBody>
      </p:sp>
      <p:pic>
        <p:nvPicPr>
          <p:cNvPr id="6" name="Image 2" descr="preencoded.png"/>
          <p:cNvPicPr>
            <a:picLocks noChangeAspect="1"/>
          </p:cNvPicPr>
          <p:nvPr/>
        </p:nvPicPr>
        <p:blipFill>
          <a:blip r:embed="rId5"/>
          <a:stretch>
            <a:fillRect/>
          </a:stretch>
        </p:blipFill>
        <p:spPr>
          <a:xfrm>
            <a:off x="7216140" y="3958828"/>
            <a:ext cx="1134070" cy="1360884"/>
          </a:xfrm>
          <a:prstGeom prst="rect">
            <a:avLst/>
          </a:prstGeom>
        </p:spPr>
      </p:pic>
      <p:sp>
        <p:nvSpPr>
          <p:cNvPr id="7" name="Text 2"/>
          <p:cNvSpPr/>
          <p:nvPr/>
        </p:nvSpPr>
        <p:spPr>
          <a:xfrm>
            <a:off x="3679507" y="4185642"/>
            <a:ext cx="3196471" cy="354330"/>
          </a:xfrm>
          <a:prstGeom prst="rect">
            <a:avLst/>
          </a:prstGeom>
          <a:noFill/>
          <a:ln/>
        </p:spPr>
        <p:txBody>
          <a:bodyPr wrap="none" lIns="0" tIns="0" rIns="0" bIns="0" rtlCol="0" anchor="t"/>
          <a:lstStyle/>
          <a:p>
            <a:pPr marL="0" indent="0" algn="ctr">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الاستثمار في الطاقة المتجددة</a:t>
            </a:r>
            <a:endParaRPr lang="en-US" sz="2200" dirty="0">
              <a:latin typeface="Times New Roman" panose="02020603050405020304" pitchFamily="18" charset="0"/>
              <a:cs typeface="Times New Roman" panose="02020603050405020304" pitchFamily="18" charset="0"/>
            </a:endParaRPr>
          </a:p>
        </p:txBody>
      </p:sp>
      <p:pic>
        <p:nvPicPr>
          <p:cNvPr id="8" name="Image 3" descr="preencoded.png"/>
          <p:cNvPicPr>
            <a:picLocks noChangeAspect="1"/>
          </p:cNvPicPr>
          <p:nvPr/>
        </p:nvPicPr>
        <p:blipFill>
          <a:blip r:embed="rId6"/>
          <a:stretch>
            <a:fillRect/>
          </a:stretch>
        </p:blipFill>
        <p:spPr>
          <a:xfrm>
            <a:off x="7216140" y="5319713"/>
            <a:ext cx="1134070" cy="1360884"/>
          </a:xfrm>
          <a:prstGeom prst="rect">
            <a:avLst/>
          </a:prstGeom>
        </p:spPr>
      </p:pic>
      <p:sp>
        <p:nvSpPr>
          <p:cNvPr id="9" name="Text 3"/>
          <p:cNvSpPr/>
          <p:nvPr/>
        </p:nvSpPr>
        <p:spPr>
          <a:xfrm>
            <a:off x="4040743" y="5546527"/>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مكافحة تلوث الهواء والماء</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717964" y="485536"/>
            <a:ext cx="7194352" cy="708779"/>
          </a:xfrm>
          <a:prstGeom prst="rect">
            <a:avLst/>
          </a:prstGeom>
          <a:noFill/>
          <a:ln/>
        </p:spPr>
        <p:txBody>
          <a:bodyPr wrap="none" lIns="0" tIns="0" rIns="0" bIns="0" rtlCol="0" anchor="t"/>
          <a:lstStyle/>
          <a:p>
            <a:pPr marL="0" indent="0" algn="ctr" rtl="1">
              <a:lnSpc>
                <a:spcPts val="5550"/>
              </a:lnSpc>
              <a:buNone/>
            </a:pPr>
            <a:r>
              <a:rPr lang="en-US" sz="4450" dirty="0">
                <a:solidFill>
                  <a:srgbClr val="505468"/>
                </a:solidFill>
                <a:latin typeface="Times New Roman" panose="02020603050405020304" pitchFamily="18" charset="0"/>
                <a:ea typeface="Instrument Sans Semi Bold" pitchFamily="34" charset="-122"/>
                <a:cs typeface="Times New Roman" panose="02020603050405020304" pitchFamily="18" charset="0"/>
              </a:rPr>
              <a:t>التنمية الاجتماعية والحد من الفقر</a:t>
            </a:r>
            <a:endParaRPr lang="en-US" sz="4450" dirty="0">
              <a:latin typeface="Times New Roman" panose="02020603050405020304" pitchFamily="18" charset="0"/>
              <a:cs typeface="Times New Roman" panose="02020603050405020304" pitchFamily="18" charset="0"/>
            </a:endParaRPr>
          </a:p>
        </p:txBody>
      </p:sp>
      <p:sp>
        <p:nvSpPr>
          <p:cNvPr id="3" name="Text 1"/>
          <p:cNvSpPr/>
          <p:nvPr/>
        </p:nvSpPr>
        <p:spPr>
          <a:xfrm>
            <a:off x="10051256" y="451877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برامج الرعاية الاجتماعية</a:t>
            </a:r>
            <a:endParaRPr lang="en-US" sz="2200"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5" name="Text 2"/>
          <p:cNvSpPr/>
          <p:nvPr/>
        </p:nvSpPr>
        <p:spPr>
          <a:xfrm>
            <a:off x="8719423" y="4209098"/>
            <a:ext cx="339328" cy="424220"/>
          </a:xfrm>
          <a:prstGeom prst="rect">
            <a:avLst/>
          </a:prstGeom>
          <a:noFill/>
          <a:ln/>
        </p:spPr>
        <p:txBody>
          <a:bodyPr wrap="none" lIns="0" tIns="0" rIns="0" bIns="0" rtlCol="0" anchor="t"/>
          <a:lstStyle/>
          <a:p>
            <a:pPr marL="0" indent="0">
              <a:lnSpc>
                <a:spcPts val="42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1</a:t>
            </a:r>
            <a:endParaRPr lang="en-US" sz="2650" dirty="0"/>
          </a:p>
        </p:txBody>
      </p:sp>
      <p:sp>
        <p:nvSpPr>
          <p:cNvPr id="6" name="Text 3"/>
          <p:cNvSpPr/>
          <p:nvPr/>
        </p:nvSpPr>
        <p:spPr>
          <a:xfrm>
            <a:off x="1857256" y="3292554"/>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تحسين مستوى المعيشة</a:t>
            </a:r>
            <a:endParaRPr lang="en-US" sz="2200"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8" name="Text 4"/>
          <p:cNvSpPr/>
          <p:nvPr/>
        </p:nvSpPr>
        <p:spPr>
          <a:xfrm>
            <a:off x="6120527" y="3258026"/>
            <a:ext cx="339328" cy="424220"/>
          </a:xfrm>
          <a:prstGeom prst="rect">
            <a:avLst/>
          </a:prstGeom>
          <a:noFill/>
          <a:ln/>
        </p:spPr>
        <p:txBody>
          <a:bodyPr wrap="none" lIns="0" tIns="0" rIns="0" bIns="0" rtlCol="0" anchor="t"/>
          <a:lstStyle/>
          <a:p>
            <a:pPr marL="0" indent="0">
              <a:lnSpc>
                <a:spcPts val="42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2</a:t>
            </a:r>
            <a:endParaRPr lang="en-US" sz="2650" dirty="0"/>
          </a:p>
        </p:txBody>
      </p:sp>
      <p:sp>
        <p:nvSpPr>
          <p:cNvPr id="9" name="Text 5"/>
          <p:cNvSpPr/>
          <p:nvPr/>
        </p:nvSpPr>
        <p:spPr>
          <a:xfrm>
            <a:off x="1857256" y="5745123"/>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التنمية الريفية</a:t>
            </a:r>
            <a:endParaRPr lang="en-US" sz="2200" dirty="0">
              <a:latin typeface="Times New Roman" panose="02020603050405020304" pitchFamily="18" charset="0"/>
              <a:cs typeface="Times New Roman" panose="02020603050405020304" pitchFamily="18" charset="0"/>
            </a:endParaRPr>
          </a:p>
        </p:txBody>
      </p:sp>
      <p:pic>
        <p:nvPicPr>
          <p:cNvPr id="10" name="Image 2" descr="preencoded.png"/>
          <p:cNvPicPr>
            <a:picLocks noChangeAspect="1"/>
          </p:cNvPicPr>
          <p:nvPr/>
        </p:nvPicPr>
        <p:blipFill>
          <a:blip r:embed="rId5"/>
          <a:stretch>
            <a:fillRect/>
          </a:stretch>
        </p:blipFill>
        <p:spPr>
          <a:xfrm>
            <a:off x="5032653" y="2413516"/>
            <a:ext cx="4564975" cy="4564975"/>
          </a:xfrm>
          <a:prstGeom prst="rect">
            <a:avLst/>
          </a:prstGeom>
          <a:ln>
            <a:solidFill>
              <a:schemeClr val="accent1"/>
            </a:solidFill>
          </a:ln>
        </p:spPr>
      </p:pic>
      <p:sp>
        <p:nvSpPr>
          <p:cNvPr id="11" name="Text 6"/>
          <p:cNvSpPr/>
          <p:nvPr/>
        </p:nvSpPr>
        <p:spPr>
          <a:xfrm>
            <a:off x="6596301" y="5984200"/>
            <a:ext cx="339328" cy="424220"/>
          </a:xfrm>
          <a:prstGeom prst="rect">
            <a:avLst/>
          </a:prstGeom>
          <a:noFill/>
          <a:ln/>
        </p:spPr>
        <p:txBody>
          <a:bodyPr wrap="none" lIns="0" tIns="0" rIns="0" bIns="0" rtlCol="0" anchor="t"/>
          <a:lstStyle/>
          <a:p>
            <a:pPr marL="0" indent="0">
              <a:lnSpc>
                <a:spcPts val="4250"/>
              </a:lnSpc>
              <a:buNone/>
            </a:pPr>
            <a:r>
              <a:rPr lang="en-US" sz="2650" dirty="0">
                <a:solidFill>
                  <a:srgbClr val="5B5F71"/>
                </a:solidFill>
                <a:latin typeface="Instrument Sans Semi Bold" pitchFamily="34" charset="0"/>
                <a:ea typeface="Instrument Sans Semi Bold" pitchFamily="34" charset="-122"/>
                <a:cs typeface="Instrument Sans Semi Bold" pitchFamily="34" charset="-120"/>
              </a:rPr>
              <a:t>3</a:t>
            </a:r>
            <a:endParaRPr lang="en-US" sz="26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166021" y="1400294"/>
            <a:ext cx="5670590" cy="708779"/>
          </a:xfrm>
          <a:prstGeom prst="rect">
            <a:avLst/>
          </a:prstGeom>
          <a:noFill/>
          <a:ln/>
        </p:spPr>
        <p:txBody>
          <a:bodyPr wrap="none" lIns="0" tIns="0" rIns="0" bIns="0" rtlCol="0" anchor="t"/>
          <a:lstStyle/>
          <a:p>
            <a:pPr marL="0" indent="0" algn="ctr" rtl="1">
              <a:lnSpc>
                <a:spcPts val="5550"/>
              </a:lnSpc>
              <a:buNone/>
            </a:pPr>
            <a:r>
              <a:rPr lang="en-US" sz="4450" dirty="0">
                <a:solidFill>
                  <a:srgbClr val="505468"/>
                </a:solidFill>
                <a:latin typeface="Times New Roman" panose="02020603050405020304" pitchFamily="18" charset="0"/>
                <a:ea typeface="Instrument Sans Semi Bold" pitchFamily="34" charset="-122"/>
                <a:cs typeface="Times New Roman" panose="02020603050405020304" pitchFamily="18" charset="0"/>
              </a:rPr>
              <a:t>الدروس المستفادة</a:t>
            </a:r>
            <a:endParaRPr lang="en-US" sz="4450"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9930408" y="2562701"/>
            <a:ext cx="1291233" cy="807958"/>
          </a:xfrm>
          <a:prstGeom prst="rect">
            <a:avLst/>
          </a:prstGeom>
          <a:solidFill>
            <a:schemeClr val="accent2">
              <a:lumMod val="20000"/>
              <a:lumOff val="80000"/>
            </a:schemeClr>
          </a:solidFill>
        </p:spPr>
      </p:pic>
      <p:sp>
        <p:nvSpPr>
          <p:cNvPr id="4" name="Text 1"/>
          <p:cNvSpPr/>
          <p:nvPr/>
        </p:nvSpPr>
        <p:spPr>
          <a:xfrm>
            <a:off x="10416540" y="2854523"/>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5B5F71"/>
                </a:solidFill>
                <a:latin typeface="Instrument Sans Semi Bold" pitchFamily="34" charset="0"/>
                <a:ea typeface="Instrument Sans Semi Bold" pitchFamily="34" charset="-122"/>
                <a:cs typeface="Instrument Sans Semi Bold" pitchFamily="34" charset="-120"/>
              </a:rPr>
              <a:t>1</a:t>
            </a:r>
            <a:endParaRPr lang="en-US" sz="2500" dirty="0"/>
          </a:p>
        </p:txBody>
      </p:sp>
      <p:sp>
        <p:nvSpPr>
          <p:cNvPr id="5" name="Text 2"/>
          <p:cNvSpPr/>
          <p:nvPr/>
        </p:nvSpPr>
        <p:spPr>
          <a:xfrm>
            <a:off x="5793581" y="2789515"/>
            <a:ext cx="3910013" cy="354330"/>
          </a:xfrm>
          <a:prstGeom prst="rect">
            <a:avLst/>
          </a:prstGeom>
          <a:noFill/>
          <a:ln/>
        </p:spPr>
        <p:txBody>
          <a:bodyPr wrap="none" lIns="0" tIns="0" rIns="0" bIns="0" rtlCol="0" anchor="t"/>
          <a:lstStyle/>
          <a:p>
            <a:pPr marL="0" indent="0" algn="ctr">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معالجة التحديات الاجتماعية والبيئية</a:t>
            </a:r>
            <a:endParaRPr lang="en-US" sz="2200" dirty="0">
              <a:latin typeface="Times New Roman" panose="02020603050405020304" pitchFamily="18" charset="0"/>
              <a:cs typeface="Times New Roman" panose="02020603050405020304" pitchFamily="18" charset="0"/>
            </a:endParaRPr>
          </a:p>
        </p:txBody>
      </p:sp>
      <p:sp>
        <p:nvSpPr>
          <p:cNvPr id="6" name="Shape 3"/>
          <p:cNvSpPr/>
          <p:nvPr/>
        </p:nvSpPr>
        <p:spPr>
          <a:xfrm>
            <a:off x="850463" y="3383756"/>
            <a:ext cx="9023271" cy="15240"/>
          </a:xfrm>
          <a:prstGeom prst="roundRect">
            <a:avLst>
              <a:gd name="adj" fmla="val 625116"/>
            </a:avLst>
          </a:prstGeom>
          <a:solidFill>
            <a:srgbClr val="C8C9CF"/>
          </a:solidFill>
          <a:ln/>
        </p:spPr>
      </p:sp>
      <p:pic>
        <p:nvPicPr>
          <p:cNvPr id="7" name="Image 1" descr="preencoded.png"/>
          <p:cNvPicPr>
            <a:picLocks noChangeAspect="1"/>
          </p:cNvPicPr>
          <p:nvPr/>
        </p:nvPicPr>
        <p:blipFill>
          <a:blip r:embed="rId4"/>
          <a:stretch>
            <a:fillRect/>
          </a:stretch>
        </p:blipFill>
        <p:spPr>
          <a:xfrm>
            <a:off x="9284732" y="3427333"/>
            <a:ext cx="2582466" cy="807958"/>
          </a:xfrm>
          <a:prstGeom prst="rect">
            <a:avLst/>
          </a:prstGeom>
          <a:solidFill>
            <a:schemeClr val="accent2"/>
          </a:solidFill>
        </p:spPr>
      </p:pic>
      <p:sp>
        <p:nvSpPr>
          <p:cNvPr id="8" name="Text 4"/>
          <p:cNvSpPr/>
          <p:nvPr/>
        </p:nvSpPr>
        <p:spPr>
          <a:xfrm>
            <a:off x="10416540" y="3632002"/>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5B5F71"/>
                </a:solidFill>
                <a:latin typeface="Instrument Sans Semi Bold" pitchFamily="34" charset="0"/>
                <a:ea typeface="Instrument Sans Semi Bold" pitchFamily="34" charset="-122"/>
                <a:cs typeface="Instrument Sans Semi Bold" pitchFamily="34" charset="-120"/>
              </a:rPr>
              <a:t>2</a:t>
            </a:r>
            <a:endParaRPr lang="en-US" sz="2500" dirty="0"/>
          </a:p>
        </p:txBody>
      </p:sp>
      <p:sp>
        <p:nvSpPr>
          <p:cNvPr id="9" name="Text 5"/>
          <p:cNvSpPr/>
          <p:nvPr/>
        </p:nvSpPr>
        <p:spPr>
          <a:xfrm>
            <a:off x="6762274" y="3654147"/>
            <a:ext cx="2295644"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الاستفادة من العولمة</a:t>
            </a:r>
            <a:endParaRPr lang="en-US" sz="2200" dirty="0">
              <a:latin typeface="Times New Roman" panose="02020603050405020304" pitchFamily="18" charset="0"/>
              <a:cs typeface="Times New Roman" panose="02020603050405020304" pitchFamily="18" charset="0"/>
            </a:endParaRPr>
          </a:p>
        </p:txBody>
      </p:sp>
      <p:sp>
        <p:nvSpPr>
          <p:cNvPr id="10" name="Shape 6"/>
          <p:cNvSpPr/>
          <p:nvPr/>
        </p:nvSpPr>
        <p:spPr>
          <a:xfrm>
            <a:off x="850463" y="4248388"/>
            <a:ext cx="8377595" cy="15240"/>
          </a:xfrm>
          <a:prstGeom prst="roundRect">
            <a:avLst>
              <a:gd name="adj" fmla="val 625116"/>
            </a:avLst>
          </a:prstGeom>
          <a:solidFill>
            <a:srgbClr val="C8C9CF"/>
          </a:solidFill>
          <a:ln/>
        </p:spPr>
      </p:sp>
      <p:pic>
        <p:nvPicPr>
          <p:cNvPr id="11" name="Image 2" descr="preencoded.png"/>
          <p:cNvPicPr>
            <a:picLocks noChangeAspect="1"/>
          </p:cNvPicPr>
          <p:nvPr/>
        </p:nvPicPr>
        <p:blipFill>
          <a:blip r:embed="rId5"/>
          <a:stretch>
            <a:fillRect/>
          </a:stretch>
        </p:blipFill>
        <p:spPr>
          <a:xfrm>
            <a:off x="8639175" y="4291965"/>
            <a:ext cx="3873698" cy="807958"/>
          </a:xfrm>
          <a:prstGeom prst="rect">
            <a:avLst/>
          </a:prstGeom>
          <a:solidFill>
            <a:srgbClr val="FFFF00"/>
          </a:solidFill>
        </p:spPr>
      </p:pic>
      <p:sp>
        <p:nvSpPr>
          <p:cNvPr id="12" name="Text 7"/>
          <p:cNvSpPr/>
          <p:nvPr/>
        </p:nvSpPr>
        <p:spPr>
          <a:xfrm>
            <a:off x="10416659" y="4496633"/>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5B5F71"/>
                </a:solidFill>
                <a:latin typeface="Instrument Sans Semi Bold" pitchFamily="34" charset="0"/>
                <a:ea typeface="Instrument Sans Semi Bold" pitchFamily="34" charset="-122"/>
                <a:cs typeface="Instrument Sans Semi Bold" pitchFamily="34" charset="-120"/>
              </a:rPr>
              <a:t>3</a:t>
            </a:r>
            <a:endParaRPr lang="en-US" sz="2500" dirty="0"/>
          </a:p>
        </p:txBody>
      </p:sp>
      <p:sp>
        <p:nvSpPr>
          <p:cNvPr id="13" name="Text 8"/>
          <p:cNvSpPr/>
          <p:nvPr/>
        </p:nvSpPr>
        <p:spPr>
          <a:xfrm>
            <a:off x="6023729" y="4518779"/>
            <a:ext cx="2388632"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الإصلاحات المؤسسية</a:t>
            </a:r>
            <a:endParaRPr lang="en-US" sz="2200" dirty="0">
              <a:latin typeface="Times New Roman" panose="02020603050405020304" pitchFamily="18" charset="0"/>
              <a:cs typeface="Times New Roman" panose="02020603050405020304" pitchFamily="18" charset="0"/>
            </a:endParaRPr>
          </a:p>
        </p:txBody>
      </p:sp>
      <p:sp>
        <p:nvSpPr>
          <p:cNvPr id="14" name="Shape 9"/>
          <p:cNvSpPr/>
          <p:nvPr/>
        </p:nvSpPr>
        <p:spPr>
          <a:xfrm>
            <a:off x="850463" y="5113020"/>
            <a:ext cx="7732038" cy="15240"/>
          </a:xfrm>
          <a:prstGeom prst="roundRect">
            <a:avLst>
              <a:gd name="adj" fmla="val 625116"/>
            </a:avLst>
          </a:prstGeom>
          <a:solidFill>
            <a:srgbClr val="C8C9CF"/>
          </a:solidFill>
          <a:ln/>
        </p:spPr>
      </p:sp>
      <p:pic>
        <p:nvPicPr>
          <p:cNvPr id="15" name="Image 3" descr="preencoded.png"/>
          <p:cNvPicPr>
            <a:picLocks noChangeAspect="1"/>
          </p:cNvPicPr>
          <p:nvPr/>
        </p:nvPicPr>
        <p:blipFill>
          <a:blip r:embed="rId6"/>
          <a:stretch>
            <a:fillRect/>
          </a:stretch>
        </p:blipFill>
        <p:spPr>
          <a:xfrm>
            <a:off x="7993499" y="5156597"/>
            <a:ext cx="5164931" cy="807958"/>
          </a:xfrm>
          <a:prstGeom prst="rect">
            <a:avLst/>
          </a:prstGeom>
          <a:solidFill>
            <a:srgbClr val="92D050"/>
          </a:solidFill>
        </p:spPr>
      </p:pic>
      <p:sp>
        <p:nvSpPr>
          <p:cNvPr id="16" name="Text 10"/>
          <p:cNvSpPr/>
          <p:nvPr/>
        </p:nvSpPr>
        <p:spPr>
          <a:xfrm>
            <a:off x="10416540" y="5361265"/>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5B5F71"/>
                </a:solidFill>
                <a:latin typeface="Instrument Sans Semi Bold" pitchFamily="34" charset="0"/>
                <a:ea typeface="Instrument Sans Semi Bold" pitchFamily="34" charset="-122"/>
                <a:cs typeface="Instrument Sans Semi Bold" pitchFamily="34" charset="-120"/>
              </a:rPr>
              <a:t>4</a:t>
            </a:r>
            <a:endParaRPr lang="en-US" sz="2500" dirty="0"/>
          </a:p>
        </p:txBody>
      </p:sp>
      <p:sp>
        <p:nvSpPr>
          <p:cNvPr id="17" name="Text 11"/>
          <p:cNvSpPr/>
          <p:nvPr/>
        </p:nvSpPr>
        <p:spPr>
          <a:xfrm>
            <a:off x="5520333" y="5383411"/>
            <a:ext cx="2246352" cy="354330"/>
          </a:xfrm>
          <a:prstGeom prst="rect">
            <a:avLst/>
          </a:prstGeom>
          <a:noFill/>
          <a:ln/>
        </p:spPr>
        <p:txBody>
          <a:bodyPr wrap="none" lIns="0" tIns="0" rIns="0" bIns="0" rtlCol="0" anchor="t"/>
          <a:lstStyle/>
          <a:p>
            <a:pPr marL="0" indent="0" algn="r">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دور الدولة في التنمية</a:t>
            </a:r>
            <a:endParaRPr lang="en-US" sz="2200" dirty="0">
              <a:latin typeface="Times New Roman" panose="02020603050405020304" pitchFamily="18" charset="0"/>
              <a:cs typeface="Times New Roman" panose="02020603050405020304" pitchFamily="18" charset="0"/>
            </a:endParaRPr>
          </a:p>
        </p:txBody>
      </p:sp>
      <p:sp>
        <p:nvSpPr>
          <p:cNvPr id="18" name="Shape 12"/>
          <p:cNvSpPr/>
          <p:nvPr/>
        </p:nvSpPr>
        <p:spPr>
          <a:xfrm>
            <a:off x="850463" y="5977652"/>
            <a:ext cx="7086362" cy="15240"/>
          </a:xfrm>
          <a:prstGeom prst="roundRect">
            <a:avLst>
              <a:gd name="adj" fmla="val 625116"/>
            </a:avLst>
          </a:prstGeom>
          <a:solidFill>
            <a:srgbClr val="C8C9CF"/>
          </a:solidFill>
          <a:ln/>
        </p:spPr>
      </p:sp>
      <p:pic>
        <p:nvPicPr>
          <p:cNvPr id="19" name="Image 4" descr="preencoded.png"/>
          <p:cNvPicPr>
            <a:picLocks noChangeAspect="1"/>
          </p:cNvPicPr>
          <p:nvPr/>
        </p:nvPicPr>
        <p:blipFill>
          <a:blip r:embed="rId7"/>
          <a:stretch>
            <a:fillRect/>
          </a:stretch>
        </p:blipFill>
        <p:spPr>
          <a:xfrm>
            <a:off x="7347942" y="6021229"/>
            <a:ext cx="6456164" cy="807958"/>
          </a:xfrm>
          <a:prstGeom prst="rect">
            <a:avLst/>
          </a:prstGeom>
          <a:solidFill>
            <a:schemeClr val="accent6">
              <a:lumMod val="50000"/>
            </a:schemeClr>
          </a:solidFill>
        </p:spPr>
      </p:pic>
      <p:sp>
        <p:nvSpPr>
          <p:cNvPr id="20" name="Text 13"/>
          <p:cNvSpPr/>
          <p:nvPr/>
        </p:nvSpPr>
        <p:spPr>
          <a:xfrm>
            <a:off x="10416540" y="6225897"/>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5B5F71"/>
                </a:solidFill>
                <a:latin typeface="Instrument Sans Semi Bold" pitchFamily="34" charset="0"/>
                <a:ea typeface="Instrument Sans Semi Bold" pitchFamily="34" charset="-122"/>
                <a:cs typeface="Instrument Sans Semi Bold" pitchFamily="34" charset="-120"/>
              </a:rPr>
              <a:t>5</a:t>
            </a:r>
            <a:endParaRPr lang="en-US" sz="2500" dirty="0"/>
          </a:p>
        </p:txBody>
      </p:sp>
      <p:sp>
        <p:nvSpPr>
          <p:cNvPr id="21" name="Text 14"/>
          <p:cNvSpPr/>
          <p:nvPr/>
        </p:nvSpPr>
        <p:spPr>
          <a:xfrm>
            <a:off x="4250293" y="6248043"/>
            <a:ext cx="28708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الاستثمار في البنية التحتية</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1"/>
          <p:cNvSpPr/>
          <p:nvPr/>
        </p:nvSpPr>
        <p:spPr>
          <a:xfrm>
            <a:off x="466532" y="269365"/>
            <a:ext cx="8070292" cy="7698978"/>
          </a:xfrm>
          <a:prstGeom prst="rect">
            <a:avLst/>
          </a:prstGeom>
          <a:noFill/>
          <a:ln/>
        </p:spPr>
        <p:txBody>
          <a:bodyPr wrap="square" lIns="0" tIns="0" rIns="0" bIns="0" rtlCol="0" anchor="t"/>
          <a:lstStyle/>
          <a:p>
            <a:pPr algn="just" rtl="1"/>
            <a:r>
              <a:rPr lang="ar-DZ" sz="2400" b="1" dirty="0" err="1"/>
              <a:t>شكاليات</a:t>
            </a:r>
            <a:r>
              <a:rPr lang="ar-DZ" sz="2400" b="1" dirty="0"/>
              <a:t> التجربة الصينية</a:t>
            </a:r>
            <a:endParaRPr lang="ar-DZ" sz="2400" dirty="0"/>
          </a:p>
          <a:p>
            <a:pPr algn="just" rtl="1"/>
            <a:r>
              <a:rPr lang="ar-DZ" sz="2400" dirty="0"/>
              <a:t>كبقية نماذج وتجارب التنمية، لا تخلو التجربة الصينية من بعض العيوب والسلبيات، حيث تحتوى إلى جانب النجاحات عددًا من الإشكاليات أيضًا. على سبيل المثال، يوجد التباين </a:t>
            </a:r>
            <a:r>
              <a:rPr lang="ar-DZ" sz="2400" dirty="0" err="1"/>
              <a:t>فى</a:t>
            </a:r>
            <a:r>
              <a:rPr lang="ar-DZ" sz="2400" dirty="0"/>
              <a:t> مستويات التنمية بين مناطق مختلفة </a:t>
            </a:r>
            <a:r>
              <a:rPr lang="ar-DZ" sz="2400" dirty="0" smtClean="0"/>
              <a:t>في </a:t>
            </a:r>
            <a:r>
              <a:rPr lang="ar-DZ" sz="2400" dirty="0"/>
              <a:t>البلاد، والتفاوت </a:t>
            </a:r>
            <a:r>
              <a:rPr lang="ar-DZ" sz="2400" dirty="0" err="1"/>
              <a:t>فى</a:t>
            </a:r>
            <a:r>
              <a:rPr lang="ar-DZ" sz="2400" dirty="0"/>
              <a:t> الدخل بين سكان المدن وسكان الأرياف وظهور الفئات الاجتماعية المهمّشة والمستضعفة، لذا فتسعى الصين حاليًا، وبعد القضاء على الفقر المدقع، إلى تحقيق الرفاه المشترك بهدف تقليص الفجوة بين المناطق المختلفة.</a:t>
            </a:r>
          </a:p>
          <a:p>
            <a:pPr algn="just" rtl="1"/>
            <a:r>
              <a:rPr lang="ar-DZ" sz="2400" dirty="0"/>
              <a:t>ويعدّ تلوّث البيئة والاستهلاك المفرط للطاقة من الآثار السلبية للتنمية الصناعية. وعلى ضوء التعهدات الصينية </a:t>
            </a:r>
            <a:r>
              <a:rPr lang="ar-DZ" sz="2400" dirty="0" err="1"/>
              <a:t>فى</a:t>
            </a:r>
            <a:r>
              <a:rPr lang="ar-DZ" sz="2400" dirty="0"/>
              <a:t> بلوغ أهداف الحياد </a:t>
            </a:r>
            <a:r>
              <a:rPr lang="ar-DZ" sz="2400" dirty="0" err="1"/>
              <a:t>الكربونى</a:t>
            </a:r>
            <a:r>
              <a:rPr lang="ar-DZ" sz="2400" dirty="0"/>
              <a:t> بحلول عام 2060، تبذل الصين حاليًا جهودًا حثيثة لخفض الانبعاثات الكربونية للمساهمة </a:t>
            </a:r>
            <a:r>
              <a:rPr lang="ar-DZ" sz="2400" dirty="0" err="1"/>
              <a:t>فى</a:t>
            </a:r>
            <a:r>
              <a:rPr lang="ar-DZ" sz="2400" dirty="0"/>
              <a:t> الجهود الدولية </a:t>
            </a:r>
            <a:r>
              <a:rPr lang="ar-DZ" sz="2400" dirty="0" err="1"/>
              <a:t>فى</a:t>
            </a:r>
            <a:r>
              <a:rPr lang="ar-DZ" sz="2400" dirty="0"/>
              <a:t> مكافحة التغيّر </a:t>
            </a:r>
            <a:r>
              <a:rPr lang="ar-DZ" sz="2400" dirty="0" err="1"/>
              <a:t>المناخى</a:t>
            </a:r>
            <a:r>
              <a:rPr lang="ar-DZ" sz="2400" dirty="0"/>
              <a:t> ومعالجة البيئة </a:t>
            </a:r>
            <a:r>
              <a:rPr lang="ar-DZ" sz="2400" dirty="0" err="1"/>
              <a:t>الإيكلوجية</a:t>
            </a:r>
            <a:r>
              <a:rPr lang="ar-DZ" sz="2400" dirty="0"/>
              <a:t> بجدية وباتخاذ تدابير صارمة.</a:t>
            </a:r>
          </a:p>
          <a:p>
            <a:pPr algn="just" rtl="1"/>
            <a:r>
              <a:rPr lang="ar-DZ" sz="2400" dirty="0"/>
              <a:t>ومن أبرز المشاكل الناجمة عن التنمية الاقتصادية </a:t>
            </a:r>
            <a:r>
              <a:rPr lang="ar-DZ" sz="2400" dirty="0" err="1"/>
              <a:t>فى</a:t>
            </a:r>
            <a:r>
              <a:rPr lang="ar-DZ" sz="2400" dirty="0"/>
              <a:t> الصين أن قطاع العقارات قد أصبح عمودًا فقريًا للاقتصاد </a:t>
            </a:r>
            <a:r>
              <a:rPr lang="ar-DZ" sz="2400" dirty="0" err="1"/>
              <a:t>الوطنى</a:t>
            </a:r>
            <a:r>
              <a:rPr lang="ar-DZ" sz="2400" dirty="0"/>
              <a:t> ومصدرًا رئيسيًا للدخل </a:t>
            </a:r>
            <a:r>
              <a:rPr lang="ar-DZ" sz="2400" dirty="0" err="1"/>
              <a:t>الحكومى</a:t>
            </a:r>
            <a:r>
              <a:rPr lang="ar-DZ" sz="2400" dirty="0"/>
              <a:t>، ما جعل أسعار البيوت مرتفعة جدًا خاصة </a:t>
            </a:r>
            <a:r>
              <a:rPr lang="ar-DZ" sz="2400" dirty="0" err="1"/>
              <a:t>فى</a:t>
            </a:r>
            <a:r>
              <a:rPr lang="ar-DZ" sz="2400" dirty="0"/>
              <a:t> المدن الكبرى كبكين </a:t>
            </a:r>
            <a:r>
              <a:rPr lang="ar-DZ" sz="2400" dirty="0" err="1"/>
              <a:t>وشانجهاى</a:t>
            </a:r>
            <a:r>
              <a:rPr lang="ar-DZ" sz="2400" dirty="0"/>
              <a:t>، وباتت المضاربات </a:t>
            </a:r>
            <a:r>
              <a:rPr lang="ar-DZ" sz="2400" dirty="0" err="1"/>
              <a:t>فى</a:t>
            </a:r>
            <a:r>
              <a:rPr lang="ar-DZ" sz="2400" dirty="0"/>
              <a:t> سوق العقارات أمرًا شائعًا بما يشكّل خطرًا على الاستقرار </a:t>
            </a:r>
            <a:r>
              <a:rPr lang="ar-DZ" sz="2400" dirty="0" err="1"/>
              <a:t>الاقتصادى</a:t>
            </a:r>
            <a:r>
              <a:rPr lang="ar-DZ" sz="2400" dirty="0"/>
              <a:t> </a:t>
            </a:r>
            <a:r>
              <a:rPr lang="ar-DZ" sz="2400" dirty="0" err="1"/>
              <a:t>والمالى</a:t>
            </a:r>
            <a:r>
              <a:rPr lang="ar-DZ" sz="2400" dirty="0"/>
              <a:t> وعبئًا كبيرًا على الشباب.</a:t>
            </a:r>
          </a:p>
          <a:p>
            <a:pPr algn="just" rtl="1"/>
            <a:r>
              <a:rPr lang="ar-DZ" sz="2400" dirty="0"/>
              <a:t>وبدأت الصين تعانى من مشكلة شيخوخة سكانها وقلة </a:t>
            </a:r>
            <a:r>
              <a:rPr lang="ar-DZ" sz="2400" dirty="0" err="1"/>
              <a:t>الأيدى</a:t>
            </a:r>
            <a:r>
              <a:rPr lang="ar-DZ" sz="2400" dirty="0"/>
              <a:t> العاملة بسبب تنفيذ سياسة "الطفل الواحد" لسنوات طويلة رغم أنها قد سمحت الآن بطفلين حتى ثلاثة أطفال لكل أسرة، وهو الأمر الذى يؤثر سلبًا على التنمية الصناعية ويشكل عبئًا كبيرًا على رعاية كبار السنّ</a:t>
            </a:r>
            <a:r>
              <a:rPr lang="ar-DZ" sz="2400" dirty="0" smtClean="0"/>
              <a:t>.</a:t>
            </a:r>
            <a:endParaRPr lang="ar-DZ"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640" y="1298644"/>
            <a:ext cx="7315200" cy="5632311"/>
          </a:xfrm>
          <a:prstGeom prst="rect">
            <a:avLst/>
          </a:prstGeom>
        </p:spPr>
        <p:txBody>
          <a:bodyPr>
            <a:spAutoFit/>
          </a:bodyPr>
          <a:lstStyle/>
          <a:p>
            <a:pPr algn="just" rtl="1"/>
            <a:r>
              <a:rPr lang="ar-DZ" sz="3600" b="1" dirty="0" smtClean="0"/>
              <a:t>ختامًا،</a:t>
            </a:r>
            <a:r>
              <a:rPr lang="ar-DZ" sz="3600" dirty="0" smtClean="0"/>
              <a:t> إن التجربة التنموية الصينية رغم نجاحها لا تقدّم حلولاً جاهزة لدول أخرى ولا يمكن تطبيقها في بلد آخر دون تعديل، إلاّ أن التعرف على هذه التجربة يعد من قِبَل الاستفادة من الخبرات الدولية المختلفة، وعلى كل دولة أن تستكشف نمط التنمية الخاص بها مستفيدة من تجارب الأمم والشعوب الأخرى ووفقًا للظروف المحلية، والتجربة الصينية خلاصة من تاريخها الحافل ونهضتها في العصر الحديث ولعلها دروس مفيدة للشعوب النامية الأخرى في المستقبل.</a:t>
            </a:r>
            <a:endParaRPr lang="ar-DZ" sz="3600" dirty="0"/>
          </a:p>
        </p:txBody>
      </p:sp>
      <p:pic>
        <p:nvPicPr>
          <p:cNvPr id="3" name="Image 0" descr="preencoded.png"/>
          <p:cNvPicPr>
            <a:picLocks noChangeAspect="1"/>
          </p:cNvPicPr>
          <p:nvPr/>
        </p:nvPicPr>
        <p:blipFill>
          <a:blip r:embed="rId2"/>
          <a:stretch>
            <a:fillRect/>
          </a:stretch>
        </p:blipFill>
        <p:spPr>
          <a:xfrm>
            <a:off x="9144000" y="0"/>
            <a:ext cx="5486400" cy="8229600"/>
          </a:xfrm>
          <a:prstGeom prst="rect">
            <a:avLst/>
          </a:prstGeom>
        </p:spPr>
      </p:pic>
    </p:spTree>
    <p:extLst>
      <p:ext uri="{BB962C8B-B14F-4D97-AF65-F5344CB8AC3E}">
        <p14:creationId xmlns:p14="http://schemas.microsoft.com/office/powerpoint/2010/main" val="65343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p:cNvSpPr/>
          <p:nvPr/>
        </p:nvSpPr>
        <p:spPr>
          <a:xfrm>
            <a:off x="951724" y="2743200"/>
            <a:ext cx="12689632" cy="2862322"/>
          </a:xfrm>
          <a:prstGeom prst="rect">
            <a:avLst/>
          </a:prstGeom>
        </p:spPr>
        <p:txBody>
          <a:bodyPr wrap="square">
            <a:spAutoFit/>
          </a:bodyPr>
          <a:lstStyle/>
          <a:p>
            <a:pPr algn="just" rtl="1"/>
            <a:r>
              <a:rPr lang="ar-DZ" sz="3600" b="0" i="0" dirty="0" smtClean="0">
                <a:solidFill>
                  <a:srgbClr val="000000"/>
                </a:solidFill>
                <a:effectLst/>
                <a:latin typeface="Times New Roman" panose="02020603050405020304" pitchFamily="18" charset="0"/>
                <a:cs typeface="Times New Roman" panose="02020603050405020304" pitchFamily="18" charset="0"/>
              </a:rPr>
              <a:t>قدمت الصين نموذجًا فريدًا لتحقيق التنمية خلال فترة زمنية وجيزة وتخليص مئات الملايين من الفقر المدقع انطلاقًا من أسس متواضعة، الأمر الذى جعل التجربة الصينية في التقدم والصعود كقوة اقتصادية كبرى ذات أهمية عالمية ومغزى خاص للدول النامية كونها مثالاً يحتذى به ومقاربة مغايرة لليبرالية الغربية. فتستحق تجربة الصين دراسات معمقة لاستخلاص الخبرات والدروس التي يمكن للدول النامية الاستفادة منها.</a:t>
            </a:r>
            <a:endParaRPr lang="fr-FR" sz="36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8397551" y="1287624"/>
            <a:ext cx="3862873" cy="769441"/>
          </a:xfrm>
          <a:prstGeom prst="rect">
            <a:avLst/>
          </a:prstGeom>
          <a:noFill/>
        </p:spPr>
        <p:txBody>
          <a:bodyPr wrap="square" rtlCol="0">
            <a:spAutoFit/>
          </a:bodyPr>
          <a:lstStyle/>
          <a:p>
            <a:pPr algn="r"/>
            <a:r>
              <a:rPr lang="ar-DZ" sz="4400" b="1" dirty="0" smtClean="0">
                <a:latin typeface="Times New Roman" panose="02020603050405020304" pitchFamily="18" charset="0"/>
                <a:cs typeface="Times New Roman" panose="02020603050405020304" pitchFamily="18" charset="0"/>
              </a:rPr>
              <a:t>مقدمة : </a:t>
            </a:r>
            <a:endParaRPr lang="fr-FR"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94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989044" y="830510"/>
            <a:ext cx="12820261" cy="5693866"/>
          </a:xfrm>
          <a:prstGeom prst="rect">
            <a:avLst/>
          </a:prstGeom>
        </p:spPr>
        <p:txBody>
          <a:bodyPr wrap="square">
            <a:spAutoFit/>
          </a:bodyPr>
          <a:lstStyle/>
          <a:p>
            <a:pPr algn="just" rtl="1"/>
            <a:r>
              <a:rPr lang="ar-DZ" sz="2800" i="0" dirty="0" smtClean="0">
                <a:effectLst/>
                <a:latin typeface="Greta Arabic"/>
              </a:rPr>
              <a:t>ظهر مفهوم "النموذج الصيني" على خلفية النمو الاقتصادي الكبير الذي حققته الصين بعد ثلاثين عاما من الانفتاح واتباع سياسات الإصلاح. وكثيرا ما تتم مقارنة هذا النموذج بما يسمى "النموذج الغربي" في سياق عالمي. ومع ذلك، فإن مثل هذه المقارنات عفى عليها الزمن، حيث تتبع الصين والغرب مسارات وأساليب تنموية مختلفة، ولكل منهما أهداف تنموية متمايزة.</a:t>
            </a:r>
          </a:p>
          <a:p>
            <a:pPr algn="just" rtl="1"/>
            <a:r>
              <a:rPr lang="ar-DZ" sz="2800" i="0" dirty="0" smtClean="0">
                <a:effectLst/>
                <a:latin typeface="Greta Arabic"/>
              </a:rPr>
              <a:t>بالنسبة إلى الصين، كانت قصة نجاح البلاد والمسارات التي تسلكها مدفوعة بهدف أساسي هو السماح للناس بأن يعيشوا حياة أفضل. إن نموذج التنمية الصيني، الذي يتميز بالقيادة الموحدة والقوية لـ"الحزب الشيوعي الصيني" في تطوير اقتصاد السوق الاشتراكية، يحمل معنى المنفعة.</a:t>
            </a:r>
          </a:p>
          <a:p>
            <a:pPr algn="just" rtl="1"/>
            <a:r>
              <a:rPr lang="ar-DZ" sz="2800" i="0" dirty="0" smtClean="0">
                <a:effectLst/>
                <a:latin typeface="Greta Arabic"/>
              </a:rPr>
              <a:t>ولكن الغرب يعمل بشكل استباقي، من خلال سياسة المساعدات الخارجية في البداية، على الترويج لنموذجه التنموي في البلدان المتخلفة والنامية بغرض فرض القيم الديمقراطية حسب تعريفه الخاص.</a:t>
            </a:r>
          </a:p>
          <a:p>
            <a:pPr algn="just" rtl="1"/>
            <a:r>
              <a:rPr lang="ar-DZ" sz="2800" i="0" dirty="0" smtClean="0">
                <a:effectLst/>
                <a:latin typeface="Greta Arabic"/>
              </a:rPr>
              <a:t>وعلى الرغم من التفسيرات المختلفة، فلا ينبغي افتراض أن "النموذج الصيني" يسعى إلى القيام بدور مهيمن في تنمية الدول الأخرى أو أن يتم تكراره بالضبط من قبل الحكومات ذات السيادة. والأمر الأكثر ملاءمة هو أن يُنظر إليه باعتباره مجموعة من مسارات وأساليب التنمية التي قد تقبلها البلدان المتخلفة والنامية أو تتعلم منها بطبيعة الحال، وذلك نظرا لروحها العملية، وعمليتها، وتركيزها على التمكين الاقتصادي بدلا من الفرض السياسي.</a:t>
            </a:r>
            <a:endParaRPr lang="ar-DZ" sz="2800" i="0" dirty="0">
              <a:effectLst/>
              <a:latin typeface="Greta Arabic"/>
            </a:endParaRPr>
          </a:p>
        </p:txBody>
      </p:sp>
    </p:spTree>
    <p:extLst>
      <p:ext uri="{BB962C8B-B14F-4D97-AF65-F5344CB8AC3E}">
        <p14:creationId xmlns:p14="http://schemas.microsoft.com/office/powerpoint/2010/main" val="3620024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782848" y="780644"/>
            <a:ext cx="9123759" cy="708779"/>
          </a:xfrm>
          <a:prstGeom prst="rect">
            <a:avLst/>
          </a:prstGeom>
          <a:solidFill>
            <a:schemeClr val="accent2">
              <a:lumMod val="20000"/>
              <a:lumOff val="80000"/>
            </a:schemeClr>
          </a:solidFill>
          <a:ln/>
        </p:spPr>
        <p:txBody>
          <a:bodyPr wrap="none" lIns="0" tIns="0" rIns="0" bIns="0" rtlCol="0" anchor="t"/>
          <a:lstStyle/>
          <a:p>
            <a:pPr marL="0" indent="0" algn="ctr" rtl="1">
              <a:lnSpc>
                <a:spcPts val="5550"/>
              </a:lnSpc>
              <a:buNone/>
            </a:pPr>
            <a:r>
              <a:rPr lang="en-US" sz="4450" b="1" dirty="0">
                <a:latin typeface="Times New Roman" panose="02020603050405020304" pitchFamily="18" charset="0"/>
                <a:ea typeface="Instrument Sans Semi Bold" pitchFamily="34" charset="-122"/>
                <a:cs typeface="Times New Roman" panose="02020603050405020304" pitchFamily="18" charset="0"/>
              </a:rPr>
              <a:t>المراحل التاريخية للنموذج التنموي الصيني</a:t>
            </a:r>
            <a:endParaRPr lang="en-US" sz="445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146041" y="2709862"/>
            <a:ext cx="10842171" cy="3765583"/>
          </a:xfrm>
          <a:prstGeom prst="rect">
            <a:avLst/>
          </a:prstGeom>
        </p:spPr>
      </p:pic>
      <p:sp>
        <p:nvSpPr>
          <p:cNvPr id="6" name="ZoneTexte 5"/>
          <p:cNvSpPr txBox="1"/>
          <p:nvPr/>
        </p:nvSpPr>
        <p:spPr>
          <a:xfrm>
            <a:off x="1810139" y="6680718"/>
            <a:ext cx="10692881" cy="523220"/>
          </a:xfrm>
          <a:prstGeom prst="rect">
            <a:avLst/>
          </a:prstGeom>
          <a:noFill/>
        </p:spPr>
        <p:txBody>
          <a:bodyPr wrap="square" rtlCol="0">
            <a:spAutoFit/>
          </a:bodyPr>
          <a:lstStyle/>
          <a:p>
            <a:pPr algn="ctr" rtl="1"/>
            <a:r>
              <a:rPr lang="ar-DZ" sz="2800" b="1" dirty="0" smtClean="0"/>
              <a:t>تطبيق الفلسفة الشيوعية مع الاخذ بعين الاعتبار بالواقع الصيني </a:t>
            </a:r>
            <a:endParaRPr lang="fr-FR" sz="2800" b="1" dirty="0"/>
          </a:p>
        </p:txBody>
      </p:sp>
    </p:spTree>
    <p:extLst>
      <p:ext uri="{BB962C8B-B14F-4D97-AF65-F5344CB8AC3E}">
        <p14:creationId xmlns:p14="http://schemas.microsoft.com/office/powerpoint/2010/main" val="65770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68614" y="391885"/>
            <a:ext cx="10091009" cy="4609324"/>
          </a:xfrm>
          <a:prstGeom prst="rect">
            <a:avLst/>
          </a:prstGeom>
        </p:spPr>
      </p:pic>
      <p:pic>
        <p:nvPicPr>
          <p:cNvPr id="3" name="Image 2"/>
          <p:cNvPicPr>
            <a:picLocks noChangeAspect="1"/>
          </p:cNvPicPr>
          <p:nvPr/>
        </p:nvPicPr>
        <p:blipFill>
          <a:blip r:embed="rId3"/>
          <a:stretch>
            <a:fillRect/>
          </a:stretch>
        </p:blipFill>
        <p:spPr>
          <a:xfrm>
            <a:off x="2368614" y="5191124"/>
            <a:ext cx="10091009" cy="1694867"/>
          </a:xfrm>
          <a:prstGeom prst="rect">
            <a:avLst/>
          </a:prstGeom>
        </p:spPr>
      </p:pic>
    </p:spTree>
    <p:extLst>
      <p:ext uri="{BB962C8B-B14F-4D97-AF65-F5344CB8AC3E}">
        <p14:creationId xmlns:p14="http://schemas.microsoft.com/office/powerpoint/2010/main" val="213360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183363" y="780644"/>
            <a:ext cx="10394301" cy="708779"/>
          </a:xfrm>
          <a:prstGeom prst="rect">
            <a:avLst/>
          </a:prstGeom>
          <a:solidFill>
            <a:schemeClr val="accent2">
              <a:lumMod val="20000"/>
              <a:lumOff val="80000"/>
            </a:schemeClr>
          </a:solidFill>
          <a:ln/>
        </p:spPr>
        <p:txBody>
          <a:bodyPr wrap="none" lIns="0" tIns="0" rIns="0" bIns="0" rtlCol="0" anchor="t"/>
          <a:lstStyle/>
          <a:p>
            <a:pPr marL="0" indent="0" algn="ctr" rtl="1">
              <a:lnSpc>
                <a:spcPts val="5550"/>
              </a:lnSpc>
              <a:buNone/>
            </a:pPr>
            <a:r>
              <a:rPr lang="en-US" sz="4450" b="1" dirty="0">
                <a:latin typeface="Times New Roman" panose="02020603050405020304" pitchFamily="18" charset="0"/>
                <a:ea typeface="Instrument Sans Semi Bold" pitchFamily="34" charset="-122"/>
                <a:cs typeface="Times New Roman" panose="02020603050405020304" pitchFamily="18" charset="0"/>
              </a:rPr>
              <a:t>المراحل </a:t>
            </a:r>
            <a:r>
              <a:rPr lang="en-US" sz="4450" b="1" dirty="0" err="1">
                <a:latin typeface="Times New Roman" panose="02020603050405020304" pitchFamily="18" charset="0"/>
                <a:ea typeface="Instrument Sans Semi Bold" pitchFamily="34" charset="-122"/>
                <a:cs typeface="Times New Roman" panose="02020603050405020304" pitchFamily="18" charset="0"/>
              </a:rPr>
              <a:t>التاريخية</a:t>
            </a:r>
            <a:r>
              <a:rPr lang="en-US" sz="4450" b="1" dirty="0">
                <a:latin typeface="Times New Roman" panose="02020603050405020304" pitchFamily="18" charset="0"/>
                <a:ea typeface="Instrument Sans Semi Bold" pitchFamily="34" charset="-122"/>
                <a:cs typeface="Times New Roman" panose="02020603050405020304" pitchFamily="18" charset="0"/>
              </a:rPr>
              <a:t> </a:t>
            </a:r>
            <a:r>
              <a:rPr lang="ar-DZ" sz="4450" b="1" dirty="0" smtClean="0">
                <a:latin typeface="Times New Roman" panose="02020603050405020304" pitchFamily="18" charset="0"/>
                <a:ea typeface="Instrument Sans Semi Bold" pitchFamily="34" charset="-122"/>
                <a:cs typeface="Times New Roman" panose="02020603050405020304" pitchFamily="18" charset="0"/>
              </a:rPr>
              <a:t>الحديثة </a:t>
            </a:r>
            <a:r>
              <a:rPr lang="en-US" sz="4450" b="1" dirty="0" err="1" smtClean="0">
                <a:latin typeface="Times New Roman" panose="02020603050405020304" pitchFamily="18" charset="0"/>
                <a:ea typeface="Instrument Sans Semi Bold" pitchFamily="34" charset="-122"/>
                <a:cs typeface="Times New Roman" panose="02020603050405020304" pitchFamily="18" charset="0"/>
              </a:rPr>
              <a:t>للنموذج</a:t>
            </a:r>
            <a:r>
              <a:rPr lang="en-US" sz="4450" b="1" dirty="0" smtClean="0">
                <a:latin typeface="Times New Roman" panose="02020603050405020304" pitchFamily="18" charset="0"/>
                <a:ea typeface="Instrument Sans Semi Bold" pitchFamily="34" charset="-122"/>
                <a:cs typeface="Times New Roman" panose="02020603050405020304" pitchFamily="18" charset="0"/>
              </a:rPr>
              <a:t> </a:t>
            </a:r>
            <a:r>
              <a:rPr lang="en-US" sz="4450" b="1" dirty="0">
                <a:latin typeface="Times New Roman" panose="02020603050405020304" pitchFamily="18" charset="0"/>
                <a:ea typeface="Instrument Sans Semi Bold" pitchFamily="34" charset="-122"/>
                <a:cs typeface="Times New Roman" panose="02020603050405020304" pitchFamily="18" charset="0"/>
              </a:rPr>
              <a:t>التنموي الصيني</a:t>
            </a:r>
            <a:endParaRPr lang="en-US" sz="4450" b="1" dirty="0">
              <a:latin typeface="Times New Roman" panose="02020603050405020304" pitchFamily="18" charset="0"/>
              <a:cs typeface="Times New Roman" panose="02020603050405020304" pitchFamily="18" charset="0"/>
            </a:endParaRPr>
          </a:p>
        </p:txBody>
      </p:sp>
      <p:pic>
        <p:nvPicPr>
          <p:cNvPr id="18" name="Image 17"/>
          <p:cNvPicPr>
            <a:picLocks noChangeAspect="1"/>
          </p:cNvPicPr>
          <p:nvPr/>
        </p:nvPicPr>
        <p:blipFill>
          <a:blip r:embed="rId3"/>
          <a:stretch>
            <a:fillRect/>
          </a:stretch>
        </p:blipFill>
        <p:spPr>
          <a:xfrm>
            <a:off x="6606073" y="1971868"/>
            <a:ext cx="7373128" cy="2226908"/>
          </a:xfrm>
          <a:prstGeom prst="rect">
            <a:avLst/>
          </a:prstGeom>
        </p:spPr>
      </p:pic>
      <p:pic>
        <p:nvPicPr>
          <p:cNvPr id="19" name="Image 18"/>
          <p:cNvPicPr>
            <a:picLocks noChangeAspect="1"/>
          </p:cNvPicPr>
          <p:nvPr/>
        </p:nvPicPr>
        <p:blipFill>
          <a:blip r:embed="rId4"/>
          <a:stretch>
            <a:fillRect/>
          </a:stretch>
        </p:blipFill>
        <p:spPr>
          <a:xfrm>
            <a:off x="4236098" y="4198775"/>
            <a:ext cx="6960637" cy="25192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183363" y="780644"/>
            <a:ext cx="10394301" cy="708779"/>
          </a:xfrm>
          <a:prstGeom prst="rect">
            <a:avLst/>
          </a:prstGeom>
          <a:solidFill>
            <a:schemeClr val="accent2">
              <a:lumMod val="20000"/>
              <a:lumOff val="80000"/>
            </a:schemeClr>
          </a:solidFill>
          <a:ln/>
        </p:spPr>
        <p:txBody>
          <a:bodyPr wrap="none" lIns="0" tIns="0" rIns="0" bIns="0" rtlCol="0" anchor="t"/>
          <a:lstStyle/>
          <a:p>
            <a:pPr marL="0" indent="0" algn="ctr" rtl="1">
              <a:lnSpc>
                <a:spcPts val="5550"/>
              </a:lnSpc>
              <a:buNone/>
            </a:pPr>
            <a:r>
              <a:rPr lang="en-US" sz="4450" b="1" dirty="0">
                <a:latin typeface="Times New Roman" panose="02020603050405020304" pitchFamily="18" charset="0"/>
                <a:ea typeface="Instrument Sans Semi Bold" pitchFamily="34" charset="-122"/>
                <a:cs typeface="Times New Roman" panose="02020603050405020304" pitchFamily="18" charset="0"/>
              </a:rPr>
              <a:t>المراحل </a:t>
            </a:r>
            <a:r>
              <a:rPr lang="en-US" sz="4450" b="1" dirty="0" err="1">
                <a:latin typeface="Times New Roman" panose="02020603050405020304" pitchFamily="18" charset="0"/>
                <a:ea typeface="Instrument Sans Semi Bold" pitchFamily="34" charset="-122"/>
                <a:cs typeface="Times New Roman" panose="02020603050405020304" pitchFamily="18" charset="0"/>
              </a:rPr>
              <a:t>التاريخية</a:t>
            </a:r>
            <a:r>
              <a:rPr lang="en-US" sz="4450" b="1" dirty="0">
                <a:latin typeface="Times New Roman" panose="02020603050405020304" pitchFamily="18" charset="0"/>
                <a:ea typeface="Instrument Sans Semi Bold" pitchFamily="34" charset="-122"/>
                <a:cs typeface="Times New Roman" panose="02020603050405020304" pitchFamily="18" charset="0"/>
              </a:rPr>
              <a:t> </a:t>
            </a:r>
            <a:r>
              <a:rPr lang="ar-DZ" sz="4450" b="1" dirty="0" smtClean="0">
                <a:latin typeface="Times New Roman" panose="02020603050405020304" pitchFamily="18" charset="0"/>
                <a:ea typeface="Instrument Sans Semi Bold" pitchFamily="34" charset="-122"/>
                <a:cs typeface="Times New Roman" panose="02020603050405020304" pitchFamily="18" charset="0"/>
              </a:rPr>
              <a:t>الحديثة </a:t>
            </a:r>
            <a:r>
              <a:rPr lang="en-US" sz="4450" b="1" dirty="0" err="1" smtClean="0">
                <a:latin typeface="Times New Roman" panose="02020603050405020304" pitchFamily="18" charset="0"/>
                <a:ea typeface="Instrument Sans Semi Bold" pitchFamily="34" charset="-122"/>
                <a:cs typeface="Times New Roman" panose="02020603050405020304" pitchFamily="18" charset="0"/>
              </a:rPr>
              <a:t>للنموذج</a:t>
            </a:r>
            <a:r>
              <a:rPr lang="en-US" sz="4450" b="1" dirty="0" smtClean="0">
                <a:latin typeface="Times New Roman" panose="02020603050405020304" pitchFamily="18" charset="0"/>
                <a:ea typeface="Instrument Sans Semi Bold" pitchFamily="34" charset="-122"/>
                <a:cs typeface="Times New Roman" panose="02020603050405020304" pitchFamily="18" charset="0"/>
              </a:rPr>
              <a:t> </a:t>
            </a:r>
            <a:r>
              <a:rPr lang="en-US" sz="4450" b="1" dirty="0">
                <a:latin typeface="Times New Roman" panose="02020603050405020304" pitchFamily="18" charset="0"/>
                <a:ea typeface="Instrument Sans Semi Bold" pitchFamily="34" charset="-122"/>
                <a:cs typeface="Times New Roman" panose="02020603050405020304" pitchFamily="18" charset="0"/>
              </a:rPr>
              <a:t>التنموي الصيني</a:t>
            </a:r>
            <a:endParaRPr lang="en-US" sz="445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4758612" y="1808984"/>
            <a:ext cx="8054068" cy="2723373"/>
          </a:xfrm>
          <a:prstGeom prst="rect">
            <a:avLst/>
          </a:prstGeom>
        </p:spPr>
      </p:pic>
      <p:pic>
        <p:nvPicPr>
          <p:cNvPr id="4" name="Image 3"/>
          <p:cNvPicPr>
            <a:picLocks noChangeAspect="1"/>
          </p:cNvPicPr>
          <p:nvPr/>
        </p:nvPicPr>
        <p:blipFill>
          <a:blip r:embed="rId3"/>
          <a:stretch>
            <a:fillRect/>
          </a:stretch>
        </p:blipFill>
        <p:spPr>
          <a:xfrm>
            <a:off x="1548882" y="4532357"/>
            <a:ext cx="8789436" cy="2948474"/>
          </a:xfrm>
          <a:prstGeom prst="rect">
            <a:avLst/>
          </a:prstGeom>
        </p:spPr>
      </p:pic>
    </p:spTree>
    <p:extLst>
      <p:ext uri="{BB962C8B-B14F-4D97-AF65-F5344CB8AC3E}">
        <p14:creationId xmlns:p14="http://schemas.microsoft.com/office/powerpoint/2010/main" val="424136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506251" y="3061559"/>
            <a:ext cx="6778228" cy="708779"/>
          </a:xfrm>
          <a:prstGeom prst="rect">
            <a:avLst/>
          </a:prstGeom>
          <a:noFill/>
          <a:ln/>
        </p:spPr>
        <p:txBody>
          <a:bodyPr wrap="none" lIns="0" tIns="0" rIns="0" bIns="0" rtlCol="0" anchor="t"/>
          <a:lstStyle/>
          <a:p>
            <a:pPr marL="0" indent="0" algn="r" rtl="1">
              <a:lnSpc>
                <a:spcPts val="5550"/>
              </a:lnSpc>
              <a:buNone/>
            </a:pPr>
            <a:r>
              <a:rPr lang="en-US" sz="4450" dirty="0">
                <a:latin typeface="Times New Roman" panose="02020603050405020304" pitchFamily="18" charset="0"/>
                <a:ea typeface="Instrument Sans Semi Bold" pitchFamily="34" charset="-122"/>
                <a:cs typeface="Times New Roman" panose="02020603050405020304" pitchFamily="18" charset="0"/>
              </a:rPr>
              <a:t>العوامل الرئيسية لنجاح النموذج</a:t>
            </a:r>
            <a:endParaRPr lang="en-US" sz="4450" dirty="0">
              <a:latin typeface="Times New Roman" panose="02020603050405020304" pitchFamily="18" charset="0"/>
              <a:cs typeface="Times New Roman" panose="02020603050405020304" pitchFamily="18" charset="0"/>
            </a:endParaRPr>
          </a:p>
        </p:txBody>
      </p:sp>
      <p:sp>
        <p:nvSpPr>
          <p:cNvPr id="4" name="Shape 1"/>
          <p:cNvSpPr/>
          <p:nvPr/>
        </p:nvSpPr>
        <p:spPr>
          <a:xfrm>
            <a:off x="11881158" y="4312338"/>
            <a:ext cx="510302" cy="510302"/>
          </a:xfrm>
          <a:prstGeom prst="roundRect">
            <a:avLst>
              <a:gd name="adj" fmla="val 18669"/>
            </a:avLst>
          </a:prstGeom>
          <a:solidFill>
            <a:srgbClr val="E2E3E9"/>
          </a:solidFill>
          <a:ln w="7620">
            <a:solidFill>
              <a:srgbClr val="C8C9CF"/>
            </a:solidFill>
            <a:prstDash val="solid"/>
          </a:ln>
        </p:spPr>
      </p:sp>
      <p:sp>
        <p:nvSpPr>
          <p:cNvPr id="5" name="Text 2"/>
          <p:cNvSpPr/>
          <p:nvPr/>
        </p:nvSpPr>
        <p:spPr>
          <a:xfrm>
            <a:off x="11966228" y="4397349"/>
            <a:ext cx="340162" cy="425291"/>
          </a:xfrm>
          <a:prstGeom prst="rect">
            <a:avLst/>
          </a:prstGeom>
          <a:noFill/>
          <a:ln/>
        </p:spPr>
        <p:txBody>
          <a:bodyPr wrap="none" lIns="0" tIns="0" rIns="0" bIns="0" rtlCol="0" anchor="t"/>
          <a:lstStyle/>
          <a:p>
            <a:pPr marL="0" indent="0" algn="ctr">
              <a:lnSpc>
                <a:spcPts val="2650"/>
              </a:lnSpc>
              <a:buNone/>
            </a:pPr>
            <a:r>
              <a:rPr lang="en-US" sz="2650" dirty="0" smtClean="0">
                <a:solidFill>
                  <a:srgbClr val="5B5F71"/>
                </a:solidFill>
                <a:latin typeface="Instrument Sans Semi Bold" pitchFamily="34" charset="0"/>
                <a:ea typeface="Instrument Sans Semi Bold" pitchFamily="34" charset="-122"/>
                <a:cs typeface="Instrument Sans Semi Bold" pitchFamily="34" charset="-120"/>
              </a:rPr>
              <a:t>2</a:t>
            </a:r>
            <a:endParaRPr lang="en-US" sz="2650" dirty="0"/>
          </a:p>
        </p:txBody>
      </p:sp>
      <p:sp>
        <p:nvSpPr>
          <p:cNvPr id="6" name="Text 3"/>
          <p:cNvSpPr/>
          <p:nvPr/>
        </p:nvSpPr>
        <p:spPr>
          <a:xfrm>
            <a:off x="10228659" y="5757743"/>
            <a:ext cx="2870835" cy="354330"/>
          </a:xfrm>
          <a:prstGeom prst="rect">
            <a:avLst/>
          </a:prstGeom>
          <a:noFill/>
          <a:ln/>
        </p:spPr>
        <p:txBody>
          <a:bodyPr wrap="none" lIns="0" tIns="0" rIns="0" bIns="0" rtlCol="0" anchor="t"/>
          <a:lstStyle/>
          <a:p>
            <a:pPr marL="0" indent="0" algn="r" rtl="1">
              <a:lnSpc>
                <a:spcPts val="2750"/>
              </a:lnSpc>
              <a:buNone/>
            </a:pPr>
            <a:r>
              <a:rPr lang="en-US" sz="2200" dirty="0">
                <a:latin typeface="Times New Roman" panose="02020603050405020304" pitchFamily="18" charset="0"/>
                <a:ea typeface="Instrument Sans Semi Bold" pitchFamily="34" charset="-122"/>
                <a:cs typeface="Times New Roman" panose="02020603050405020304" pitchFamily="18" charset="0"/>
              </a:rPr>
              <a:t>الاستثمار في البنية التحتية</a:t>
            </a:r>
            <a:endParaRPr lang="en-US" sz="2200" dirty="0">
              <a:latin typeface="Times New Roman" panose="02020603050405020304" pitchFamily="18" charset="0"/>
              <a:cs typeface="Times New Roman" panose="02020603050405020304" pitchFamily="18" charset="0"/>
            </a:endParaRPr>
          </a:p>
        </p:txBody>
      </p:sp>
      <p:sp>
        <p:nvSpPr>
          <p:cNvPr id="7" name="Text 4"/>
          <p:cNvSpPr/>
          <p:nvPr/>
        </p:nvSpPr>
        <p:spPr>
          <a:xfrm>
            <a:off x="9640252" y="6248162"/>
            <a:ext cx="3459242" cy="362903"/>
          </a:xfrm>
          <a:prstGeom prst="rect">
            <a:avLst/>
          </a:prstGeom>
          <a:noFill/>
          <a:ln/>
        </p:spPr>
        <p:txBody>
          <a:bodyPr wrap="none" lIns="0" tIns="0" rIns="0" bIns="0" rtlCol="0" anchor="t"/>
          <a:lstStyle/>
          <a:p>
            <a:pPr marL="0" indent="0" algn="r" rtl="1">
              <a:lnSpc>
                <a:spcPts val="2850"/>
              </a:lnSpc>
              <a:buNone/>
            </a:pPr>
            <a:r>
              <a:rPr lang="en-US" sz="1750" dirty="0">
                <a:latin typeface="Times New Roman" panose="02020603050405020304" pitchFamily="18" charset="0"/>
                <a:ea typeface="Instrument Sans Medium" pitchFamily="34" charset="-122"/>
                <a:cs typeface="Times New Roman" panose="02020603050405020304" pitchFamily="18" charset="0"/>
              </a:rPr>
              <a:t>الطرق والسكك الحديدية والموانئ.</a:t>
            </a:r>
            <a:endParaRPr lang="en-US" sz="1750" dirty="0">
              <a:latin typeface="Times New Roman" panose="02020603050405020304" pitchFamily="18" charset="0"/>
              <a:cs typeface="Times New Roman" panose="02020603050405020304" pitchFamily="18" charset="0"/>
            </a:endParaRPr>
          </a:p>
        </p:txBody>
      </p:sp>
      <p:sp>
        <p:nvSpPr>
          <p:cNvPr id="8" name="Shape 5"/>
          <p:cNvSpPr/>
          <p:nvPr/>
        </p:nvSpPr>
        <p:spPr>
          <a:xfrm>
            <a:off x="7251100" y="3082811"/>
            <a:ext cx="510302" cy="510302"/>
          </a:xfrm>
          <a:prstGeom prst="roundRect">
            <a:avLst>
              <a:gd name="adj" fmla="val 18669"/>
            </a:avLst>
          </a:prstGeom>
          <a:solidFill>
            <a:srgbClr val="E2E3E9"/>
          </a:solidFill>
          <a:ln w="7620">
            <a:solidFill>
              <a:srgbClr val="C8C9CF"/>
            </a:solidFill>
            <a:prstDash val="solid"/>
          </a:ln>
        </p:spPr>
      </p:sp>
      <p:sp>
        <p:nvSpPr>
          <p:cNvPr id="9" name="Text 6"/>
          <p:cNvSpPr/>
          <p:nvPr/>
        </p:nvSpPr>
        <p:spPr>
          <a:xfrm>
            <a:off x="7323502" y="3189074"/>
            <a:ext cx="340162" cy="425291"/>
          </a:xfrm>
          <a:prstGeom prst="rect">
            <a:avLst/>
          </a:prstGeom>
          <a:noFill/>
          <a:ln/>
        </p:spPr>
        <p:txBody>
          <a:bodyPr wrap="none" lIns="0" tIns="0" rIns="0" bIns="0" rtlCol="0" anchor="t"/>
          <a:lstStyle/>
          <a:p>
            <a:pPr marL="0" indent="0" algn="ctr">
              <a:lnSpc>
                <a:spcPts val="2650"/>
              </a:lnSpc>
              <a:buNone/>
            </a:pPr>
            <a:r>
              <a:rPr lang="en-US" sz="2650" dirty="0" smtClean="0">
                <a:solidFill>
                  <a:srgbClr val="5B5F71"/>
                </a:solidFill>
                <a:latin typeface="Instrument Sans Semi Bold" pitchFamily="34" charset="0"/>
                <a:ea typeface="Instrument Sans Semi Bold" pitchFamily="34" charset="-122"/>
                <a:cs typeface="Instrument Sans Semi Bold" pitchFamily="34" charset="-120"/>
              </a:rPr>
              <a:t>1</a:t>
            </a:r>
            <a:endParaRPr lang="en-US" sz="2650" dirty="0"/>
          </a:p>
        </p:txBody>
      </p:sp>
      <p:sp>
        <p:nvSpPr>
          <p:cNvPr id="10" name="Text 7"/>
          <p:cNvSpPr/>
          <p:nvPr/>
        </p:nvSpPr>
        <p:spPr>
          <a:xfrm>
            <a:off x="4111467" y="3238783"/>
            <a:ext cx="2835235" cy="354330"/>
          </a:xfrm>
          <a:prstGeom prst="rect">
            <a:avLst/>
          </a:prstGeom>
          <a:noFill/>
          <a:ln/>
        </p:spPr>
        <p:txBody>
          <a:bodyPr wrap="none" lIns="0" tIns="0" rIns="0" bIns="0" rtlCol="0" anchor="t"/>
          <a:lstStyle/>
          <a:p>
            <a:pPr marL="0" indent="0" algn="r" rtl="1">
              <a:lnSpc>
                <a:spcPts val="2750"/>
              </a:lnSpc>
              <a:buNone/>
            </a:pPr>
            <a:r>
              <a:rPr lang="ar-DZ" sz="2200" dirty="0" smtClean="0">
                <a:latin typeface="Times New Roman" panose="02020603050405020304" pitchFamily="18" charset="0"/>
                <a:ea typeface="Instrument Sans Semi Bold" pitchFamily="34" charset="-122"/>
                <a:cs typeface="Times New Roman" panose="02020603050405020304" pitchFamily="18" charset="0"/>
              </a:rPr>
              <a:t>العامل البشري </a:t>
            </a:r>
            <a:endParaRPr lang="en-US" sz="2200" dirty="0">
              <a:latin typeface="Times New Roman" panose="02020603050405020304" pitchFamily="18" charset="0"/>
              <a:cs typeface="Times New Roman" panose="02020603050405020304" pitchFamily="18" charset="0"/>
            </a:endParaRPr>
          </a:p>
        </p:txBody>
      </p:sp>
      <p:sp>
        <p:nvSpPr>
          <p:cNvPr id="11" name="Text 8"/>
          <p:cNvSpPr/>
          <p:nvPr/>
        </p:nvSpPr>
        <p:spPr>
          <a:xfrm>
            <a:off x="3791858" y="3747450"/>
            <a:ext cx="3459242" cy="362903"/>
          </a:xfrm>
          <a:prstGeom prst="rect">
            <a:avLst/>
          </a:prstGeom>
          <a:noFill/>
          <a:ln/>
        </p:spPr>
        <p:txBody>
          <a:bodyPr wrap="none" lIns="0" tIns="0" rIns="0" bIns="0" rtlCol="0" anchor="t"/>
          <a:lstStyle/>
          <a:p>
            <a:pPr marL="0" indent="0" algn="r" rtl="1">
              <a:lnSpc>
                <a:spcPts val="2850"/>
              </a:lnSpc>
              <a:buNone/>
            </a:pPr>
            <a:r>
              <a:rPr lang="en-US" sz="1750" dirty="0">
                <a:latin typeface="Times New Roman" panose="02020603050405020304" pitchFamily="18" charset="0"/>
                <a:ea typeface="Instrument Sans Medium" pitchFamily="34" charset="-122"/>
                <a:cs typeface="Times New Roman" panose="02020603050405020304" pitchFamily="18" charset="0"/>
              </a:rPr>
              <a:t>تنمية الموارد </a:t>
            </a:r>
            <a:r>
              <a:rPr lang="en-US" sz="1750" dirty="0" err="1">
                <a:latin typeface="Times New Roman" panose="02020603050405020304" pitchFamily="18" charset="0"/>
                <a:ea typeface="Instrument Sans Medium" pitchFamily="34" charset="-122"/>
                <a:cs typeface="Times New Roman" panose="02020603050405020304" pitchFamily="18" charset="0"/>
              </a:rPr>
              <a:t>البشرية</a:t>
            </a:r>
            <a:r>
              <a:rPr lang="en-US" sz="1750" dirty="0" smtClean="0">
                <a:latin typeface="Times New Roman" panose="02020603050405020304" pitchFamily="18" charset="0"/>
                <a:ea typeface="Instrument Sans Medium" pitchFamily="34" charset="-122"/>
                <a:cs typeface="Times New Roman" panose="02020603050405020304" pitchFamily="18" charset="0"/>
              </a:rPr>
              <a:t>. </a:t>
            </a:r>
            <a:r>
              <a:rPr lang="ar-DZ" sz="1750" dirty="0">
                <a:latin typeface="Times New Roman" panose="02020603050405020304" pitchFamily="18" charset="0"/>
                <a:ea typeface="Instrument Sans Medium" pitchFamily="34" charset="-122"/>
                <a:cs typeface="Times New Roman" panose="02020603050405020304" pitchFamily="18" charset="0"/>
              </a:rPr>
              <a:t> </a:t>
            </a:r>
            <a:r>
              <a:rPr lang="ar-DZ" sz="1750" dirty="0" smtClean="0">
                <a:latin typeface="Times New Roman" panose="02020603050405020304" pitchFamily="18" charset="0"/>
                <a:ea typeface="Instrument Sans Medium" pitchFamily="34" charset="-122"/>
                <a:cs typeface="Times New Roman" panose="02020603050405020304" pitchFamily="18" charset="0"/>
              </a:rPr>
              <a:t>( التعليم والتكوين ) </a:t>
            </a:r>
            <a:endParaRPr lang="en-US" sz="1750" dirty="0">
              <a:latin typeface="Times New Roman" panose="02020603050405020304" pitchFamily="18" charset="0"/>
              <a:cs typeface="Times New Roman" panose="02020603050405020304" pitchFamily="18" charset="0"/>
            </a:endParaRPr>
          </a:p>
        </p:txBody>
      </p:sp>
      <p:sp>
        <p:nvSpPr>
          <p:cNvPr id="12" name="Shape 9"/>
          <p:cNvSpPr/>
          <p:nvPr/>
        </p:nvSpPr>
        <p:spPr>
          <a:xfrm>
            <a:off x="4479965" y="5757743"/>
            <a:ext cx="510302" cy="510302"/>
          </a:xfrm>
          <a:prstGeom prst="roundRect">
            <a:avLst>
              <a:gd name="adj" fmla="val 18669"/>
            </a:avLst>
          </a:prstGeom>
          <a:solidFill>
            <a:srgbClr val="E2E3E9"/>
          </a:solidFill>
          <a:ln w="7620">
            <a:solidFill>
              <a:srgbClr val="C8C9CF"/>
            </a:solidFill>
            <a:prstDash val="solid"/>
          </a:ln>
        </p:spPr>
      </p:sp>
      <p:sp>
        <p:nvSpPr>
          <p:cNvPr id="13" name="Text 10"/>
          <p:cNvSpPr/>
          <p:nvPr/>
        </p:nvSpPr>
        <p:spPr>
          <a:xfrm>
            <a:off x="4565035" y="5800249"/>
            <a:ext cx="340162" cy="425291"/>
          </a:xfrm>
          <a:prstGeom prst="rect">
            <a:avLst/>
          </a:prstGeom>
          <a:noFill/>
          <a:ln/>
        </p:spPr>
        <p:txBody>
          <a:bodyPr wrap="none" lIns="0" tIns="0" rIns="0" bIns="0" rtlCol="0" anchor="t"/>
          <a:lstStyle/>
          <a:p>
            <a:pPr marL="0" indent="0" algn="ctr">
              <a:lnSpc>
                <a:spcPts val="2650"/>
              </a:lnSpc>
              <a:buNone/>
            </a:pPr>
            <a:r>
              <a:rPr lang="fr-FR" sz="2650" dirty="0">
                <a:solidFill>
                  <a:srgbClr val="5B5F71"/>
                </a:solidFill>
                <a:latin typeface="Instrument Sans Semi Bold" pitchFamily="34" charset="0"/>
              </a:rPr>
              <a:t>4</a:t>
            </a:r>
            <a:endParaRPr lang="en-US" sz="2650" dirty="0"/>
          </a:p>
        </p:txBody>
      </p:sp>
      <p:sp>
        <p:nvSpPr>
          <p:cNvPr id="14" name="Text 11"/>
          <p:cNvSpPr/>
          <p:nvPr/>
        </p:nvSpPr>
        <p:spPr>
          <a:xfrm>
            <a:off x="1417915" y="5757743"/>
            <a:ext cx="2835235" cy="354330"/>
          </a:xfrm>
          <a:prstGeom prst="rect">
            <a:avLst/>
          </a:prstGeom>
          <a:noFill/>
          <a:ln/>
        </p:spPr>
        <p:txBody>
          <a:bodyPr wrap="none" lIns="0" tIns="0" rIns="0" bIns="0" rtlCol="0" anchor="t"/>
          <a:lstStyle/>
          <a:p>
            <a:pPr marL="0" indent="0" algn="r" rtl="1">
              <a:lnSpc>
                <a:spcPts val="2750"/>
              </a:lnSpc>
              <a:buNone/>
            </a:pPr>
            <a:r>
              <a:rPr lang="en-US" sz="2200" dirty="0">
                <a:latin typeface="Times New Roman" panose="02020603050405020304" pitchFamily="18" charset="0"/>
                <a:ea typeface="Instrument Sans Semi Bold" pitchFamily="34" charset="-122"/>
                <a:cs typeface="Times New Roman" panose="02020603050405020304" pitchFamily="18" charset="0"/>
              </a:rPr>
              <a:t>الإصلاحات المؤسسية</a:t>
            </a:r>
            <a:endParaRPr lang="en-US" sz="2200" dirty="0">
              <a:latin typeface="Times New Roman" panose="02020603050405020304" pitchFamily="18" charset="0"/>
              <a:cs typeface="Times New Roman" panose="02020603050405020304" pitchFamily="18" charset="0"/>
            </a:endParaRPr>
          </a:p>
        </p:txBody>
      </p:sp>
      <p:sp>
        <p:nvSpPr>
          <p:cNvPr id="15" name="Text 12"/>
          <p:cNvSpPr/>
          <p:nvPr/>
        </p:nvSpPr>
        <p:spPr>
          <a:xfrm>
            <a:off x="793909" y="6248162"/>
            <a:ext cx="3459242" cy="362903"/>
          </a:xfrm>
          <a:prstGeom prst="rect">
            <a:avLst/>
          </a:prstGeom>
          <a:noFill/>
          <a:ln/>
        </p:spPr>
        <p:txBody>
          <a:bodyPr wrap="none" lIns="0" tIns="0" rIns="0" bIns="0" rtlCol="0" anchor="t"/>
          <a:lstStyle/>
          <a:p>
            <a:pPr marL="0" indent="0" algn="r" rtl="1">
              <a:lnSpc>
                <a:spcPts val="2850"/>
              </a:lnSpc>
              <a:buNone/>
            </a:pPr>
            <a:r>
              <a:rPr lang="en-US" sz="1750" dirty="0">
                <a:latin typeface="Times New Roman" panose="02020603050405020304" pitchFamily="18" charset="0"/>
                <a:ea typeface="Instrument Sans Medium" pitchFamily="34" charset="-122"/>
                <a:cs typeface="Times New Roman" panose="02020603050405020304" pitchFamily="18" charset="0"/>
              </a:rPr>
              <a:t>سياسات اقتصادية ليبرالية.</a:t>
            </a:r>
            <a:endParaRPr lang="en-US" sz="1750" dirty="0">
              <a:latin typeface="Times New Roman" panose="02020603050405020304" pitchFamily="18" charset="0"/>
              <a:cs typeface="Times New Roman" panose="02020603050405020304" pitchFamily="18" charset="0"/>
            </a:endParaRPr>
          </a:p>
        </p:txBody>
      </p:sp>
      <p:sp>
        <p:nvSpPr>
          <p:cNvPr id="16" name="Shape 1"/>
          <p:cNvSpPr/>
          <p:nvPr/>
        </p:nvSpPr>
        <p:spPr>
          <a:xfrm>
            <a:off x="13470472" y="5970389"/>
            <a:ext cx="510302" cy="510302"/>
          </a:xfrm>
          <a:prstGeom prst="roundRect">
            <a:avLst>
              <a:gd name="adj" fmla="val 18669"/>
            </a:avLst>
          </a:prstGeom>
          <a:solidFill>
            <a:srgbClr val="E2E3E9"/>
          </a:solidFill>
          <a:ln w="7620">
            <a:solidFill>
              <a:srgbClr val="C8C9CF"/>
            </a:solidFill>
            <a:prstDash val="solid"/>
          </a:ln>
        </p:spPr>
      </p:sp>
      <p:sp>
        <p:nvSpPr>
          <p:cNvPr id="17" name="Text 2"/>
          <p:cNvSpPr/>
          <p:nvPr/>
        </p:nvSpPr>
        <p:spPr>
          <a:xfrm>
            <a:off x="13555542" y="6112073"/>
            <a:ext cx="340162" cy="425291"/>
          </a:xfrm>
          <a:prstGeom prst="rect">
            <a:avLst/>
          </a:prstGeom>
          <a:noFill/>
          <a:ln/>
        </p:spPr>
        <p:txBody>
          <a:bodyPr wrap="none" lIns="0" tIns="0" rIns="0" bIns="0" rtlCol="0" anchor="t"/>
          <a:lstStyle/>
          <a:p>
            <a:pPr marL="0" indent="0" algn="ctr">
              <a:lnSpc>
                <a:spcPts val="2650"/>
              </a:lnSpc>
              <a:buNone/>
            </a:pPr>
            <a:r>
              <a:rPr lang="fr-FR" sz="2650" dirty="0">
                <a:solidFill>
                  <a:srgbClr val="5B5F71"/>
                </a:solidFill>
                <a:latin typeface="Instrument Sans Semi Bold" pitchFamily="34" charset="0"/>
              </a:rPr>
              <a:t>3</a:t>
            </a:r>
            <a:endParaRPr lang="en-US" sz="2650" dirty="0"/>
          </a:p>
        </p:txBody>
      </p:sp>
      <p:sp>
        <p:nvSpPr>
          <p:cNvPr id="18" name="Text 7"/>
          <p:cNvSpPr/>
          <p:nvPr/>
        </p:nvSpPr>
        <p:spPr>
          <a:xfrm>
            <a:off x="8811041" y="4409710"/>
            <a:ext cx="2835235" cy="354330"/>
          </a:xfrm>
          <a:prstGeom prst="rect">
            <a:avLst/>
          </a:prstGeom>
          <a:noFill/>
          <a:ln/>
        </p:spPr>
        <p:txBody>
          <a:bodyPr wrap="none" lIns="0" tIns="0" rIns="0" bIns="0" rtlCol="0" anchor="t"/>
          <a:lstStyle/>
          <a:p>
            <a:pPr marL="0" indent="0" algn="r" rtl="1">
              <a:lnSpc>
                <a:spcPts val="2750"/>
              </a:lnSpc>
              <a:buNone/>
            </a:pPr>
            <a:r>
              <a:rPr lang="ar-DZ" sz="2200" dirty="0" smtClean="0">
                <a:latin typeface="Times New Roman" panose="02020603050405020304" pitchFamily="18" charset="0"/>
                <a:ea typeface="Instrument Sans Semi Bold" pitchFamily="34" charset="-122"/>
                <a:cs typeface="Times New Roman" panose="02020603050405020304" pitchFamily="18" charset="0"/>
              </a:rPr>
              <a:t>العامل الثقافي  </a:t>
            </a:r>
            <a:endParaRPr lang="en-US" sz="2200" dirty="0">
              <a:latin typeface="Times New Roman" panose="02020603050405020304" pitchFamily="18" charset="0"/>
              <a:cs typeface="Times New Roman" panose="02020603050405020304" pitchFamily="18" charset="0"/>
            </a:endParaRPr>
          </a:p>
        </p:txBody>
      </p:sp>
      <p:sp>
        <p:nvSpPr>
          <p:cNvPr id="19" name="Text 8"/>
          <p:cNvSpPr/>
          <p:nvPr/>
        </p:nvSpPr>
        <p:spPr>
          <a:xfrm>
            <a:off x="8187034" y="4822640"/>
            <a:ext cx="3459242" cy="362903"/>
          </a:xfrm>
          <a:prstGeom prst="rect">
            <a:avLst/>
          </a:prstGeom>
          <a:noFill/>
          <a:ln/>
        </p:spPr>
        <p:txBody>
          <a:bodyPr wrap="none" lIns="0" tIns="0" rIns="0" bIns="0" rtlCol="0" anchor="t"/>
          <a:lstStyle/>
          <a:p>
            <a:pPr marL="0" indent="0" algn="r" rtl="1">
              <a:lnSpc>
                <a:spcPts val="2850"/>
              </a:lnSpc>
              <a:buNone/>
            </a:pPr>
            <a:r>
              <a:rPr lang="en-US" sz="1750" dirty="0" err="1">
                <a:latin typeface="Times New Roman" panose="02020603050405020304" pitchFamily="18" charset="0"/>
                <a:ea typeface="Instrument Sans Medium" pitchFamily="34" charset="-122"/>
                <a:cs typeface="Times New Roman" panose="02020603050405020304" pitchFamily="18" charset="0"/>
              </a:rPr>
              <a:t>تنمية</a:t>
            </a:r>
            <a:r>
              <a:rPr lang="en-US" sz="1750" dirty="0">
                <a:latin typeface="Times New Roman" panose="02020603050405020304" pitchFamily="18" charset="0"/>
                <a:ea typeface="Instrument Sans Medium" pitchFamily="34" charset="-122"/>
                <a:cs typeface="Times New Roman" panose="02020603050405020304" pitchFamily="18" charset="0"/>
              </a:rPr>
              <a:t> </a:t>
            </a:r>
            <a:r>
              <a:rPr lang="ar-DZ" sz="1750" dirty="0" smtClean="0">
                <a:latin typeface="Times New Roman" panose="02020603050405020304" pitchFamily="18" charset="0"/>
                <a:ea typeface="Instrument Sans Medium" pitchFamily="34" charset="-122"/>
                <a:cs typeface="Times New Roman" panose="02020603050405020304" pitchFamily="18" charset="0"/>
              </a:rPr>
              <a:t>الوعي وحس المواطنة ( البلد أولا وقبل كل شيء ) </a:t>
            </a:r>
            <a:endParaRPr lang="en-US" sz="175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829991" y="1977509"/>
            <a:ext cx="6520220" cy="708779"/>
          </a:xfrm>
          <a:prstGeom prst="rect">
            <a:avLst/>
          </a:prstGeom>
          <a:noFill/>
          <a:ln/>
        </p:spPr>
        <p:txBody>
          <a:bodyPr wrap="none" lIns="0" tIns="0" rIns="0" bIns="0" rtlCol="0" anchor="t"/>
          <a:lstStyle/>
          <a:p>
            <a:pPr marL="0" indent="0" algn="ctr" rtl="1">
              <a:lnSpc>
                <a:spcPts val="5550"/>
              </a:lnSpc>
              <a:buNone/>
            </a:pPr>
            <a:r>
              <a:rPr lang="en-US" sz="4450" b="1" dirty="0">
                <a:latin typeface="Times New Roman" panose="02020603050405020304" pitchFamily="18" charset="0"/>
                <a:ea typeface="Instrument Sans Semi Bold" pitchFamily="34" charset="-122"/>
                <a:cs typeface="Times New Roman" panose="02020603050405020304" pitchFamily="18" charset="0"/>
              </a:rPr>
              <a:t>دور الدولة في النموذج التنموي</a:t>
            </a:r>
            <a:endParaRPr lang="en-US" sz="4450" b="1" dirty="0">
              <a:latin typeface="Times New Roman" panose="02020603050405020304" pitchFamily="18" charset="0"/>
              <a:cs typeface="Times New Roman" panose="02020603050405020304" pitchFamily="18" charset="0"/>
            </a:endParaRPr>
          </a:p>
        </p:txBody>
      </p:sp>
      <p:sp>
        <p:nvSpPr>
          <p:cNvPr id="4" name="Shape 1"/>
          <p:cNvSpPr/>
          <p:nvPr/>
        </p:nvSpPr>
        <p:spPr>
          <a:xfrm>
            <a:off x="4685348" y="3026450"/>
            <a:ext cx="3664863" cy="1676519"/>
          </a:xfrm>
          <a:prstGeom prst="roundRect">
            <a:avLst>
              <a:gd name="adj" fmla="val 5682"/>
            </a:avLst>
          </a:prstGeom>
          <a:solidFill>
            <a:srgbClr val="E2E3E9"/>
          </a:solidFill>
          <a:ln w="7620">
            <a:solidFill>
              <a:srgbClr val="C8C9CF"/>
            </a:solidFill>
            <a:prstDash val="solid"/>
          </a:ln>
        </p:spPr>
      </p:sp>
      <p:sp>
        <p:nvSpPr>
          <p:cNvPr id="5" name="Text 2"/>
          <p:cNvSpPr/>
          <p:nvPr/>
        </p:nvSpPr>
        <p:spPr>
          <a:xfrm>
            <a:off x="5280541" y="3260884"/>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لاعب رئيسي في الاقتصاد</a:t>
            </a:r>
            <a:endParaRPr lang="en-US" sz="2200" dirty="0">
              <a:latin typeface="Times New Roman" panose="02020603050405020304" pitchFamily="18" charset="0"/>
              <a:cs typeface="Times New Roman" panose="02020603050405020304" pitchFamily="18" charset="0"/>
            </a:endParaRPr>
          </a:p>
        </p:txBody>
      </p:sp>
      <p:sp>
        <p:nvSpPr>
          <p:cNvPr id="6" name="Text 3"/>
          <p:cNvSpPr/>
          <p:nvPr/>
        </p:nvSpPr>
        <p:spPr>
          <a:xfrm>
            <a:off x="4919782" y="3751302"/>
            <a:ext cx="3195995" cy="362903"/>
          </a:xfrm>
          <a:prstGeom prst="rect">
            <a:avLst/>
          </a:prstGeom>
          <a:noFill/>
          <a:ln/>
        </p:spPr>
        <p:txBody>
          <a:bodyPr wrap="none" lIns="0" tIns="0" rIns="0" bIns="0" rtlCol="0" anchor="t"/>
          <a:lstStyle/>
          <a:p>
            <a:pPr marL="0" indent="0" algn="r" rtl="1">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توجيه الاستثمارات.</a:t>
            </a:r>
            <a:endParaRPr lang="en-US" sz="1750" dirty="0">
              <a:latin typeface="Times New Roman" panose="02020603050405020304" pitchFamily="18" charset="0"/>
              <a:cs typeface="Times New Roman" panose="02020603050405020304" pitchFamily="18" charset="0"/>
            </a:endParaRPr>
          </a:p>
        </p:txBody>
      </p:sp>
      <p:sp>
        <p:nvSpPr>
          <p:cNvPr id="7" name="Shape 4"/>
          <p:cNvSpPr/>
          <p:nvPr/>
        </p:nvSpPr>
        <p:spPr>
          <a:xfrm>
            <a:off x="793671" y="3026450"/>
            <a:ext cx="3664863" cy="1676519"/>
          </a:xfrm>
          <a:prstGeom prst="roundRect">
            <a:avLst>
              <a:gd name="adj" fmla="val 5682"/>
            </a:avLst>
          </a:prstGeom>
          <a:solidFill>
            <a:srgbClr val="E2E3E9"/>
          </a:solidFill>
          <a:ln w="7620">
            <a:solidFill>
              <a:srgbClr val="C8C9CF"/>
            </a:solidFill>
            <a:prstDash val="solid"/>
          </a:ln>
        </p:spPr>
      </p:sp>
      <p:sp>
        <p:nvSpPr>
          <p:cNvPr id="8" name="Text 5"/>
          <p:cNvSpPr/>
          <p:nvPr/>
        </p:nvSpPr>
        <p:spPr>
          <a:xfrm>
            <a:off x="1028105" y="3260884"/>
            <a:ext cx="3195995" cy="708660"/>
          </a:xfrm>
          <a:prstGeom prst="rect">
            <a:avLst/>
          </a:prstGeom>
          <a:noFill/>
          <a:ln/>
        </p:spPr>
        <p:txBody>
          <a:bodyPr wrap="squar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السيطرة على القطاعات الاستراتيجية</a:t>
            </a:r>
            <a:endParaRPr lang="en-US" sz="2200" dirty="0">
              <a:latin typeface="Times New Roman" panose="02020603050405020304" pitchFamily="18" charset="0"/>
              <a:cs typeface="Times New Roman" panose="02020603050405020304" pitchFamily="18" charset="0"/>
            </a:endParaRPr>
          </a:p>
        </p:txBody>
      </p:sp>
      <p:sp>
        <p:nvSpPr>
          <p:cNvPr id="9" name="Text 6"/>
          <p:cNvSpPr/>
          <p:nvPr/>
        </p:nvSpPr>
        <p:spPr>
          <a:xfrm>
            <a:off x="1028105" y="4105632"/>
            <a:ext cx="3195995" cy="362903"/>
          </a:xfrm>
          <a:prstGeom prst="rect">
            <a:avLst/>
          </a:prstGeom>
          <a:noFill/>
          <a:ln/>
        </p:spPr>
        <p:txBody>
          <a:bodyPr wrap="none" lIns="0" tIns="0" rIns="0" bIns="0" rtlCol="0" anchor="t"/>
          <a:lstStyle/>
          <a:p>
            <a:pPr marL="0" indent="0" algn="ctr" rtl="1">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الطاقة والمالية.</a:t>
            </a:r>
            <a:endParaRPr lang="en-US" sz="1750" dirty="0">
              <a:latin typeface="Times New Roman" panose="02020603050405020304" pitchFamily="18" charset="0"/>
              <a:cs typeface="Times New Roman" panose="02020603050405020304" pitchFamily="18" charset="0"/>
            </a:endParaRPr>
          </a:p>
        </p:txBody>
      </p:sp>
      <p:sp>
        <p:nvSpPr>
          <p:cNvPr id="10" name="Shape 7"/>
          <p:cNvSpPr/>
          <p:nvPr/>
        </p:nvSpPr>
        <p:spPr>
          <a:xfrm>
            <a:off x="793790" y="4929783"/>
            <a:ext cx="7556421" cy="1322189"/>
          </a:xfrm>
          <a:prstGeom prst="roundRect">
            <a:avLst>
              <a:gd name="adj" fmla="val 7205"/>
            </a:avLst>
          </a:prstGeom>
          <a:solidFill>
            <a:srgbClr val="E2E3E9"/>
          </a:solidFill>
          <a:ln w="7620">
            <a:solidFill>
              <a:srgbClr val="C8C9CF"/>
            </a:solidFill>
            <a:prstDash val="solid"/>
          </a:ln>
        </p:spPr>
      </p:sp>
      <p:sp>
        <p:nvSpPr>
          <p:cNvPr id="11" name="Text 8"/>
          <p:cNvSpPr/>
          <p:nvPr/>
        </p:nvSpPr>
        <p:spPr>
          <a:xfrm>
            <a:off x="3040916" y="5186898"/>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B5F71"/>
                </a:solidFill>
                <a:latin typeface="Times New Roman" panose="02020603050405020304" pitchFamily="18" charset="0"/>
                <a:ea typeface="Instrument Sans Semi Bold" pitchFamily="34" charset="-122"/>
                <a:cs typeface="Times New Roman" panose="02020603050405020304" pitchFamily="18" charset="0"/>
              </a:rPr>
              <a:t>التخطيط المركزي</a:t>
            </a:r>
            <a:endParaRPr lang="en-US" sz="2200" dirty="0">
              <a:latin typeface="Times New Roman" panose="02020603050405020304" pitchFamily="18" charset="0"/>
              <a:cs typeface="Times New Roman" panose="02020603050405020304" pitchFamily="18" charset="0"/>
            </a:endParaRPr>
          </a:p>
        </p:txBody>
      </p:sp>
      <p:sp>
        <p:nvSpPr>
          <p:cNvPr id="12" name="Text 9"/>
          <p:cNvSpPr/>
          <p:nvPr/>
        </p:nvSpPr>
        <p:spPr>
          <a:xfrm>
            <a:off x="1028224" y="5654635"/>
            <a:ext cx="7087553" cy="362903"/>
          </a:xfrm>
          <a:prstGeom prst="rect">
            <a:avLst/>
          </a:prstGeom>
          <a:noFill/>
          <a:ln/>
        </p:spPr>
        <p:txBody>
          <a:bodyPr wrap="none" lIns="0" tIns="0" rIns="0" bIns="0" rtlCol="0" anchor="t"/>
          <a:lstStyle/>
          <a:p>
            <a:pPr marL="0" indent="0" algn="ctr" rtl="1">
              <a:lnSpc>
                <a:spcPts val="2850"/>
              </a:lnSpc>
              <a:buNone/>
            </a:pPr>
            <a:r>
              <a:rPr lang="en-US" sz="1750" dirty="0">
                <a:solidFill>
                  <a:srgbClr val="5B5F71"/>
                </a:solidFill>
                <a:latin typeface="Times New Roman" panose="02020603050405020304" pitchFamily="18" charset="0"/>
                <a:ea typeface="Instrument Sans Medium" pitchFamily="34" charset="-122"/>
                <a:cs typeface="Times New Roman" panose="02020603050405020304" pitchFamily="18" charset="0"/>
              </a:rPr>
              <a:t>التنسيق بين القطاعات.</a:t>
            </a:r>
            <a:endParaRPr lang="en-US" sz="175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95</TotalTime>
  <Words>769</Words>
  <Application>Microsoft Office PowerPoint</Application>
  <PresentationFormat>Personnalisé</PresentationFormat>
  <Paragraphs>88</Paragraphs>
  <Slides>16</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Instrument Sans Bold</vt:lpstr>
      <vt:lpstr>Instrument Sans Semi Bold</vt:lpstr>
      <vt:lpstr>Calibri</vt:lpstr>
      <vt:lpstr>Times New Roman</vt:lpstr>
      <vt:lpstr>Instrument Sans Medium</vt:lpstr>
      <vt:lpstr>Arial</vt:lpstr>
      <vt:lpstr>Greta Arabic</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8</cp:revision>
  <dcterms:created xsi:type="dcterms:W3CDTF">2025-03-12T05:55:10Z</dcterms:created>
  <dcterms:modified xsi:type="dcterms:W3CDTF">2025-03-27T23:54:09Z</dcterms:modified>
</cp:coreProperties>
</file>