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852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4902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96030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1556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0964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6400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6681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9149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591247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0496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41455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2329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639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628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3209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6728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693835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1935" y="1477071"/>
            <a:ext cx="7766936" cy="1646302"/>
          </a:xfrm>
        </p:spPr>
        <p:txBody>
          <a:bodyPr/>
          <a:lstStyle/>
          <a:p>
            <a:pPr algn="ctr"/>
            <a:r>
              <a:rPr lang="ar-DZ" dirty="0" smtClean="0">
                <a:latin typeface="Simplified Arabic" panose="02020603050405020304" pitchFamily="18" charset="-78"/>
                <a:cs typeface="Simplified Arabic" panose="02020603050405020304" pitchFamily="18" charset="-78"/>
              </a:rPr>
              <a:t>جماعة الديوان</a:t>
            </a:r>
            <a:endParaRPr lang="fr-FR" dirty="0">
              <a:latin typeface="Simplified Arabic" panose="02020603050405020304" pitchFamily="18" charset="-78"/>
              <a:cs typeface="Simplified Arabic" panose="02020603050405020304" pitchFamily="18" charset="-78"/>
            </a:endParaRPr>
          </a:p>
        </p:txBody>
      </p:sp>
      <p:sp>
        <p:nvSpPr>
          <p:cNvPr id="3" name="Subtitle 2"/>
          <p:cNvSpPr>
            <a:spLocks noGrp="1"/>
          </p:cNvSpPr>
          <p:nvPr>
            <p:ph type="subTitle" idx="1"/>
          </p:nvPr>
        </p:nvSpPr>
        <p:spPr/>
        <p:txBody>
          <a:bodyPr>
            <a:normAutofit/>
          </a:bodyPr>
          <a:lstStyle/>
          <a:p>
            <a:pPr algn="ctr"/>
            <a:r>
              <a:rPr lang="ar-DZ" sz="3200" dirty="0" smtClean="0">
                <a:solidFill>
                  <a:srgbClr val="002060"/>
                </a:solidFill>
                <a:latin typeface="Simplified Arabic" panose="02020603050405020304" pitchFamily="18" charset="-78"/>
                <a:cs typeface="Simplified Arabic" panose="02020603050405020304" pitchFamily="18" charset="-78"/>
              </a:rPr>
              <a:t>الدكتور منير مهادي</a:t>
            </a:r>
            <a:endParaRPr lang="fr-FR" sz="3200" dirty="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412552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7828" y="1084217"/>
            <a:ext cx="8921931" cy="4833257"/>
          </a:xfrm>
        </p:spPr>
        <p:txBody>
          <a:bodyPr>
            <a:normAutofit/>
          </a:bodyPr>
          <a:lstStyle/>
          <a:p>
            <a:pPr algn="just" rtl="1"/>
            <a:r>
              <a:rPr lang="ar-DZ" sz="2800" dirty="0" smtClean="0">
                <a:solidFill>
                  <a:srgbClr val="002060"/>
                </a:solidFill>
                <a:latin typeface="Simplified Arabic" panose="02020603050405020304" pitchFamily="18" charset="-78"/>
                <a:cs typeface="Simplified Arabic" panose="02020603050405020304" pitchFamily="18" charset="-78"/>
              </a:rPr>
              <a:t>تمثّل جماعة أو مدرسة الديوان أوّل وأهم مظهر من مظاهر التجديد في النقد العربي الحديث، لما أحدثته من ثورة على المستويين الأدبي والنقدي، بشكل واضح وجليّ لم تَشُبهُ أيّ شائبة، تُخفي رغبتهم الشديدة في التجديد والثورة على النموذج العربي القديم.</a:t>
            </a:r>
          </a:p>
          <a:p>
            <a:pPr algn="just" rtl="1"/>
            <a:r>
              <a:rPr lang="ar-DZ" sz="2800" dirty="0" smtClean="0">
                <a:solidFill>
                  <a:srgbClr val="002060"/>
                </a:solidFill>
                <a:latin typeface="Simplified Arabic" panose="02020603050405020304" pitchFamily="18" charset="-78"/>
                <a:cs typeface="Simplified Arabic" panose="02020603050405020304" pitchFamily="18" charset="-78"/>
              </a:rPr>
              <a:t>وتعدّ هذه المدرسة جزءا من المدرسة الرومنسية التي كان رائدها "خليل مطران"، خاصة وأنّها تأثّرت كثيرا بالأدبين الفرنسي والإنجليزي.</a:t>
            </a:r>
          </a:p>
          <a:p>
            <a:pPr algn="just" rtl="1"/>
            <a:r>
              <a:rPr lang="ar-DZ" sz="2800" dirty="0" smtClean="0">
                <a:solidFill>
                  <a:srgbClr val="002060"/>
                </a:solidFill>
                <a:latin typeface="Simplified Arabic" panose="02020603050405020304" pitchFamily="18" charset="-78"/>
                <a:cs typeface="Simplified Arabic" panose="02020603050405020304" pitchFamily="18" charset="-78"/>
              </a:rPr>
              <a:t>وقد كان كلٌّ من "عبد الرحمن شكري" و" إبراهيم عبد القادر المازني" و" عباس محمود العقاد" رواد هذه المدرسة، من خلال دواوينهم الأولى التي كانت على التوالي في سنوات: 1909، 1913، 1916. وهناك انتبه إليهم الأدباء والنقاد في تلك الفترة.</a:t>
            </a:r>
            <a:endParaRPr lang="fr-FR" sz="2800" dirty="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204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7828" y="1084217"/>
            <a:ext cx="9183189" cy="5172892"/>
          </a:xfrm>
        </p:spPr>
        <p:txBody>
          <a:bodyPr>
            <a:normAutofit fontScale="92500" lnSpcReduction="10000"/>
          </a:bodyPr>
          <a:lstStyle/>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وكان من أبرز الذين انتبهوا إلى جمال أدب هؤلاء الثلاثة رائد من رواد المدرسة الإحيائية "حافظ إبراهيم" الذي قال عن "عبد الرحمن شكري":</a:t>
            </a:r>
          </a:p>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       لقد بايعت قبل الناس شكري      وزكّيت الشهادة باعترافي</a:t>
            </a:r>
          </a:p>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ولقد كان لهذا الاعتراف أثره البالغ في انتشار وقبول الجماهير العربية لهذا الأدب الجديد.</a:t>
            </a:r>
          </a:p>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عُرفت هذه المدرسة بذلك الاسم نسبة إلى كتاب "الديوان" الذي ألّفه "العقاد والمازني" سنة 1921م، حيث خطّا فيه رؤيتهما الجديدة للأدب والنقد، وقد كان بحق نقطة تحوّل فارقة في مسار النقد العربي الحديث.  </a:t>
            </a:r>
            <a:endParaRPr lang="fr-FR" sz="2800" dirty="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65244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7828" y="1084217"/>
            <a:ext cx="8921931" cy="4833257"/>
          </a:xfrm>
        </p:spPr>
        <p:txBody>
          <a:bodyPr>
            <a:normAutofit/>
          </a:bodyPr>
          <a:lstStyle/>
          <a:p>
            <a:pPr algn="just" rtl="1"/>
            <a:r>
              <a:rPr lang="ar-DZ" sz="2800" dirty="0" smtClean="0">
                <a:solidFill>
                  <a:srgbClr val="002060"/>
                </a:solidFill>
                <a:latin typeface="Simplified Arabic" panose="02020603050405020304" pitchFamily="18" charset="-78"/>
                <a:cs typeface="Simplified Arabic" panose="02020603050405020304" pitchFamily="18" charset="-78"/>
              </a:rPr>
              <a:t>تطلّع رواد مدرسة "الديوان" إلى كسر سيطرة المدرسة الإحيائية، وتقديم بديل أدبي ونقدي لتجاوز الانغلاق الذي وقعت فيه الرؤية السابقة. وقد كان توجّههم الرومنطيقي ذا أثر كبير في تقديم أدب غير مألوف في تلك الفترة، حيث استطاع العقاد توضيح أهداف المدرسة بقوله إنّها جاءت لـ:</a:t>
            </a:r>
          </a:p>
          <a:p>
            <a:pPr algn="just" rtl="1"/>
            <a:r>
              <a:rPr lang="ar-DZ" sz="2800" dirty="0" smtClean="0">
                <a:solidFill>
                  <a:srgbClr val="002060"/>
                </a:solidFill>
                <a:latin typeface="Simplified Arabic" panose="02020603050405020304" pitchFamily="18" charset="-78"/>
                <a:cs typeface="Simplified Arabic" panose="02020603050405020304" pitchFamily="18" charset="-78"/>
              </a:rPr>
              <a:t>1- نقد فكرة القومية في الأدب.</a:t>
            </a:r>
          </a:p>
          <a:p>
            <a:pPr algn="just" rtl="1"/>
            <a:r>
              <a:rPr lang="ar-DZ" sz="2800" dirty="0" smtClean="0">
                <a:solidFill>
                  <a:srgbClr val="002060"/>
                </a:solidFill>
                <a:latin typeface="Simplified Arabic" panose="02020603050405020304" pitchFamily="18" charset="-78"/>
                <a:cs typeface="Simplified Arabic" panose="02020603050405020304" pitchFamily="18" charset="-78"/>
              </a:rPr>
              <a:t>2- نقد فكرة الاشتراكية.</a:t>
            </a:r>
          </a:p>
          <a:p>
            <a:pPr algn="just" rtl="1"/>
            <a:r>
              <a:rPr lang="ar-DZ" sz="2800" dirty="0" smtClean="0">
                <a:solidFill>
                  <a:srgbClr val="002060"/>
                </a:solidFill>
                <a:latin typeface="Simplified Arabic" panose="02020603050405020304" pitchFamily="18" charset="-78"/>
                <a:cs typeface="Simplified Arabic" panose="02020603050405020304" pitchFamily="18" charset="-78"/>
              </a:rPr>
              <a:t>ولعلّ أبرز صفتين اتصّفت بهما الثورة النقدية لهذه المدرسة:</a:t>
            </a:r>
          </a:p>
          <a:p>
            <a:pPr algn="just" rtl="1"/>
            <a:r>
              <a:rPr lang="ar-DZ" sz="2800" dirty="0" smtClean="0">
                <a:solidFill>
                  <a:srgbClr val="002060"/>
                </a:solidFill>
                <a:latin typeface="Simplified Arabic" panose="02020603050405020304" pitchFamily="18" charset="-78"/>
                <a:cs typeface="Simplified Arabic" panose="02020603050405020304" pitchFamily="18" charset="-78"/>
              </a:rPr>
              <a:t>1- أنها جاءت في وقتها.</a:t>
            </a:r>
          </a:p>
          <a:p>
            <a:pPr algn="just" rtl="1"/>
            <a:r>
              <a:rPr lang="ar-DZ" sz="2800" dirty="0" smtClean="0">
                <a:solidFill>
                  <a:srgbClr val="002060"/>
                </a:solidFill>
                <a:latin typeface="Simplified Arabic" panose="02020603050405020304" pitchFamily="18" charset="-78"/>
                <a:cs typeface="Simplified Arabic" panose="02020603050405020304" pitchFamily="18" charset="-78"/>
              </a:rPr>
              <a:t>2- أنها كانت ثورة واضحة.</a:t>
            </a:r>
            <a:endParaRPr lang="fr-FR" sz="2800" dirty="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207396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7828" y="1084217"/>
            <a:ext cx="8921931" cy="4833257"/>
          </a:xfrm>
        </p:spPr>
        <p:txBody>
          <a:bodyPr>
            <a:normAutofit/>
          </a:bodyPr>
          <a:lstStyle/>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ومن أهمّ أسس ومبادئ هذه الجماعة، مفهومهم للنقد، يقول عنه العقاد هو" التمييز، والتمييز لا يكون إلا بمزيّة، والبيئة نفسها تعلّمنا سُننها في النقد والانتقاء، حين تُفضي عن كل ما تشابه، وتشرع في تخليد كل مزيّة تنجم في نوع من الأنواع".</a:t>
            </a:r>
          </a:p>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وقفت الجماعة في وجه القصيدة العربية القديمة، من خلال: الشكل، والبناء، والمضمون، واللغة. وقدّمت مفاهيمها الخاصة لهذه المصطلحات، بعد تأثّرها بالمدرسة الرومنسية في الغرب ونموذجها الشعري الجديد.</a:t>
            </a:r>
            <a:endParaRPr lang="fr-FR" sz="2800" dirty="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228457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7828" y="1084217"/>
            <a:ext cx="8921931" cy="4833257"/>
          </a:xfrm>
        </p:spPr>
        <p:txBody>
          <a:bodyPr>
            <a:normAutofit/>
          </a:bodyPr>
          <a:lstStyle/>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حدّد العقاد ثلاثة مقاييس للشعر لم تكن معهودة بين النقاد في تلك الفترة، وهي " التجربة الإنسانهية، الشعر تعبير عن ذات الشاعر ووجدانه، القصيدة الشعرية بنية حيّة وليست أجزاء متناثرة". </a:t>
            </a:r>
          </a:p>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كما حدّد أربعة عيوب وقع فيها الشعراء في الفترة الحديثة وهي" التفكّك والإحالة، والتقليد، والولوع بالأعراض دون الجواهر". وهذا ما أبعد الشعراء حسبه عن الشعر الحقيقي.</a:t>
            </a:r>
          </a:p>
          <a:p>
            <a:pPr algn="just" rtl="1">
              <a:lnSpc>
                <a:spcPct val="150000"/>
              </a:lnSpc>
            </a:pPr>
            <a:endParaRPr lang="fr-FR" sz="2800" dirty="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231971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7828" y="1084217"/>
            <a:ext cx="8921931" cy="4833257"/>
          </a:xfrm>
        </p:spPr>
        <p:txBody>
          <a:bodyPr>
            <a:normAutofit/>
          </a:bodyPr>
          <a:lstStyle/>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لم يكتف رواد مدرسة الديوان بهذا فقط، بل ناقشوا الكثير من المفاهيم من مثل: الطبع والصنعة، الصورة الشعرية، صدق الوجدان، الوحدة العُضوية، الوزن والقافية، ...".</a:t>
            </a:r>
          </a:p>
          <a:p>
            <a:pPr algn="just" rtl="1">
              <a:lnSpc>
                <a:spcPct val="150000"/>
              </a:lnSpc>
            </a:pPr>
            <a:r>
              <a:rPr lang="ar-DZ" sz="2800" smtClean="0">
                <a:solidFill>
                  <a:srgbClr val="002060"/>
                </a:solidFill>
                <a:latin typeface="Simplified Arabic" panose="02020603050405020304" pitchFamily="18" charset="-78"/>
                <a:cs typeface="Simplified Arabic" panose="02020603050405020304" pitchFamily="18" charset="-78"/>
              </a:rPr>
              <a:t>وقد قدّموا قراءت نقدية متنوّعة للشعراء والنثّار من أمثال "أحمد شوقي، المنفلوطي، ..."، حيث توزّعت آراؤهم بين النقد الموضوعي المبرّر، وبين النقد التهكّمي، القائم على الاستهزاء والاحتقار للأدباء الذين ما زالوا يكتبون وفق النموذج العربي القديم.</a:t>
            </a:r>
          </a:p>
          <a:p>
            <a:pPr algn="just" rtl="1">
              <a:lnSpc>
                <a:spcPct val="150000"/>
              </a:lnSpc>
            </a:pPr>
            <a:endParaRPr lang="fr-FR" sz="2800" dirty="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05437210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50</TotalTime>
  <Words>522</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Simplified Arabic</vt:lpstr>
      <vt:lpstr>Trebuchet MS</vt:lpstr>
      <vt:lpstr>Wingdings 3</vt:lpstr>
      <vt:lpstr>Facet</vt:lpstr>
      <vt:lpstr>جماعة الديوان</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جماعة الديوان</dc:title>
  <dc:creator>Mahad</dc:creator>
  <cp:lastModifiedBy>Mahad</cp:lastModifiedBy>
  <cp:revision>14</cp:revision>
  <dcterms:created xsi:type="dcterms:W3CDTF">2021-02-04T12:55:12Z</dcterms:created>
  <dcterms:modified xsi:type="dcterms:W3CDTF">2021-02-04T13:45:27Z</dcterms:modified>
</cp:coreProperties>
</file>