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D492B88-3401-4E55-B05F-9A05664A2ADC}" type="datetimeFigureOut">
              <a:rPr lang="fr-FR" smtClean="0"/>
              <a:t>28/11/2023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285630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492B88-3401-4E55-B05F-9A05664A2ADC}" type="datetimeFigureOut">
              <a:rPr lang="fr-FR" smtClean="0"/>
              <a:t>28/11/2023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2350554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492B88-3401-4E55-B05F-9A05664A2ADC}" type="datetimeFigureOut">
              <a:rPr lang="fr-FR" smtClean="0"/>
              <a:t>28/11/2023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380473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492B88-3401-4E55-B05F-9A05664A2ADC}" type="datetimeFigureOut">
              <a:rPr lang="fr-FR" smtClean="0"/>
              <a:t>28/11/2023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33760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D492B88-3401-4E55-B05F-9A05664A2ADC}" type="datetimeFigureOut">
              <a:rPr lang="fr-FR" smtClean="0"/>
              <a:t>28/11/2023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323067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492B88-3401-4E55-B05F-9A05664A2ADC}" type="datetimeFigureOut">
              <a:rPr lang="fr-FR" smtClean="0"/>
              <a:t>28/11/2023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301998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492B88-3401-4E55-B05F-9A05664A2ADC}" type="datetimeFigureOut">
              <a:rPr lang="fr-FR" smtClean="0"/>
              <a:t>28/11/2023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236973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D492B88-3401-4E55-B05F-9A05664A2ADC}" type="datetimeFigureOut">
              <a:rPr lang="fr-FR" smtClean="0"/>
              <a:t>28/11/2023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168877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492B88-3401-4E55-B05F-9A05664A2ADC}" type="datetimeFigureOut">
              <a:rPr lang="fr-FR" smtClean="0"/>
              <a:t>28/11/2023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28882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492B88-3401-4E55-B05F-9A05664A2ADC}" type="datetimeFigureOut">
              <a:rPr lang="fr-FR" smtClean="0"/>
              <a:t>28/11/2023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24919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D492B88-3401-4E55-B05F-9A05664A2ADC}" type="datetimeFigureOut">
              <a:rPr lang="fr-FR" smtClean="0"/>
              <a:t>28/11/2023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D6334E-441C-414E-BFDF-29559EB9DD88}" type="slidenum">
              <a:rPr lang="fr-FR" smtClean="0"/>
              <a:t>‹N°›</a:t>
            </a:fld>
            <a:endParaRPr lang="fr-FR"/>
          </a:p>
        </p:txBody>
      </p:sp>
    </p:spTree>
    <p:extLst>
      <p:ext uri="{BB962C8B-B14F-4D97-AF65-F5344CB8AC3E}">
        <p14:creationId xmlns:p14="http://schemas.microsoft.com/office/powerpoint/2010/main" val="144738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92B88-3401-4E55-B05F-9A05664A2ADC}" type="datetimeFigureOut">
              <a:rPr lang="fr-FR" smtClean="0"/>
              <a:t>28/11/2023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6334E-441C-414E-BFDF-29559EB9DD88}" type="slidenum">
              <a:rPr lang="fr-FR" smtClean="0"/>
              <a:t>‹N°›</a:t>
            </a:fld>
            <a:endParaRPr lang="fr-FR"/>
          </a:p>
        </p:txBody>
      </p:sp>
    </p:spTree>
    <p:extLst>
      <p:ext uri="{BB962C8B-B14F-4D97-AF65-F5344CB8AC3E}">
        <p14:creationId xmlns:p14="http://schemas.microsoft.com/office/powerpoint/2010/main" val="193476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Transfer of Phonological Elements of L 1</a:t>
            </a:r>
            <a:endParaRPr lang="fr-FR" dirty="0"/>
          </a:p>
        </p:txBody>
      </p:sp>
      <p:sp>
        <p:nvSpPr>
          <p:cNvPr id="3" name="Sous-titre 2"/>
          <p:cNvSpPr>
            <a:spLocks noGrp="1"/>
          </p:cNvSpPr>
          <p:nvPr>
            <p:ph type="subTitle" idx="1"/>
          </p:nvPr>
        </p:nvSpPr>
        <p:spPr/>
        <p:txBody>
          <a:bodyPr>
            <a:normAutofit fontScale="85000" lnSpcReduction="20000"/>
          </a:bodyPr>
          <a:lstStyle/>
          <a:p>
            <a:pPr algn="just"/>
            <a:r>
              <a:rPr lang="en-US" dirty="0" smtClean="0">
                <a:solidFill>
                  <a:schemeClr val="tx1"/>
                </a:solidFill>
              </a:rPr>
              <a:t>An obvious case of mother tongue interference is the area of pronunciation. Students tend to transfer the phonological features of their native language to those of the target language</a:t>
            </a:r>
            <a:r>
              <a:rPr lang="en-US" dirty="0" smtClean="0"/>
              <a:t>. </a:t>
            </a:r>
            <a:r>
              <a:rPr lang="en-US" b="1" dirty="0" smtClean="0">
                <a:solidFill>
                  <a:schemeClr val="tx1"/>
                </a:solidFill>
              </a:rPr>
              <a:t>Example: </a:t>
            </a:r>
            <a:endParaRPr lang="fr-FR" b="1" dirty="0">
              <a:solidFill>
                <a:schemeClr val="tx1"/>
              </a:solidFill>
            </a:endParaRPr>
          </a:p>
        </p:txBody>
      </p:sp>
    </p:spTree>
    <p:extLst>
      <p:ext uri="{BB962C8B-B14F-4D97-AF65-F5344CB8AC3E}">
        <p14:creationId xmlns:p14="http://schemas.microsoft.com/office/powerpoint/2010/main" val="356494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b="1" dirty="0" err="1"/>
              <a:t>Example</a:t>
            </a:r>
            <a:r>
              <a:rPr lang="fr-FR" b="1" dirty="0"/>
              <a:t> 1: </a:t>
            </a:r>
            <a:r>
              <a:rPr lang="fr-FR" b="1" dirty="0" err="1"/>
              <a:t>Arabic</a:t>
            </a:r>
            <a:r>
              <a:rPr lang="fr-FR" b="1" dirty="0"/>
              <a:t> L1 - </a:t>
            </a:r>
            <a:r>
              <a:rPr lang="fr-FR" b="1" dirty="0" err="1"/>
              <a:t>Pronunciation</a:t>
            </a:r>
            <a:r>
              <a:rPr lang="fr-FR" b="1" dirty="0"/>
              <a:t> of Consonants</a:t>
            </a:r>
          </a:p>
          <a:p>
            <a:r>
              <a:rPr lang="fr-FR" dirty="0"/>
              <a:t>In </a:t>
            </a:r>
            <a:r>
              <a:rPr lang="fr-FR" dirty="0" err="1"/>
              <a:t>Arabic</a:t>
            </a:r>
            <a:r>
              <a:rPr lang="fr-FR" dirty="0"/>
              <a:t>, the </a:t>
            </a:r>
            <a:r>
              <a:rPr lang="fr-FR" dirty="0" err="1"/>
              <a:t>sounds</a:t>
            </a:r>
            <a:r>
              <a:rPr lang="fr-FR" dirty="0"/>
              <a:t> of certain consonants </a:t>
            </a:r>
            <a:r>
              <a:rPr lang="fr-FR" dirty="0" err="1"/>
              <a:t>may</a:t>
            </a:r>
            <a:r>
              <a:rPr lang="fr-FR" dirty="0"/>
              <a:t> </a:t>
            </a:r>
            <a:r>
              <a:rPr lang="fr-FR" dirty="0" err="1"/>
              <a:t>differ</a:t>
            </a:r>
            <a:r>
              <a:rPr lang="fr-FR" dirty="0"/>
              <a:t> </a:t>
            </a:r>
            <a:r>
              <a:rPr lang="fr-FR" dirty="0" err="1"/>
              <a:t>from</a:t>
            </a:r>
            <a:r>
              <a:rPr lang="fr-FR" dirty="0"/>
              <a:t> English. For instance, </a:t>
            </a:r>
            <a:r>
              <a:rPr lang="fr-FR" dirty="0" err="1"/>
              <a:t>Arabic</a:t>
            </a:r>
            <a:r>
              <a:rPr lang="fr-FR" dirty="0"/>
              <a:t> has distinct </a:t>
            </a:r>
            <a:r>
              <a:rPr lang="fr-FR" dirty="0" err="1"/>
              <a:t>sounds</a:t>
            </a:r>
            <a:r>
              <a:rPr lang="fr-FR" dirty="0"/>
              <a:t> for the </a:t>
            </a:r>
            <a:r>
              <a:rPr lang="fr-FR" dirty="0" err="1"/>
              <a:t>letters</a:t>
            </a:r>
            <a:r>
              <a:rPr lang="fr-FR" dirty="0"/>
              <a:t> "</a:t>
            </a:r>
            <a:r>
              <a:rPr lang="ar-DZ" dirty="0"/>
              <a:t>ق" (</a:t>
            </a:r>
            <a:r>
              <a:rPr lang="fr-FR" dirty="0" err="1"/>
              <a:t>qaf</a:t>
            </a:r>
            <a:r>
              <a:rPr lang="fr-FR" dirty="0"/>
              <a:t>) and "</a:t>
            </a:r>
            <a:r>
              <a:rPr lang="ar-DZ" dirty="0"/>
              <a:t>خ" (</a:t>
            </a:r>
            <a:r>
              <a:rPr lang="fr-FR" dirty="0" err="1"/>
              <a:t>khā</a:t>
            </a:r>
            <a:r>
              <a:rPr lang="fr-FR" dirty="0"/>
              <a:t>') </a:t>
            </a:r>
            <a:r>
              <a:rPr lang="fr-FR" dirty="0" err="1"/>
              <a:t>which</a:t>
            </a:r>
            <a:r>
              <a:rPr lang="fr-FR" dirty="0"/>
              <a:t> </a:t>
            </a:r>
            <a:r>
              <a:rPr lang="fr-FR" dirty="0" err="1"/>
              <a:t>don't</a:t>
            </a:r>
            <a:r>
              <a:rPr lang="fr-FR" dirty="0"/>
              <a:t> have direct </a:t>
            </a:r>
            <a:r>
              <a:rPr lang="fr-FR" dirty="0" err="1"/>
              <a:t>equivalents</a:t>
            </a:r>
            <a:r>
              <a:rPr lang="fr-FR" dirty="0"/>
              <a:t> in English. </a:t>
            </a:r>
            <a:r>
              <a:rPr lang="fr-FR" dirty="0" err="1"/>
              <a:t>Learners</a:t>
            </a:r>
            <a:r>
              <a:rPr lang="fr-FR" dirty="0"/>
              <a:t> </a:t>
            </a:r>
            <a:r>
              <a:rPr lang="fr-FR" dirty="0" err="1"/>
              <a:t>might</a:t>
            </a:r>
            <a:r>
              <a:rPr lang="fr-FR" dirty="0"/>
              <a:t> </a:t>
            </a:r>
            <a:r>
              <a:rPr lang="fr-FR" dirty="0" err="1"/>
              <a:t>unintentionally</a:t>
            </a:r>
            <a:r>
              <a:rPr lang="fr-FR" dirty="0"/>
              <a:t> substitute English </a:t>
            </a:r>
            <a:r>
              <a:rPr lang="fr-FR" dirty="0" err="1"/>
              <a:t>sounds</a:t>
            </a:r>
            <a:r>
              <a:rPr lang="fr-FR" dirty="0"/>
              <a:t> for </a:t>
            </a:r>
            <a:r>
              <a:rPr lang="fr-FR" dirty="0" err="1"/>
              <a:t>these</a:t>
            </a:r>
            <a:r>
              <a:rPr lang="fr-FR" dirty="0"/>
              <a:t> </a:t>
            </a:r>
            <a:r>
              <a:rPr lang="fr-FR" dirty="0" err="1"/>
              <a:t>Arabic</a:t>
            </a:r>
            <a:r>
              <a:rPr lang="fr-FR" dirty="0"/>
              <a:t> </a:t>
            </a:r>
            <a:r>
              <a:rPr lang="fr-FR" dirty="0" err="1"/>
              <a:t>sounds</a:t>
            </a:r>
            <a:r>
              <a:rPr lang="fr-FR" dirty="0"/>
              <a:t>, </a:t>
            </a:r>
            <a:r>
              <a:rPr lang="fr-FR" dirty="0" err="1"/>
              <a:t>affecting</a:t>
            </a:r>
            <a:r>
              <a:rPr lang="fr-FR" dirty="0"/>
              <a:t> </a:t>
            </a:r>
            <a:r>
              <a:rPr lang="fr-FR" dirty="0" err="1"/>
              <a:t>their</a:t>
            </a:r>
            <a:r>
              <a:rPr lang="fr-FR" dirty="0"/>
              <a:t> </a:t>
            </a:r>
            <a:r>
              <a:rPr lang="fr-FR" dirty="0" err="1"/>
              <a:t>pronunciation</a:t>
            </a:r>
            <a:r>
              <a:rPr lang="fr-FR" dirty="0"/>
              <a:t>.</a:t>
            </a:r>
          </a:p>
          <a:p>
            <a:endParaRPr lang="fr-FR" dirty="0"/>
          </a:p>
        </p:txBody>
      </p:sp>
    </p:spTree>
    <p:extLst>
      <p:ext uri="{BB962C8B-B14F-4D97-AF65-F5344CB8AC3E}">
        <p14:creationId xmlns:p14="http://schemas.microsoft.com/office/powerpoint/2010/main" val="162823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i="1" dirty="0" smtClean="0"/>
              <a:t>Transfer of Morphological Elements</a:t>
            </a:r>
          </a:p>
          <a:p>
            <a:r>
              <a:rPr lang="en-US" b="1" i="1" dirty="0" smtClean="0"/>
              <a:t> </a:t>
            </a:r>
            <a:r>
              <a:rPr lang="en-US" dirty="0" smtClean="0"/>
              <a:t>Some errors are caused by the transfer of morphological features of the mother tongue</a:t>
            </a:r>
            <a:endParaRPr lang="fr-FR" dirty="0"/>
          </a:p>
        </p:txBody>
      </p:sp>
    </p:spTree>
    <p:extLst>
      <p:ext uri="{BB962C8B-B14F-4D97-AF65-F5344CB8AC3E}">
        <p14:creationId xmlns:p14="http://schemas.microsoft.com/office/powerpoint/2010/main" val="247767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b="1" i="1" dirty="0" err="1" smtClean="0"/>
              <a:t>Intrallngual</a:t>
            </a:r>
            <a:r>
              <a:rPr lang="fr-FR" b="1" i="1" dirty="0" smtClean="0"/>
              <a:t> and </a:t>
            </a:r>
            <a:r>
              <a:rPr lang="fr-FR" b="1" i="1" dirty="0" err="1" smtClean="0"/>
              <a:t>Developmental</a:t>
            </a:r>
            <a:r>
              <a:rPr lang="fr-FR" b="1" i="1" dirty="0" smtClean="0"/>
              <a:t> </a:t>
            </a:r>
            <a:r>
              <a:rPr lang="fr-FR" b="1" i="1" dirty="0" err="1" smtClean="0"/>
              <a:t>Errors</a:t>
            </a:r>
            <a:endParaRPr lang="fr-FR" b="1" i="1" dirty="0" smtClean="0"/>
          </a:p>
          <a:p>
            <a:r>
              <a:rPr lang="en-US" dirty="0" err="1" smtClean="0"/>
              <a:t>Intralingual</a:t>
            </a:r>
            <a:r>
              <a:rPr lang="en-US" dirty="0" smtClean="0"/>
              <a:t> and developmental errors are caused by the mutual interference of items in the target language, i.e., the influence of one target language item upon another. For instance, a learner may produce *</a:t>
            </a:r>
            <a:r>
              <a:rPr lang="en-US" b="1" i="1" dirty="0" smtClean="0"/>
              <a:t>He is comes</a:t>
            </a:r>
            <a:r>
              <a:rPr lang="en-US" dirty="0" smtClean="0"/>
              <a:t>, based on the blend of the English structures: </a:t>
            </a:r>
            <a:r>
              <a:rPr lang="en-US" b="1" i="1" dirty="0" smtClean="0"/>
              <a:t>He is coming</a:t>
            </a:r>
            <a:r>
              <a:rPr lang="en-US" dirty="0" smtClean="0"/>
              <a:t>, and </a:t>
            </a:r>
            <a:r>
              <a:rPr lang="en-US" b="1" i="1" dirty="0" smtClean="0"/>
              <a:t>He comes</a:t>
            </a:r>
            <a:r>
              <a:rPr lang="en-US" dirty="0" smtClean="0"/>
              <a:t>. Such errors reflect the learner's competence at a particular stage of second language development and illustrate some of the general characteristics of language learning.</a:t>
            </a:r>
            <a:endParaRPr lang="fr-FR" b="1" i="1" dirty="0"/>
          </a:p>
        </p:txBody>
      </p:sp>
    </p:spTree>
    <p:extLst>
      <p:ext uri="{BB962C8B-B14F-4D97-AF65-F5344CB8AC3E}">
        <p14:creationId xmlns:p14="http://schemas.microsoft.com/office/powerpoint/2010/main" val="301127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en-US" dirty="0" err="1" smtClean="0"/>
              <a:t>Intralingual</a:t>
            </a:r>
            <a:r>
              <a:rPr lang="en-US" dirty="0" smtClean="0"/>
              <a:t> and developmental errors are divided into six subcategories given below: </a:t>
            </a:r>
          </a:p>
          <a:p>
            <a:r>
              <a:rPr lang="en-US" b="1" i="1" dirty="0" err="1" smtClean="0"/>
              <a:t>Overgeneral</a:t>
            </a:r>
            <a:r>
              <a:rPr lang="en-US" b="1" i="1" dirty="0" smtClean="0"/>
              <a:t> </a:t>
            </a:r>
            <a:r>
              <a:rPr lang="en-US" b="1" i="1" dirty="0" err="1" smtClean="0"/>
              <a:t>ization</a:t>
            </a:r>
            <a:r>
              <a:rPr lang="en-US" b="1" i="1" dirty="0" smtClean="0"/>
              <a:t> </a:t>
            </a:r>
          </a:p>
          <a:p>
            <a:r>
              <a:rPr lang="en-US" b="1" i="1" dirty="0" smtClean="0"/>
              <a:t>Ignorance of Rule Restriction </a:t>
            </a:r>
          </a:p>
          <a:p>
            <a:r>
              <a:rPr lang="en-US" b="1" i="1" dirty="0" smtClean="0"/>
              <a:t>False Analogy </a:t>
            </a:r>
          </a:p>
          <a:p>
            <a:r>
              <a:rPr lang="en-US" b="1" i="1" dirty="0" smtClean="0"/>
              <a:t>Hyperextension </a:t>
            </a:r>
          </a:p>
          <a:p>
            <a:r>
              <a:rPr lang="en-US" b="1" i="1" dirty="0" smtClean="0"/>
              <a:t>Hypercorrection </a:t>
            </a:r>
          </a:p>
          <a:p>
            <a:r>
              <a:rPr lang="en-US" b="1" i="1" dirty="0" smtClean="0"/>
              <a:t>Faulty Categorization </a:t>
            </a:r>
            <a:endParaRPr lang="fr-FR" b="1" i="1" dirty="0"/>
          </a:p>
        </p:txBody>
      </p:sp>
    </p:spTree>
    <p:extLst>
      <p:ext uri="{BB962C8B-B14F-4D97-AF65-F5344CB8AC3E}">
        <p14:creationId xmlns:p14="http://schemas.microsoft.com/office/powerpoint/2010/main" val="26790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smtClean="0"/>
              <a:t>Overgeneralization (Also called Over-extension and Analogy) </a:t>
            </a:r>
            <a:endParaRPr lang="fr-FR" b="1" dirty="0"/>
          </a:p>
        </p:txBody>
      </p:sp>
    </p:spTree>
    <p:extLst>
      <p:ext uri="{BB962C8B-B14F-4D97-AF65-F5344CB8AC3E}">
        <p14:creationId xmlns:p14="http://schemas.microsoft.com/office/powerpoint/2010/main" val="2711918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smtClean="0"/>
              <a:t>According to Richards et al. ( 1989), overgeneralization is a process common in both first and second-language learning, in which a </a:t>
            </a:r>
            <a:r>
              <a:rPr lang="en-US" dirty="0" err="1" smtClean="0"/>
              <a:t>Ieamer</a:t>
            </a:r>
            <a:r>
              <a:rPr lang="en-US" dirty="0" smtClean="0"/>
              <a:t> extends the use of a grammatical rule beyond its accepted uses. For example, a child may use ball to refer to all round objects. </a:t>
            </a:r>
            <a:endParaRPr lang="fr-FR" dirty="0"/>
          </a:p>
        </p:txBody>
      </p:sp>
    </p:spTree>
    <p:extLst>
      <p:ext uri="{BB962C8B-B14F-4D97-AF65-F5344CB8AC3E}">
        <p14:creationId xmlns:p14="http://schemas.microsoft.com/office/powerpoint/2010/main" val="153879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Thus, overgeneralization errors refer to the deviant structures produced by the learner on the basis of his limited knowledge of and exposure to other structures of the target language. For examples, in the first two examples below, the omission of the third person singular -s seems to have been caused by the overgeneralization of all other </a:t>
            </a:r>
            <a:r>
              <a:rPr lang="en-US" dirty="0" err="1" smtClean="0"/>
              <a:t>endingless</a:t>
            </a:r>
            <a:r>
              <a:rPr lang="en-US" dirty="0" smtClean="0"/>
              <a:t> forms in English. </a:t>
            </a:r>
            <a:endParaRPr lang="fr-FR" dirty="0" smtClean="0"/>
          </a:p>
          <a:p>
            <a:endParaRPr lang="fr-FR" dirty="0"/>
          </a:p>
        </p:txBody>
      </p:sp>
    </p:spTree>
    <p:extLst>
      <p:ext uri="{BB962C8B-B14F-4D97-AF65-F5344CB8AC3E}">
        <p14:creationId xmlns:p14="http://schemas.microsoft.com/office/powerpoint/2010/main" val="372531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a:t>*</a:t>
            </a:r>
            <a:r>
              <a:rPr lang="en-US" dirty="0" smtClean="0"/>
              <a:t>Iran extend almost 1600 kilometers from North to South</a:t>
            </a:r>
            <a:r>
              <a:rPr lang="en-US" smtClean="0"/>
              <a:t>. </a:t>
            </a:r>
            <a:endParaRPr lang="en-US" dirty="0" smtClean="0"/>
          </a:p>
          <a:p>
            <a:r>
              <a:rPr lang="en-US" dirty="0"/>
              <a:t>*</a:t>
            </a:r>
            <a:r>
              <a:rPr lang="en-US" dirty="0" smtClean="0"/>
              <a:t> He always try to help other people</a:t>
            </a:r>
            <a:endParaRPr lang="fr-FR" dirty="0"/>
          </a:p>
        </p:txBody>
      </p:sp>
    </p:spTree>
    <p:extLst>
      <p:ext uri="{BB962C8B-B14F-4D97-AF65-F5344CB8AC3E}">
        <p14:creationId xmlns:p14="http://schemas.microsoft.com/office/powerpoint/2010/main" val="342782822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383</Words>
  <Application>Microsoft Office PowerPoint</Application>
  <PresentationFormat>Affichage à l'écran (4:3)</PresentationFormat>
  <Paragraphs>20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Transfer of Phonological Elements of L 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 of Phonological Elements of L 1</dc:title>
  <dc:creator>asus</dc:creator>
  <cp:lastModifiedBy>asus</cp:lastModifiedBy>
  <cp:revision>5</cp:revision>
  <dcterms:created xsi:type="dcterms:W3CDTF">2023-11-28T19:06:21Z</dcterms:created>
  <dcterms:modified xsi:type="dcterms:W3CDTF">2023-11-29T07:44:36Z</dcterms:modified>
</cp:coreProperties>
</file>