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5" r:id="rId9"/>
    <p:sldId id="267" r:id="rId10"/>
    <p:sldId id="268" r:id="rId11"/>
    <p:sldId id="269" r:id="rId12"/>
    <p:sldId id="270" r:id="rId13"/>
    <p:sldId id="271" r:id="rId14"/>
  </p:sldIdLst>
  <p:sldSz cx="9753600" cy="7315200"/>
  <p:notesSz cx="6858000" cy="9144000"/>
  <p:embeddedFontLst>
    <p:embeddedFont>
      <p:font typeface="Telegraf Bold" panose="020B0604020202020204" charset="0"/>
      <p:regular r:id="rId15"/>
    </p:embeddedFont>
    <p:embeddedFont>
      <p:font typeface="Kollektif" panose="020B0604020202020204" charset="0"/>
      <p:regular r:id="rId16"/>
    </p:embeddedFont>
    <p:embeddedFont>
      <p:font typeface="Angeletta" panose="020B0604020202020204" charset="0"/>
      <p:regular r:id="rId17"/>
    </p:embeddedFont>
    <p:embeddedFont>
      <p:font typeface="Telegraf" panose="020B0604020202020204" charset="0"/>
      <p:regular r:id="rId18"/>
    </p:embeddedFont>
    <p:embeddedFont>
      <p:font typeface="Calibri" panose="020F0502020204030204" pitchFamily="34" charset="0"/>
      <p:regular r:id="rId19"/>
      <p:bold r:id="rId20"/>
      <p:italic r:id="rId21"/>
      <p:boldItalic r:id="rId22"/>
    </p:embeddedFont>
    <p:embeddedFont>
      <p:font typeface="AC Steelfish"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5" d="100"/>
          <a:sy n="65" d="100"/>
        </p:scale>
        <p:origin x="14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1.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1.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grpSp>
        <p:nvGrpSpPr>
          <p:cNvPr id="2" name="Group 2"/>
          <p:cNvGrpSpPr/>
          <p:nvPr/>
        </p:nvGrpSpPr>
        <p:grpSpPr>
          <a:xfrm>
            <a:off x="-638616" y="-800921"/>
            <a:ext cx="3240893" cy="8917041"/>
            <a:chOff x="0" y="0"/>
            <a:chExt cx="1200331" cy="3302608"/>
          </a:xfrm>
        </p:grpSpPr>
        <p:sp>
          <p:nvSpPr>
            <p:cNvPr id="3" name="Freeform 3"/>
            <p:cNvSpPr/>
            <p:nvPr/>
          </p:nvSpPr>
          <p:spPr>
            <a:xfrm>
              <a:off x="0" y="0"/>
              <a:ext cx="1200331" cy="3302608"/>
            </a:xfrm>
            <a:custGeom>
              <a:avLst/>
              <a:gdLst/>
              <a:ahLst/>
              <a:cxnLst/>
              <a:rect l="l" t="t" r="r" b="b"/>
              <a:pathLst>
                <a:path w="1200331" h="3302608">
                  <a:moveTo>
                    <a:pt x="0" y="0"/>
                  </a:moveTo>
                  <a:lnTo>
                    <a:pt x="1200331" y="0"/>
                  </a:lnTo>
                  <a:lnTo>
                    <a:pt x="1200331" y="3302608"/>
                  </a:lnTo>
                  <a:lnTo>
                    <a:pt x="0" y="3302608"/>
                  </a:lnTo>
                  <a:close/>
                </a:path>
              </a:pathLst>
            </a:custGeom>
            <a:solidFill>
              <a:srgbClr val="88BFBA"/>
            </a:solidFill>
          </p:spPr>
        </p:sp>
        <p:sp>
          <p:nvSpPr>
            <p:cNvPr id="4" name="TextBox 4"/>
            <p:cNvSpPr txBox="1"/>
            <p:nvPr/>
          </p:nvSpPr>
          <p:spPr>
            <a:xfrm>
              <a:off x="0" y="-47625"/>
              <a:ext cx="1200331" cy="3350233"/>
            </a:xfrm>
            <a:prstGeom prst="rect">
              <a:avLst/>
            </a:prstGeom>
          </p:spPr>
          <p:txBody>
            <a:bodyPr lIns="50800" tIns="50800" rIns="50800" bIns="50800" rtlCol="0" anchor="ctr"/>
            <a:lstStyle/>
            <a:p>
              <a:pPr algn="ctr">
                <a:lnSpc>
                  <a:spcPts val="1960"/>
                </a:lnSpc>
              </a:pPr>
              <a:endParaRPr/>
            </a:p>
          </p:txBody>
        </p:sp>
      </p:grpSp>
      <p:sp>
        <p:nvSpPr>
          <p:cNvPr id="5" name="Freeform 5"/>
          <p:cNvSpPr/>
          <p:nvPr/>
        </p:nvSpPr>
        <p:spPr>
          <a:xfrm>
            <a:off x="1571127" y="5120640"/>
            <a:ext cx="2926080" cy="2926080"/>
          </a:xfrm>
          <a:custGeom>
            <a:avLst/>
            <a:gdLst/>
            <a:ahLst/>
            <a:cxnLst/>
            <a:rect l="l" t="t" r="r" b="b"/>
            <a:pathLst>
              <a:path w="2926080" h="2926080">
                <a:moveTo>
                  <a:pt x="0" y="0"/>
                </a:moveTo>
                <a:lnTo>
                  <a:pt x="2926080" y="0"/>
                </a:lnTo>
                <a:lnTo>
                  <a:pt x="2926080" y="2926080"/>
                </a:lnTo>
                <a:lnTo>
                  <a:pt x="0" y="29260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731520" y="-642120"/>
            <a:ext cx="2926080" cy="2926080"/>
          </a:xfrm>
          <a:custGeom>
            <a:avLst/>
            <a:gdLst/>
            <a:ahLst/>
            <a:cxnLst/>
            <a:rect l="l" t="t" r="r" b="b"/>
            <a:pathLst>
              <a:path w="2926080" h="2926080">
                <a:moveTo>
                  <a:pt x="0" y="0"/>
                </a:moveTo>
                <a:lnTo>
                  <a:pt x="2926080" y="0"/>
                </a:lnTo>
                <a:lnTo>
                  <a:pt x="2926080" y="2926080"/>
                </a:lnTo>
                <a:lnTo>
                  <a:pt x="0" y="29260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3810349" y="319592"/>
            <a:ext cx="1304174" cy="1304174"/>
          </a:xfrm>
          <a:custGeom>
            <a:avLst/>
            <a:gdLst/>
            <a:ahLst/>
            <a:cxnLst/>
            <a:rect l="l" t="t" r="r" b="b"/>
            <a:pathLst>
              <a:path w="1304174" h="1304174">
                <a:moveTo>
                  <a:pt x="0" y="0"/>
                </a:moveTo>
                <a:lnTo>
                  <a:pt x="1304174" y="0"/>
                </a:lnTo>
                <a:lnTo>
                  <a:pt x="1304174" y="1304174"/>
                </a:lnTo>
                <a:lnTo>
                  <a:pt x="0" y="130417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8693948" y="620990"/>
            <a:ext cx="492763" cy="568027"/>
          </a:xfrm>
          <a:custGeom>
            <a:avLst/>
            <a:gdLst/>
            <a:ahLst/>
            <a:cxnLst/>
            <a:rect l="l" t="t" r="r" b="b"/>
            <a:pathLst>
              <a:path w="492763" h="568027">
                <a:moveTo>
                  <a:pt x="0" y="0"/>
                </a:moveTo>
                <a:lnTo>
                  <a:pt x="492764" y="0"/>
                </a:lnTo>
                <a:lnTo>
                  <a:pt x="492764" y="568027"/>
                </a:lnTo>
                <a:lnTo>
                  <a:pt x="0" y="568027"/>
                </a:lnTo>
                <a:lnTo>
                  <a:pt x="0" y="0"/>
                </a:lnTo>
                <a:close/>
              </a:path>
            </a:pathLst>
          </a:custGeom>
          <a:blipFill>
            <a:blip r:embed="rId6">
              <a:extLst>
                <a:ext uri="{96DAC541-7B7A-43D3-8B79-37D633B846F1}">
                  <asvg:svgBlip xmlns:asvg="http://schemas.microsoft.com/office/drawing/2016/SVG/main" xmlns="" r:embed="rId8"/>
                </a:ext>
              </a:extLst>
            </a:blip>
            <a:stretch>
              <a:fillRect/>
            </a:stretch>
          </a:blipFill>
        </p:spPr>
      </p:sp>
      <p:sp>
        <p:nvSpPr>
          <p:cNvPr id="11" name="AutoShape 11"/>
          <p:cNvSpPr/>
          <p:nvPr/>
        </p:nvSpPr>
        <p:spPr>
          <a:xfrm>
            <a:off x="4497207" y="4731152"/>
            <a:ext cx="4689504" cy="0"/>
          </a:xfrm>
          <a:prstGeom prst="line">
            <a:avLst/>
          </a:prstGeom>
          <a:ln w="38100" cap="rnd">
            <a:solidFill>
              <a:srgbClr val="88BFBA"/>
            </a:solidFill>
            <a:prstDash val="solid"/>
            <a:headEnd type="diamond" w="lg" len="lg"/>
            <a:tailEnd type="none" w="sm" len="sm"/>
          </a:ln>
        </p:spPr>
      </p:sp>
      <p:sp>
        <p:nvSpPr>
          <p:cNvPr id="12" name="AutoShape 12"/>
          <p:cNvSpPr/>
          <p:nvPr/>
        </p:nvSpPr>
        <p:spPr>
          <a:xfrm flipV="1">
            <a:off x="7438667" y="5715285"/>
            <a:ext cx="0" cy="564613"/>
          </a:xfrm>
          <a:prstGeom prst="line">
            <a:avLst/>
          </a:prstGeom>
          <a:ln w="19050" cap="rnd">
            <a:solidFill>
              <a:srgbClr val="88BFBA"/>
            </a:solidFill>
            <a:prstDash val="solid"/>
            <a:headEnd type="none" w="sm" len="sm"/>
            <a:tailEnd type="none" w="sm" len="sm"/>
          </a:ln>
        </p:spPr>
      </p:sp>
      <p:sp>
        <p:nvSpPr>
          <p:cNvPr id="13" name="Freeform 13"/>
          <p:cNvSpPr/>
          <p:nvPr/>
        </p:nvSpPr>
        <p:spPr>
          <a:xfrm>
            <a:off x="7347246" y="5623865"/>
            <a:ext cx="182841" cy="182841"/>
          </a:xfrm>
          <a:custGeom>
            <a:avLst/>
            <a:gdLst/>
            <a:ahLst/>
            <a:cxnLst/>
            <a:rect l="l" t="t" r="r" b="b"/>
            <a:pathLst>
              <a:path w="182841" h="182841">
                <a:moveTo>
                  <a:pt x="0" y="0"/>
                </a:moveTo>
                <a:lnTo>
                  <a:pt x="182841" y="0"/>
                </a:lnTo>
                <a:lnTo>
                  <a:pt x="182841" y="182841"/>
                </a:lnTo>
                <a:lnTo>
                  <a:pt x="0" y="18284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4" name="TextBox 14"/>
          <p:cNvSpPr txBox="1"/>
          <p:nvPr/>
        </p:nvSpPr>
        <p:spPr>
          <a:xfrm>
            <a:off x="3707900" y="1514077"/>
            <a:ext cx="5478812" cy="1947136"/>
          </a:xfrm>
          <a:prstGeom prst="rect">
            <a:avLst/>
          </a:prstGeom>
        </p:spPr>
        <p:txBody>
          <a:bodyPr lIns="0" tIns="0" rIns="0" bIns="0" rtlCol="0" anchor="t">
            <a:spAutoFit/>
          </a:bodyPr>
          <a:lstStyle/>
          <a:p>
            <a:pPr algn="r">
              <a:lnSpc>
                <a:spcPts val="18900"/>
              </a:lnSpc>
              <a:spcBef>
                <a:spcPct val="0"/>
              </a:spcBef>
            </a:pPr>
            <a:r>
              <a:rPr lang="ar-DZ" sz="3200" b="1" dirty="0" smtClean="0">
                <a:solidFill>
                  <a:srgbClr val="397F7B"/>
                </a:solidFill>
                <a:latin typeface="AC Steelfish"/>
              </a:rPr>
              <a:t>العلاقات الدولية الحديثة: 1815-1914.</a:t>
            </a:r>
            <a:endParaRPr lang="en-US" sz="3200" b="1" dirty="0">
              <a:solidFill>
                <a:srgbClr val="397F7B"/>
              </a:solidFill>
              <a:latin typeface="AC Steelfish"/>
            </a:endParaRPr>
          </a:p>
        </p:txBody>
      </p:sp>
      <p:sp>
        <p:nvSpPr>
          <p:cNvPr id="17" name="TextBox 17"/>
          <p:cNvSpPr txBox="1"/>
          <p:nvPr/>
        </p:nvSpPr>
        <p:spPr>
          <a:xfrm>
            <a:off x="4497207" y="4990091"/>
            <a:ext cx="4689504" cy="2170659"/>
          </a:xfrm>
          <a:prstGeom prst="rect">
            <a:avLst/>
          </a:prstGeom>
        </p:spPr>
        <p:txBody>
          <a:bodyPr lIns="0" tIns="0" rIns="0" bIns="0" rtlCol="0" anchor="t">
            <a:spAutoFit/>
          </a:bodyPr>
          <a:lstStyle/>
          <a:p>
            <a:pPr algn="just" rtl="1">
              <a:lnSpc>
                <a:spcPct val="150000"/>
              </a:lnSpc>
              <a:spcBef>
                <a:spcPct val="0"/>
              </a:spcBef>
            </a:pPr>
            <a:r>
              <a:rPr lang="ar-DZ" sz="2000" b="1" dirty="0" smtClean="0">
                <a:solidFill>
                  <a:srgbClr val="000000"/>
                </a:solidFill>
                <a:latin typeface="Kollektif"/>
              </a:rPr>
              <a:t>محاضرة مقدمة لطلبة السنة الثانية علوم سياسية:</a:t>
            </a:r>
          </a:p>
          <a:p>
            <a:pPr algn="just" rtl="1">
              <a:lnSpc>
                <a:spcPct val="150000"/>
              </a:lnSpc>
              <a:spcBef>
                <a:spcPct val="0"/>
              </a:spcBef>
            </a:pPr>
            <a:r>
              <a:rPr lang="ar-DZ" sz="2000" b="1" dirty="0" smtClean="0">
                <a:solidFill>
                  <a:srgbClr val="000000"/>
                </a:solidFill>
                <a:latin typeface="Kollektif"/>
              </a:rPr>
              <a:t>كلية الحقوق والعلوم السياسية. قسم العلوم السياسية. </a:t>
            </a:r>
          </a:p>
          <a:p>
            <a:pPr algn="just" rtl="1">
              <a:lnSpc>
                <a:spcPct val="150000"/>
              </a:lnSpc>
              <a:spcBef>
                <a:spcPct val="0"/>
              </a:spcBef>
            </a:pPr>
            <a:r>
              <a:rPr lang="ar-DZ" sz="2000" b="1" dirty="0" smtClean="0">
                <a:solidFill>
                  <a:srgbClr val="000000"/>
                </a:solidFill>
                <a:latin typeface="Kollektif"/>
              </a:rPr>
              <a:t>السنة الجامعية: 2023-2024.</a:t>
            </a:r>
          </a:p>
          <a:p>
            <a:pPr algn="just" rtl="1">
              <a:lnSpc>
                <a:spcPct val="150000"/>
              </a:lnSpc>
              <a:spcBef>
                <a:spcPct val="0"/>
              </a:spcBef>
            </a:pPr>
            <a:r>
              <a:rPr lang="ar-DZ" sz="2000" b="1" dirty="0" smtClean="0">
                <a:solidFill>
                  <a:srgbClr val="000000"/>
                </a:solidFill>
                <a:latin typeface="Kollektif"/>
              </a:rPr>
              <a:t>د, عيساوة آمنة.</a:t>
            </a:r>
            <a:endParaRPr lang="ar-DZ" sz="2000" b="1" dirty="0" smtClean="0">
              <a:solidFill>
                <a:srgbClr val="000000"/>
              </a:solidFill>
              <a:latin typeface="Kollektif"/>
            </a:endParaRPr>
          </a:p>
          <a:p>
            <a:pPr algn="just" rtl="1">
              <a:lnSpc>
                <a:spcPct val="150000"/>
              </a:lnSpc>
              <a:spcBef>
                <a:spcPct val="0"/>
              </a:spcBef>
            </a:pPr>
            <a:endParaRPr lang="en-US" sz="1600" b="1" dirty="0">
              <a:solidFill>
                <a:srgbClr val="000000"/>
              </a:solidFill>
              <a:latin typeface="Kollektif"/>
            </a:endParaRPr>
          </a:p>
        </p:txBody>
      </p:sp>
      <p:sp>
        <p:nvSpPr>
          <p:cNvPr id="22" name="Freeform 22"/>
          <p:cNvSpPr/>
          <p:nvPr/>
        </p:nvSpPr>
        <p:spPr>
          <a:xfrm>
            <a:off x="7347246" y="6188478"/>
            <a:ext cx="182841" cy="182841"/>
          </a:xfrm>
          <a:custGeom>
            <a:avLst/>
            <a:gdLst/>
            <a:ahLst/>
            <a:cxnLst/>
            <a:rect l="l" t="t" r="r" b="b"/>
            <a:pathLst>
              <a:path w="182841" h="182841">
                <a:moveTo>
                  <a:pt x="0" y="0"/>
                </a:moveTo>
                <a:lnTo>
                  <a:pt x="182841" y="0"/>
                </a:lnTo>
                <a:lnTo>
                  <a:pt x="182841" y="182841"/>
                </a:lnTo>
                <a:lnTo>
                  <a:pt x="0" y="182841"/>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wipe(down)">
                                      <p:cBhvr>
                                        <p:cTn id="14" dur="500"/>
                                        <p:tgtEl>
                                          <p:spTgt spid="17">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down)">
                                      <p:cBhvr>
                                        <p:cTn id="17" dur="500"/>
                                        <p:tgtEl>
                                          <p:spTgt spid="17">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wipe(down)">
                                      <p:cBhvr>
                                        <p:cTn id="20" dur="500"/>
                                        <p:tgtEl>
                                          <p:spTgt spid="17">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down)">
                                      <p:cBhvr>
                                        <p:cTn id="23"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471508">
            <a:off x="3969199" y="-961805"/>
            <a:ext cx="1152530" cy="6221730"/>
            <a:chOff x="0" y="0"/>
            <a:chExt cx="597206" cy="3223913"/>
          </a:xfrm>
        </p:grpSpPr>
        <p:sp>
          <p:nvSpPr>
            <p:cNvPr id="3" name="Freeform 3"/>
            <p:cNvSpPr/>
            <p:nvPr/>
          </p:nvSpPr>
          <p:spPr>
            <a:xfrm>
              <a:off x="0" y="0"/>
              <a:ext cx="597206" cy="3223913"/>
            </a:xfrm>
            <a:custGeom>
              <a:avLst/>
              <a:gdLst/>
              <a:ahLst/>
              <a:cxnLst/>
              <a:rect l="l" t="t" r="r" b="b"/>
              <a:pathLst>
                <a:path w="597206" h="3223913">
                  <a:moveTo>
                    <a:pt x="0" y="0"/>
                  </a:moveTo>
                  <a:lnTo>
                    <a:pt x="597206" y="0"/>
                  </a:lnTo>
                  <a:lnTo>
                    <a:pt x="597206" y="3223913"/>
                  </a:lnTo>
                  <a:lnTo>
                    <a:pt x="0" y="3223913"/>
                  </a:lnTo>
                  <a:close/>
                </a:path>
              </a:pathLst>
            </a:custGeom>
            <a:solidFill>
              <a:srgbClr val="D5DADA">
                <a:alpha val="23922"/>
              </a:srgbClr>
            </a:solidFill>
          </p:spPr>
        </p:sp>
        <p:sp>
          <p:nvSpPr>
            <p:cNvPr id="4" name="TextBox 4"/>
            <p:cNvSpPr txBox="1"/>
            <p:nvPr/>
          </p:nvSpPr>
          <p:spPr>
            <a:xfrm>
              <a:off x="0" y="-19050"/>
              <a:ext cx="597206" cy="3242963"/>
            </a:xfrm>
            <a:prstGeom prst="rect">
              <a:avLst/>
            </a:prstGeom>
          </p:spPr>
          <p:txBody>
            <a:bodyPr lIns="19132" tIns="19132" rIns="19132" bIns="19132" rtlCol="0" anchor="ctr"/>
            <a:lstStyle/>
            <a:p>
              <a:pPr algn="ctr">
                <a:lnSpc>
                  <a:spcPts val="738"/>
                </a:lnSpc>
                <a:spcBef>
                  <a:spcPct val="0"/>
                </a:spcBef>
              </a:pPr>
              <a:endParaRPr sz="960"/>
            </a:p>
          </p:txBody>
        </p:sp>
      </p:grpSp>
      <p:grpSp>
        <p:nvGrpSpPr>
          <p:cNvPr id="5" name="Group 5"/>
          <p:cNvGrpSpPr/>
          <p:nvPr/>
        </p:nvGrpSpPr>
        <p:grpSpPr>
          <a:xfrm rot="1471508">
            <a:off x="4182825" y="1844694"/>
            <a:ext cx="1152530" cy="5980261"/>
            <a:chOff x="0" y="0"/>
            <a:chExt cx="597206" cy="3098792"/>
          </a:xfrm>
        </p:grpSpPr>
        <p:sp>
          <p:nvSpPr>
            <p:cNvPr id="6" name="Freeform 6"/>
            <p:cNvSpPr/>
            <p:nvPr/>
          </p:nvSpPr>
          <p:spPr>
            <a:xfrm>
              <a:off x="0" y="0"/>
              <a:ext cx="597206" cy="3098791"/>
            </a:xfrm>
            <a:custGeom>
              <a:avLst/>
              <a:gdLst/>
              <a:ahLst/>
              <a:cxnLst/>
              <a:rect l="l" t="t" r="r" b="b"/>
              <a:pathLst>
                <a:path w="597206" h="3098791">
                  <a:moveTo>
                    <a:pt x="0" y="0"/>
                  </a:moveTo>
                  <a:lnTo>
                    <a:pt x="597206" y="0"/>
                  </a:lnTo>
                  <a:lnTo>
                    <a:pt x="597206" y="3098791"/>
                  </a:lnTo>
                  <a:lnTo>
                    <a:pt x="0" y="3098791"/>
                  </a:lnTo>
                  <a:close/>
                </a:path>
              </a:pathLst>
            </a:custGeom>
            <a:solidFill>
              <a:srgbClr val="D5DADA">
                <a:alpha val="23922"/>
              </a:srgbClr>
            </a:solidFill>
          </p:spPr>
        </p:sp>
        <p:sp>
          <p:nvSpPr>
            <p:cNvPr id="7" name="TextBox 7"/>
            <p:cNvSpPr txBox="1"/>
            <p:nvPr/>
          </p:nvSpPr>
          <p:spPr>
            <a:xfrm>
              <a:off x="0" y="-19050"/>
              <a:ext cx="597206" cy="3117842"/>
            </a:xfrm>
            <a:prstGeom prst="rect">
              <a:avLst/>
            </a:prstGeom>
          </p:spPr>
          <p:txBody>
            <a:bodyPr lIns="19132" tIns="19132" rIns="19132" bIns="19132" rtlCol="0" anchor="ctr"/>
            <a:lstStyle/>
            <a:p>
              <a:pPr algn="ctr">
                <a:lnSpc>
                  <a:spcPts val="738"/>
                </a:lnSpc>
                <a:spcBef>
                  <a:spcPct val="0"/>
                </a:spcBef>
              </a:pPr>
              <a:endParaRPr sz="960"/>
            </a:p>
          </p:txBody>
        </p:sp>
      </p:grpSp>
      <p:sp>
        <p:nvSpPr>
          <p:cNvPr id="8" name="TextBox 8"/>
          <p:cNvSpPr txBox="1"/>
          <p:nvPr/>
        </p:nvSpPr>
        <p:spPr>
          <a:xfrm>
            <a:off x="548640" y="1386840"/>
            <a:ext cx="8661400" cy="409984"/>
          </a:xfrm>
          <a:prstGeom prst="rect">
            <a:avLst/>
          </a:prstGeom>
        </p:spPr>
        <p:txBody>
          <a:bodyPr wrap="square" lIns="0" tIns="0" rIns="0" bIns="0" rtlCol="0" anchor="t">
            <a:spAutoFit/>
          </a:bodyPr>
          <a:lstStyle/>
          <a:p>
            <a:pPr algn="ctr" rtl="1">
              <a:lnSpc>
                <a:spcPts val="3517"/>
              </a:lnSpc>
              <a:spcBef>
                <a:spcPct val="0"/>
              </a:spcBef>
            </a:pPr>
            <a:r>
              <a:rPr lang="ar-DZ" sz="2512" b="1" dirty="0" smtClean="0">
                <a:solidFill>
                  <a:srgbClr val="000000"/>
                </a:solidFill>
                <a:latin typeface="Telegraf Bold"/>
              </a:rPr>
              <a:t>صور التعاون في العلاقات الدولية الحديثة.</a:t>
            </a:r>
            <a:endParaRPr lang="en-US" sz="2512" b="1" dirty="0">
              <a:solidFill>
                <a:srgbClr val="000000"/>
              </a:solidFill>
              <a:latin typeface="Telegraf Bold"/>
            </a:endParaRPr>
          </a:p>
        </p:txBody>
      </p:sp>
      <p:sp>
        <p:nvSpPr>
          <p:cNvPr id="19" name="TextBox 19"/>
          <p:cNvSpPr txBox="1"/>
          <p:nvPr/>
        </p:nvSpPr>
        <p:spPr>
          <a:xfrm>
            <a:off x="228600" y="2589912"/>
            <a:ext cx="8947083" cy="3879139"/>
          </a:xfrm>
          <a:prstGeom prst="rect">
            <a:avLst/>
          </a:prstGeom>
        </p:spPr>
        <p:txBody>
          <a:bodyPr wrap="square" lIns="0" tIns="0" rIns="0" bIns="0" rtlCol="0" anchor="t">
            <a:spAutoFit/>
          </a:bodyPr>
          <a:lstStyle/>
          <a:p>
            <a:pPr algn="just" rtl="1">
              <a:lnSpc>
                <a:spcPct val="150000"/>
              </a:lnSpc>
              <a:spcBef>
                <a:spcPct val="0"/>
              </a:spcBef>
            </a:pPr>
            <a:r>
              <a:rPr lang="ar-DZ" sz="2800" b="1" dirty="0" smtClean="0"/>
              <a:t>تعتبر المنظمات </a:t>
            </a:r>
            <a:r>
              <a:rPr lang="ar-SA" sz="2800" b="1" dirty="0" smtClean="0"/>
              <a:t>الحكومية </a:t>
            </a:r>
            <a:r>
              <a:rPr lang="ar-SA" sz="2800" b="1" dirty="0"/>
              <a:t>الدولية </a:t>
            </a:r>
            <a:r>
              <a:rPr lang="ar-SA" sz="2800" b="1" dirty="0" smtClean="0"/>
              <a:t>التي </a:t>
            </a:r>
            <a:r>
              <a:rPr lang="ar-SA" sz="2800" b="1" dirty="0"/>
              <a:t>ترسخت </a:t>
            </a:r>
            <a:r>
              <a:rPr lang="ar-SA" sz="2800" b="1" dirty="0" smtClean="0"/>
              <a:t>خلال </a:t>
            </a:r>
            <a:r>
              <a:rPr lang="ar-SA" sz="2800" b="1" dirty="0"/>
              <a:t>الربع الأخير من القرن التاسع </a:t>
            </a:r>
            <a:r>
              <a:rPr lang="ar-SA" sz="2800" b="1" dirty="0" smtClean="0"/>
              <a:t>عشر</a:t>
            </a:r>
            <a:r>
              <a:rPr lang="ar-DZ" sz="2800" b="1" dirty="0" smtClean="0"/>
              <a:t>.</a:t>
            </a:r>
          </a:p>
          <a:p>
            <a:pPr algn="just" rtl="1">
              <a:lnSpc>
                <a:spcPct val="150000"/>
              </a:lnSpc>
              <a:spcBef>
                <a:spcPct val="0"/>
              </a:spcBef>
            </a:pPr>
            <a:r>
              <a:rPr lang="ar-SA" sz="2800" b="1" dirty="0" smtClean="0"/>
              <a:t> </a:t>
            </a:r>
            <a:r>
              <a:rPr lang="ar-SA" sz="2800" b="1" dirty="0"/>
              <a:t>بدأت المنظمات الحكومية الدولية في تلبية المطالب الوظيفية للتنسيق والتشغيل البينيين الناتجين عن الزيادات الهائلة في التدفقات العالمية للتجارة والاتصالات، والانتشار السريع للتكنولوجيات الجديدة مثل السكك الحديد </a:t>
            </a:r>
            <a:r>
              <a:rPr lang="ar-SA" sz="2800" b="1" dirty="0" smtClean="0"/>
              <a:t>والتلغراف</a:t>
            </a:r>
            <a:r>
              <a:rPr lang="ar-DZ" sz="3200" dirty="0" smtClean="0"/>
              <a:t>.</a:t>
            </a:r>
            <a:endParaRPr lang="en-US" sz="3200" dirty="0">
              <a:solidFill>
                <a:srgbClr val="000000"/>
              </a:solidFill>
              <a:latin typeface="Telegraf"/>
            </a:endParaRPr>
          </a:p>
        </p:txBody>
      </p:sp>
    </p:spTree>
    <p:extLst>
      <p:ext uri="{BB962C8B-B14F-4D97-AF65-F5344CB8AC3E}">
        <p14:creationId xmlns:p14="http://schemas.microsoft.com/office/powerpoint/2010/main" val="305994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circle(in)">
                                      <p:cBhvr>
                                        <p:cTn id="12" dur="2000"/>
                                        <p:tgtEl>
                                          <p:spTgt spid="19">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circle(in)">
                                      <p:cBhvr>
                                        <p:cTn id="15" dur="20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1471508">
            <a:off x="3969199" y="-961805"/>
            <a:ext cx="1152530" cy="6221730"/>
            <a:chOff x="0" y="0"/>
            <a:chExt cx="597206" cy="3223913"/>
          </a:xfrm>
        </p:grpSpPr>
        <p:sp>
          <p:nvSpPr>
            <p:cNvPr id="5" name="Freeform 5"/>
            <p:cNvSpPr/>
            <p:nvPr/>
          </p:nvSpPr>
          <p:spPr>
            <a:xfrm>
              <a:off x="0" y="0"/>
              <a:ext cx="597206" cy="3223913"/>
            </a:xfrm>
            <a:custGeom>
              <a:avLst/>
              <a:gdLst/>
              <a:ahLst/>
              <a:cxnLst/>
              <a:rect l="l" t="t" r="r" b="b"/>
              <a:pathLst>
                <a:path w="597206" h="3223913">
                  <a:moveTo>
                    <a:pt x="0" y="0"/>
                  </a:moveTo>
                  <a:lnTo>
                    <a:pt x="597206" y="0"/>
                  </a:lnTo>
                  <a:lnTo>
                    <a:pt x="597206" y="3223913"/>
                  </a:lnTo>
                  <a:lnTo>
                    <a:pt x="0" y="3223913"/>
                  </a:lnTo>
                  <a:close/>
                </a:path>
              </a:pathLst>
            </a:custGeom>
            <a:solidFill>
              <a:srgbClr val="D5DADA">
                <a:alpha val="23922"/>
              </a:srgbClr>
            </a:solidFill>
          </p:spPr>
        </p:sp>
        <p:sp>
          <p:nvSpPr>
            <p:cNvPr id="6" name="TextBox 6"/>
            <p:cNvSpPr txBox="1"/>
            <p:nvPr/>
          </p:nvSpPr>
          <p:spPr>
            <a:xfrm>
              <a:off x="0" y="-19050"/>
              <a:ext cx="597206" cy="3242963"/>
            </a:xfrm>
            <a:prstGeom prst="rect">
              <a:avLst/>
            </a:prstGeom>
          </p:spPr>
          <p:txBody>
            <a:bodyPr lIns="19132" tIns="19132" rIns="19132" bIns="19132" rtlCol="0" anchor="ctr"/>
            <a:lstStyle/>
            <a:p>
              <a:pPr algn="ctr">
                <a:lnSpc>
                  <a:spcPts val="738"/>
                </a:lnSpc>
                <a:spcBef>
                  <a:spcPct val="0"/>
                </a:spcBef>
              </a:pPr>
              <a:endParaRPr sz="960"/>
            </a:p>
          </p:txBody>
        </p:sp>
      </p:grpSp>
      <p:sp>
        <p:nvSpPr>
          <p:cNvPr id="10" name="Freeform 10"/>
          <p:cNvSpPr/>
          <p:nvPr/>
        </p:nvSpPr>
        <p:spPr>
          <a:xfrm>
            <a:off x="1494743" y="3057340"/>
            <a:ext cx="1158412" cy="1158412"/>
          </a:xfrm>
          <a:custGeom>
            <a:avLst/>
            <a:gdLst/>
            <a:ahLst/>
            <a:cxnLst/>
            <a:rect l="l" t="t" r="r" b="b"/>
            <a:pathLst>
              <a:path w="2172022" h="2172022">
                <a:moveTo>
                  <a:pt x="0" y="0"/>
                </a:moveTo>
                <a:lnTo>
                  <a:pt x="2172023" y="0"/>
                </a:lnTo>
                <a:lnTo>
                  <a:pt x="2172023" y="2172023"/>
                </a:lnTo>
                <a:lnTo>
                  <a:pt x="0" y="2172023"/>
                </a:lnTo>
                <a:lnTo>
                  <a:pt x="0" y="0"/>
                </a:lnTo>
                <a:close/>
              </a:path>
            </a:pathLst>
          </a:custGeom>
          <a:blipFill>
            <a:blip r:embed="rId2">
              <a:alphaModFix amt="46000"/>
              <a:extLst>
                <a:ext uri="{96DAC541-7B7A-43D3-8B79-37D633B846F1}">
                  <asvg:svgBlip xmlns:asvg="http://schemas.microsoft.com/office/drawing/2016/SVG/main" xmlns="" r:embed="rId3"/>
                </a:ext>
              </a:extLst>
            </a:blip>
            <a:stretch>
              <a:fillRect/>
            </a:stretch>
          </a:blipFill>
        </p:spPr>
      </p:sp>
      <p:sp>
        <p:nvSpPr>
          <p:cNvPr id="33" name="TextBox 33"/>
          <p:cNvSpPr txBox="1"/>
          <p:nvPr/>
        </p:nvSpPr>
        <p:spPr>
          <a:xfrm>
            <a:off x="548640" y="2241176"/>
            <a:ext cx="8656320" cy="1869423"/>
          </a:xfrm>
          <a:prstGeom prst="rect">
            <a:avLst/>
          </a:prstGeom>
        </p:spPr>
        <p:txBody>
          <a:bodyPr lIns="0" tIns="0" rIns="0" bIns="0" rtlCol="0" anchor="t">
            <a:spAutoFit/>
          </a:bodyPr>
          <a:lstStyle/>
          <a:p>
            <a:pPr marL="342900" indent="-342900" algn="just" rtl="1">
              <a:lnSpc>
                <a:spcPct val="150000"/>
              </a:lnSpc>
              <a:spcBef>
                <a:spcPct val="0"/>
              </a:spcBef>
              <a:buFont typeface="Wingdings" panose="05000000000000000000" pitchFamily="2" charset="2"/>
              <a:buChar char="q"/>
            </a:pPr>
            <a:r>
              <a:rPr lang="ar-SA" sz="2800" b="1" dirty="0" smtClean="0"/>
              <a:t>المحكمة </a:t>
            </a:r>
            <a:r>
              <a:rPr lang="ar-SA" sz="2800" b="1" dirty="0"/>
              <a:t>الدائمة للتحكيم </a:t>
            </a:r>
            <a:r>
              <a:rPr lang="ar-DZ" sz="2800" b="1" dirty="0" smtClean="0"/>
              <a:t>تأسست </a:t>
            </a:r>
            <a:r>
              <a:rPr lang="ar-SA" sz="2800" b="1" dirty="0" smtClean="0"/>
              <a:t>عام</a:t>
            </a:r>
            <a:r>
              <a:rPr lang="fr-FR" sz="2800" b="1" dirty="0" smtClean="0"/>
              <a:t> </a:t>
            </a:r>
            <a:r>
              <a:rPr lang="fr-FR" sz="2800" b="1" dirty="0"/>
              <a:t>1899</a:t>
            </a:r>
            <a:r>
              <a:rPr lang="ar-SA" sz="2800" b="1" dirty="0"/>
              <a:t>انضمت إليها </a:t>
            </a:r>
            <a:r>
              <a:rPr lang="ar-SA" sz="2800" b="1" dirty="0" smtClean="0"/>
              <a:t>إيران؛ </a:t>
            </a:r>
            <a:r>
              <a:rPr lang="ar-SA" sz="2800" b="1" dirty="0"/>
              <a:t>واليابان</a:t>
            </a:r>
            <a:r>
              <a:rPr lang="fr-FR" sz="2800" b="1" dirty="0"/>
              <a:t> </a:t>
            </a:r>
            <a:r>
              <a:rPr lang="ar-SA" sz="2800" b="1" dirty="0" smtClean="0"/>
              <a:t>؛ </a:t>
            </a:r>
            <a:r>
              <a:rPr lang="ar-SA" sz="2800" b="1" dirty="0"/>
              <a:t>وتايلاند</a:t>
            </a:r>
            <a:r>
              <a:rPr lang="fr-FR" sz="2800" b="1" dirty="0"/>
              <a:t> </a:t>
            </a:r>
            <a:r>
              <a:rPr lang="fr-FR" sz="2800" b="1" dirty="0" smtClean="0"/>
              <a:t>1900</a:t>
            </a:r>
            <a:r>
              <a:rPr lang="ar-DZ" sz="2800" b="1" dirty="0" smtClean="0"/>
              <a:t> </a:t>
            </a:r>
            <a:r>
              <a:rPr lang="fr-FR" sz="2800" b="1" dirty="0" smtClean="0"/>
              <a:t> </a:t>
            </a:r>
            <a:r>
              <a:rPr lang="ar-SA" sz="2800" b="1" dirty="0"/>
              <a:t>؛ والصين</a:t>
            </a:r>
            <a:r>
              <a:rPr lang="fr-FR" sz="2800" b="1" dirty="0"/>
              <a:t> 1904 </a:t>
            </a:r>
            <a:r>
              <a:rPr lang="ar-SA" sz="2800" b="1" dirty="0"/>
              <a:t>؛ </a:t>
            </a:r>
            <a:r>
              <a:rPr lang="ar-SA" sz="2800" b="1" dirty="0" smtClean="0"/>
              <a:t>وتركيا</a:t>
            </a:r>
            <a:r>
              <a:rPr lang="fr-FR" sz="2800" b="1" dirty="0" smtClean="0"/>
              <a:t>1907 </a:t>
            </a:r>
            <a:r>
              <a:rPr lang="ar-DZ" sz="2800" b="1" dirty="0"/>
              <a:t>.</a:t>
            </a:r>
            <a:r>
              <a:rPr lang="ar-DZ" sz="2800" b="1" dirty="0" smtClean="0"/>
              <a:t> </a:t>
            </a:r>
          </a:p>
          <a:p>
            <a:pPr marL="342900" indent="-342900" algn="just" rtl="1">
              <a:lnSpc>
                <a:spcPct val="150000"/>
              </a:lnSpc>
              <a:spcBef>
                <a:spcPct val="0"/>
              </a:spcBef>
              <a:buFont typeface="Wingdings" panose="05000000000000000000" pitchFamily="2" charset="2"/>
              <a:buChar char="q"/>
            </a:pPr>
            <a:r>
              <a:rPr lang="ar-SA" sz="2800" b="1" dirty="0" smtClean="0"/>
              <a:t>بحلول </a:t>
            </a:r>
            <a:r>
              <a:rPr lang="ar-SA" sz="2800" b="1" dirty="0"/>
              <a:t>العام</a:t>
            </a:r>
            <a:r>
              <a:rPr lang="fr-FR" sz="2800" b="1" dirty="0"/>
              <a:t> 1913 </a:t>
            </a:r>
            <a:r>
              <a:rPr lang="ar-SA" sz="2800" b="1" dirty="0"/>
              <a:t>كانت ثمة</a:t>
            </a:r>
            <a:r>
              <a:rPr lang="fr-FR" sz="2800" b="1" dirty="0"/>
              <a:t> 45 </a:t>
            </a:r>
            <a:r>
              <a:rPr lang="ar-SA" sz="2800" b="1" dirty="0"/>
              <a:t>منظمة حكومية دولية. </a:t>
            </a:r>
            <a:endParaRPr lang="en-US" sz="2800" b="1" dirty="0">
              <a:solidFill>
                <a:srgbClr val="000000"/>
              </a:solidFill>
              <a:latin typeface="Telegraf"/>
            </a:endParaRPr>
          </a:p>
        </p:txBody>
      </p:sp>
    </p:spTree>
    <p:extLst>
      <p:ext uri="{BB962C8B-B14F-4D97-AF65-F5344CB8AC3E}">
        <p14:creationId xmlns:p14="http://schemas.microsoft.com/office/powerpoint/2010/main" val="308881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circle(in)">
                                      <p:cBhvr>
                                        <p:cTn id="7" dur="2000"/>
                                        <p:tgtEl>
                                          <p:spTgt spid="3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circle(in)">
                                      <p:cBhvr>
                                        <p:cTn id="10" dur="20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rot="1471508">
            <a:off x="4182825" y="1844694"/>
            <a:ext cx="1152530" cy="5980261"/>
            <a:chOff x="0" y="0"/>
            <a:chExt cx="597206" cy="3098792"/>
          </a:xfrm>
        </p:grpSpPr>
        <p:sp>
          <p:nvSpPr>
            <p:cNvPr id="8" name="Freeform 8"/>
            <p:cNvSpPr/>
            <p:nvPr/>
          </p:nvSpPr>
          <p:spPr>
            <a:xfrm>
              <a:off x="0" y="0"/>
              <a:ext cx="597206" cy="3098791"/>
            </a:xfrm>
            <a:custGeom>
              <a:avLst/>
              <a:gdLst/>
              <a:ahLst/>
              <a:cxnLst/>
              <a:rect l="l" t="t" r="r" b="b"/>
              <a:pathLst>
                <a:path w="597206" h="3098791">
                  <a:moveTo>
                    <a:pt x="0" y="0"/>
                  </a:moveTo>
                  <a:lnTo>
                    <a:pt x="597206" y="0"/>
                  </a:lnTo>
                  <a:lnTo>
                    <a:pt x="597206" y="3098791"/>
                  </a:lnTo>
                  <a:lnTo>
                    <a:pt x="0" y="3098791"/>
                  </a:lnTo>
                  <a:close/>
                </a:path>
              </a:pathLst>
            </a:custGeom>
            <a:solidFill>
              <a:srgbClr val="D5DADA">
                <a:alpha val="23922"/>
              </a:srgbClr>
            </a:solidFill>
          </p:spPr>
        </p:sp>
        <p:sp>
          <p:nvSpPr>
            <p:cNvPr id="9" name="TextBox 9"/>
            <p:cNvSpPr txBox="1"/>
            <p:nvPr/>
          </p:nvSpPr>
          <p:spPr>
            <a:xfrm>
              <a:off x="0" y="-19050"/>
              <a:ext cx="597206" cy="3117842"/>
            </a:xfrm>
            <a:prstGeom prst="rect">
              <a:avLst/>
            </a:prstGeom>
          </p:spPr>
          <p:txBody>
            <a:bodyPr lIns="19132" tIns="19132" rIns="19132" bIns="19132" rtlCol="0" anchor="ctr"/>
            <a:lstStyle/>
            <a:p>
              <a:pPr algn="ctr">
                <a:lnSpc>
                  <a:spcPts val="738"/>
                </a:lnSpc>
                <a:spcBef>
                  <a:spcPct val="0"/>
                </a:spcBef>
              </a:pPr>
              <a:endParaRPr sz="960"/>
            </a:p>
          </p:txBody>
        </p:sp>
      </p:grpSp>
      <p:sp>
        <p:nvSpPr>
          <p:cNvPr id="10" name="Freeform 10"/>
          <p:cNvSpPr/>
          <p:nvPr/>
        </p:nvSpPr>
        <p:spPr>
          <a:xfrm>
            <a:off x="1494743" y="3057340"/>
            <a:ext cx="1158412" cy="1158412"/>
          </a:xfrm>
          <a:custGeom>
            <a:avLst/>
            <a:gdLst/>
            <a:ahLst/>
            <a:cxnLst/>
            <a:rect l="l" t="t" r="r" b="b"/>
            <a:pathLst>
              <a:path w="2172022" h="2172022">
                <a:moveTo>
                  <a:pt x="0" y="0"/>
                </a:moveTo>
                <a:lnTo>
                  <a:pt x="2172023" y="0"/>
                </a:lnTo>
                <a:lnTo>
                  <a:pt x="2172023" y="2172023"/>
                </a:lnTo>
                <a:lnTo>
                  <a:pt x="0" y="2172023"/>
                </a:lnTo>
                <a:lnTo>
                  <a:pt x="0" y="0"/>
                </a:lnTo>
                <a:close/>
              </a:path>
            </a:pathLst>
          </a:custGeom>
          <a:blipFill>
            <a:blip r:embed="rId2">
              <a:alphaModFix amt="46000"/>
              <a:extLst>
                <a:ext uri="{96DAC541-7B7A-43D3-8B79-37D633B846F1}">
                  <asvg:svgBlip xmlns:asvg="http://schemas.microsoft.com/office/drawing/2016/SVG/main" xmlns="" r:embed="rId3"/>
                </a:ext>
              </a:extLst>
            </a:blip>
            <a:stretch>
              <a:fillRect/>
            </a:stretch>
          </a:blipFill>
        </p:spPr>
      </p:sp>
      <p:grpSp>
        <p:nvGrpSpPr>
          <p:cNvPr id="11" name="Group 11"/>
          <p:cNvGrpSpPr/>
          <p:nvPr/>
        </p:nvGrpSpPr>
        <p:grpSpPr>
          <a:xfrm>
            <a:off x="370100" y="6019800"/>
            <a:ext cx="936199" cy="936199"/>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29A87"/>
            </a:solidFill>
            <a:ln w="38100" cap="sq">
              <a:solidFill>
                <a:srgbClr val="FFFFFF"/>
              </a:solidFill>
              <a:prstDash val="solid"/>
              <a:miter/>
            </a:ln>
          </p:spPr>
        </p:sp>
        <p:sp>
          <p:nvSpPr>
            <p:cNvPr id="13" name="TextBox 13"/>
            <p:cNvSpPr txBox="1"/>
            <p:nvPr/>
          </p:nvSpPr>
          <p:spPr>
            <a:xfrm>
              <a:off x="76200" y="47625"/>
              <a:ext cx="660400" cy="688975"/>
            </a:xfrm>
            <a:prstGeom prst="rect">
              <a:avLst/>
            </a:prstGeom>
          </p:spPr>
          <p:txBody>
            <a:bodyPr lIns="27093" tIns="27093" rIns="27093" bIns="27093" rtlCol="0" anchor="ctr"/>
            <a:lstStyle/>
            <a:p>
              <a:pPr algn="ctr">
                <a:lnSpc>
                  <a:spcPts val="1045"/>
                </a:lnSpc>
              </a:pPr>
              <a:endParaRPr sz="960"/>
            </a:p>
          </p:txBody>
        </p:sp>
      </p:grpSp>
      <p:grpSp>
        <p:nvGrpSpPr>
          <p:cNvPr id="15" name="Group 15"/>
          <p:cNvGrpSpPr/>
          <p:nvPr/>
        </p:nvGrpSpPr>
        <p:grpSpPr>
          <a:xfrm>
            <a:off x="8183793" y="152400"/>
            <a:ext cx="1158412" cy="1158412"/>
            <a:chOff x="0" y="0"/>
            <a:chExt cx="2896030" cy="2896030"/>
          </a:xfrm>
        </p:grpSpPr>
        <p:sp>
          <p:nvSpPr>
            <p:cNvPr id="16" name="Freeform 16"/>
            <p:cNvSpPr/>
            <p:nvPr/>
          </p:nvSpPr>
          <p:spPr>
            <a:xfrm>
              <a:off x="0" y="0"/>
              <a:ext cx="2896030" cy="2896030"/>
            </a:xfrm>
            <a:custGeom>
              <a:avLst/>
              <a:gdLst/>
              <a:ahLst/>
              <a:cxnLst/>
              <a:rect l="l" t="t" r="r" b="b"/>
              <a:pathLst>
                <a:path w="2896030" h="2896030">
                  <a:moveTo>
                    <a:pt x="0" y="0"/>
                  </a:moveTo>
                  <a:lnTo>
                    <a:pt x="2896030" y="0"/>
                  </a:lnTo>
                  <a:lnTo>
                    <a:pt x="2896030" y="2896030"/>
                  </a:lnTo>
                  <a:lnTo>
                    <a:pt x="0" y="2896030"/>
                  </a:lnTo>
                  <a:lnTo>
                    <a:pt x="0" y="0"/>
                  </a:lnTo>
                  <a:close/>
                </a:path>
              </a:pathLst>
            </a:custGeom>
            <a:blipFill>
              <a:blip r:embed="rId2">
                <a:alphaModFix amt="46000"/>
                <a:extLst>
                  <a:ext uri="{96DAC541-7B7A-43D3-8B79-37D633B846F1}">
                    <asvg:svgBlip xmlns:asvg="http://schemas.microsoft.com/office/drawing/2016/SVG/main" xmlns="" r:embed="rId3"/>
                  </a:ext>
                </a:extLst>
              </a:blip>
              <a:stretch>
                <a:fillRect/>
              </a:stretch>
            </a:blipFill>
          </p:spPr>
        </p:sp>
        <p:grpSp>
          <p:nvGrpSpPr>
            <p:cNvPr id="17" name="Group 17"/>
            <p:cNvGrpSpPr/>
            <p:nvPr/>
          </p:nvGrpSpPr>
          <p:grpSpPr>
            <a:xfrm>
              <a:off x="277766" y="277766"/>
              <a:ext cx="2340498" cy="234049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29A87"/>
              </a:solidFill>
              <a:ln w="38100" cap="sq">
                <a:solidFill>
                  <a:srgbClr val="FFFFFF"/>
                </a:solidFill>
                <a:prstDash val="solid"/>
                <a:miter/>
              </a:ln>
            </p:spPr>
          </p:sp>
          <p:sp>
            <p:nvSpPr>
              <p:cNvPr id="19" name="TextBox 19"/>
              <p:cNvSpPr txBox="1"/>
              <p:nvPr/>
            </p:nvSpPr>
            <p:spPr>
              <a:xfrm>
                <a:off x="76200" y="47625"/>
                <a:ext cx="660400" cy="688975"/>
              </a:xfrm>
              <a:prstGeom prst="rect">
                <a:avLst/>
              </a:prstGeom>
            </p:spPr>
            <p:txBody>
              <a:bodyPr lIns="27093" tIns="27093" rIns="27093" bIns="27093" rtlCol="0" anchor="ctr"/>
              <a:lstStyle/>
              <a:p>
                <a:pPr algn="ctr">
                  <a:lnSpc>
                    <a:spcPts val="1045"/>
                  </a:lnSpc>
                </a:pPr>
                <a:endParaRPr sz="960"/>
              </a:p>
            </p:txBody>
          </p:sp>
        </p:grpSp>
      </p:grpSp>
      <p:sp>
        <p:nvSpPr>
          <p:cNvPr id="29" name="TextBox 29"/>
          <p:cNvSpPr txBox="1"/>
          <p:nvPr/>
        </p:nvSpPr>
        <p:spPr>
          <a:xfrm>
            <a:off x="838200" y="2514601"/>
            <a:ext cx="8077200" cy="3255635"/>
          </a:xfrm>
          <a:prstGeom prst="rect">
            <a:avLst/>
          </a:prstGeom>
        </p:spPr>
        <p:txBody>
          <a:bodyPr wrap="square" lIns="0" tIns="0" rIns="0" bIns="0" rtlCol="0" anchor="t">
            <a:spAutoFit/>
          </a:bodyPr>
          <a:lstStyle/>
          <a:p>
            <a:pPr marL="342900" indent="-342900" algn="just" rtl="1">
              <a:lnSpc>
                <a:spcPct val="150000"/>
              </a:lnSpc>
              <a:spcBef>
                <a:spcPct val="0"/>
              </a:spcBef>
              <a:buFont typeface="Wingdings" panose="05000000000000000000" pitchFamily="2" charset="2"/>
              <a:buChar char="q"/>
            </a:pPr>
            <a:r>
              <a:rPr lang="ar-SA" sz="2400" b="1" dirty="0" smtClean="0"/>
              <a:t> </a:t>
            </a:r>
            <a:r>
              <a:rPr lang="ar-SA" sz="2400" b="1" dirty="0"/>
              <a:t>شكلت مؤتمرات لاهاي للسلام للعامين</a:t>
            </a:r>
            <a:r>
              <a:rPr lang="fr-FR" sz="2400" b="1" dirty="0"/>
              <a:t> 1899 </a:t>
            </a:r>
            <a:r>
              <a:rPr lang="ar-SA" sz="2400" b="1" dirty="0"/>
              <a:t>و</a:t>
            </a:r>
            <a:r>
              <a:rPr lang="fr-FR" sz="2400" b="1" dirty="0"/>
              <a:t> 1907 </a:t>
            </a:r>
            <a:r>
              <a:rPr lang="ar-SA" sz="2400" b="1" dirty="0"/>
              <a:t>منعرجات تحول نحو اتساع المجتمع الدولي، حيث جلبت دول الأمريكتين إلى قلب الديبلوماسية </a:t>
            </a:r>
            <a:r>
              <a:rPr lang="ar-SA" sz="2400" b="1" dirty="0" smtClean="0"/>
              <a:t>الدولية</a:t>
            </a:r>
            <a:r>
              <a:rPr lang="ar-DZ" sz="2400" b="1" dirty="0" smtClean="0"/>
              <a:t>.</a:t>
            </a:r>
          </a:p>
          <a:p>
            <a:pPr marL="342900" indent="-342900" algn="just" rtl="1">
              <a:lnSpc>
                <a:spcPct val="150000"/>
              </a:lnSpc>
              <a:spcBef>
                <a:spcPct val="0"/>
              </a:spcBef>
              <a:buFont typeface="Wingdings" panose="05000000000000000000" pitchFamily="2" charset="2"/>
              <a:buChar char="q"/>
            </a:pPr>
            <a:r>
              <a:rPr lang="ar-SA" sz="2400" b="1" dirty="0" smtClean="0"/>
              <a:t> أسس </a:t>
            </a:r>
            <a:r>
              <a:rPr lang="ar-SA" sz="2400" b="1" dirty="0"/>
              <a:t>هذان المؤتمران أيضًا </a:t>
            </a:r>
            <a:r>
              <a:rPr lang="ar-DZ" sz="2400" b="1" dirty="0" smtClean="0"/>
              <a:t>ل</a:t>
            </a:r>
            <a:r>
              <a:rPr lang="ar-SA" sz="2400" b="1" dirty="0" smtClean="0"/>
              <a:t>لمحكمة </a:t>
            </a:r>
            <a:r>
              <a:rPr lang="ar-SA" sz="2400" b="1" dirty="0"/>
              <a:t>الدائمة للتحكيم بوصفها آلية </a:t>
            </a:r>
            <a:r>
              <a:rPr lang="ar-SA" sz="2400" b="1" dirty="0" smtClean="0"/>
              <a:t>لتسوية </a:t>
            </a:r>
            <a:r>
              <a:rPr lang="ar-SA" sz="2400" b="1" dirty="0"/>
              <a:t>المنازعات بين الدول، ومهَّدا الطريق أمام ظهور المحكمة الدائمة للعدل الدولي التي كانت جزءًا من معاهدات فرساي عام </a:t>
            </a:r>
            <a:r>
              <a:rPr lang="ar-SA" sz="2400" b="1" dirty="0" smtClean="0"/>
              <a:t>1919</a:t>
            </a:r>
            <a:r>
              <a:rPr lang="ar-DZ" sz="2400" b="1" dirty="0" smtClean="0"/>
              <a:t>.</a:t>
            </a:r>
            <a:endParaRPr lang="en-US" sz="2400" b="1" dirty="0">
              <a:solidFill>
                <a:srgbClr val="000000"/>
              </a:solidFill>
              <a:latin typeface="Telegraf"/>
            </a:endParaRPr>
          </a:p>
        </p:txBody>
      </p:sp>
    </p:spTree>
    <p:extLst>
      <p:ext uri="{BB962C8B-B14F-4D97-AF65-F5344CB8AC3E}">
        <p14:creationId xmlns:p14="http://schemas.microsoft.com/office/powerpoint/2010/main" val="239687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circle(in)">
                                      <p:cBhvr>
                                        <p:cTn id="7" dur="2000"/>
                                        <p:tgtEl>
                                          <p:spTgt spid="2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circle(in)">
                                      <p:cBhvr>
                                        <p:cTn id="10" dur="2000"/>
                                        <p:tgtEl>
                                          <p:spTgt spid="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rot="1471508">
            <a:off x="7518640" y="-30569"/>
            <a:ext cx="1152530" cy="5980261"/>
            <a:chOff x="0" y="0"/>
            <a:chExt cx="597206" cy="3098792"/>
          </a:xfrm>
        </p:grpSpPr>
        <p:sp>
          <p:nvSpPr>
            <p:cNvPr id="8" name="Freeform 8"/>
            <p:cNvSpPr/>
            <p:nvPr/>
          </p:nvSpPr>
          <p:spPr>
            <a:xfrm>
              <a:off x="0" y="0"/>
              <a:ext cx="597206" cy="3098791"/>
            </a:xfrm>
            <a:custGeom>
              <a:avLst/>
              <a:gdLst/>
              <a:ahLst/>
              <a:cxnLst/>
              <a:rect l="l" t="t" r="r" b="b"/>
              <a:pathLst>
                <a:path w="597206" h="3098791">
                  <a:moveTo>
                    <a:pt x="0" y="0"/>
                  </a:moveTo>
                  <a:lnTo>
                    <a:pt x="597206" y="0"/>
                  </a:lnTo>
                  <a:lnTo>
                    <a:pt x="597206" y="3098791"/>
                  </a:lnTo>
                  <a:lnTo>
                    <a:pt x="0" y="3098791"/>
                  </a:lnTo>
                  <a:close/>
                </a:path>
              </a:pathLst>
            </a:custGeom>
            <a:solidFill>
              <a:srgbClr val="D5DADA">
                <a:alpha val="23922"/>
              </a:srgbClr>
            </a:solidFill>
          </p:spPr>
        </p:sp>
        <p:sp>
          <p:nvSpPr>
            <p:cNvPr id="9" name="TextBox 9"/>
            <p:cNvSpPr txBox="1"/>
            <p:nvPr/>
          </p:nvSpPr>
          <p:spPr>
            <a:xfrm>
              <a:off x="0" y="-19050"/>
              <a:ext cx="597206" cy="3117842"/>
            </a:xfrm>
            <a:prstGeom prst="rect">
              <a:avLst/>
            </a:prstGeom>
          </p:spPr>
          <p:txBody>
            <a:bodyPr lIns="19132" tIns="19132" rIns="19132" bIns="19132" rtlCol="0" anchor="ctr"/>
            <a:lstStyle/>
            <a:p>
              <a:pPr algn="ctr">
                <a:lnSpc>
                  <a:spcPts val="738"/>
                </a:lnSpc>
                <a:spcBef>
                  <a:spcPct val="0"/>
                </a:spcBef>
              </a:pPr>
              <a:endParaRPr sz="960"/>
            </a:p>
          </p:txBody>
        </p:sp>
      </p:grpSp>
      <p:sp>
        <p:nvSpPr>
          <p:cNvPr id="10" name="TextBox 10"/>
          <p:cNvSpPr txBox="1"/>
          <p:nvPr/>
        </p:nvSpPr>
        <p:spPr>
          <a:xfrm>
            <a:off x="548640" y="2241176"/>
            <a:ext cx="8519160" cy="3818353"/>
          </a:xfrm>
          <a:prstGeom prst="rect">
            <a:avLst/>
          </a:prstGeom>
        </p:spPr>
        <p:txBody>
          <a:bodyPr wrap="square" lIns="0" tIns="0" rIns="0" bIns="0" rtlCol="0" anchor="t">
            <a:spAutoFit/>
          </a:bodyPr>
          <a:lstStyle/>
          <a:p>
            <a:pPr marL="342900" indent="-342900" algn="just" rtl="1">
              <a:lnSpc>
                <a:spcPct val="150000"/>
              </a:lnSpc>
              <a:buFont typeface="Wingdings" panose="05000000000000000000" pitchFamily="2" charset="2"/>
              <a:buChar char="q"/>
            </a:pPr>
            <a:r>
              <a:rPr lang="ar-SA" sz="2400" b="1" dirty="0" smtClean="0"/>
              <a:t>إلى </a:t>
            </a:r>
            <a:r>
              <a:rPr lang="ar-SA" sz="2400" b="1" dirty="0"/>
              <a:t>جانب المنظمات الحكومية الدولية والشركات عبر الوطنية، نشأت أيضًا المنظمات غير الحكومية الدولية التي شكَّلت المجتمع المدني العالمي في ذلك </a:t>
            </a:r>
            <a:r>
              <a:rPr lang="ar-SA" sz="2400" b="1" dirty="0" smtClean="0"/>
              <a:t>الوقت</a:t>
            </a:r>
            <a:endParaRPr lang="ar-DZ" sz="2400" b="1" dirty="0"/>
          </a:p>
          <a:p>
            <a:pPr marL="342900" indent="-342900" algn="just" rtl="1">
              <a:lnSpc>
                <a:spcPct val="150000"/>
              </a:lnSpc>
              <a:buFont typeface="Wingdings" panose="05000000000000000000" pitchFamily="2" charset="2"/>
              <a:buChar char="q"/>
            </a:pPr>
            <a:r>
              <a:rPr lang="ar-SA" sz="2400" b="1" dirty="0" smtClean="0"/>
              <a:t>غطت  </a:t>
            </a:r>
            <a:r>
              <a:rPr lang="ar-SA" sz="2400" b="1" dirty="0"/>
              <a:t>المنظمات غير الحكومية الدولية مجموعة واسعة جدًا من الاهتمامات بما في ذلك الحركات الثورية العابرة للحدود؛ ومجتمعات السلام؛ وجمعيات مناهضة العبودية؛ وجماعات التبشير الديني؛ وجماعات الضغط التي أدت دورًا في المناقشات الدائرة بشأن أخلاق وممارسات الحرب والإمبريالية، والتدخل؛ والصحة العامة؛ والتعليم؛ والإصلاح الجنائي وتوسيع الأسواق</a:t>
            </a:r>
            <a:r>
              <a:rPr lang="fr-FR" sz="2400" b="1" dirty="0"/>
              <a:t>. </a:t>
            </a:r>
            <a:endParaRPr lang="en-US" sz="2400" b="1" dirty="0">
              <a:solidFill>
                <a:srgbClr val="000000"/>
              </a:solidFill>
              <a:latin typeface="Telegraf"/>
            </a:endParaRPr>
          </a:p>
        </p:txBody>
      </p:sp>
    </p:spTree>
    <p:extLst>
      <p:ext uri="{BB962C8B-B14F-4D97-AF65-F5344CB8AC3E}">
        <p14:creationId xmlns:p14="http://schemas.microsoft.com/office/powerpoint/2010/main" val="29609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circle(in)">
                                      <p:cBhvr>
                                        <p:cTn id="10"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2" name="Freeform 2"/>
          <p:cNvSpPr/>
          <p:nvPr/>
        </p:nvSpPr>
        <p:spPr>
          <a:xfrm>
            <a:off x="731520"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7506"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552169"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098155"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AutoShape 6"/>
          <p:cNvSpPr/>
          <p:nvPr/>
        </p:nvSpPr>
        <p:spPr>
          <a:xfrm>
            <a:off x="5371227" y="731520"/>
            <a:ext cx="1983739" cy="0"/>
          </a:xfrm>
          <a:prstGeom prst="line">
            <a:avLst/>
          </a:prstGeom>
          <a:ln w="28575" cap="rnd">
            <a:solidFill>
              <a:srgbClr val="88BFBA"/>
            </a:solidFill>
            <a:prstDash val="solid"/>
            <a:headEnd type="none" w="sm" len="sm"/>
            <a:tailEnd type="diamond" w="lg" len="lg"/>
          </a:ln>
        </p:spPr>
      </p:sp>
      <p:sp>
        <p:nvSpPr>
          <p:cNvPr id="7" name="AutoShape 7"/>
          <p:cNvSpPr/>
          <p:nvPr/>
        </p:nvSpPr>
        <p:spPr>
          <a:xfrm>
            <a:off x="2398634" y="731520"/>
            <a:ext cx="1983739" cy="0"/>
          </a:xfrm>
          <a:prstGeom prst="line">
            <a:avLst/>
          </a:prstGeom>
          <a:ln w="28575" cap="rnd">
            <a:solidFill>
              <a:srgbClr val="88BFBA"/>
            </a:solidFill>
            <a:prstDash val="solid"/>
            <a:headEnd type="diamond" w="lg" len="lg"/>
            <a:tailEnd type="none" w="sm" len="sm"/>
          </a:ln>
        </p:spPr>
      </p:sp>
      <p:sp>
        <p:nvSpPr>
          <p:cNvPr id="9" name="Freeform 9"/>
          <p:cNvSpPr/>
          <p:nvPr/>
        </p:nvSpPr>
        <p:spPr>
          <a:xfrm>
            <a:off x="302430" y="3213959"/>
            <a:ext cx="2126954" cy="11607652"/>
          </a:xfrm>
          <a:custGeom>
            <a:avLst/>
            <a:gdLst/>
            <a:ahLst/>
            <a:cxnLst/>
            <a:rect l="l" t="t" r="r" b="b"/>
            <a:pathLst>
              <a:path w="4514626" h="4514626">
                <a:moveTo>
                  <a:pt x="0" y="0"/>
                </a:moveTo>
                <a:lnTo>
                  <a:pt x="4514626" y="0"/>
                </a:lnTo>
                <a:lnTo>
                  <a:pt x="4514626" y="4514626"/>
                </a:lnTo>
                <a:lnTo>
                  <a:pt x="0" y="4514626"/>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sp>
      <p:grpSp>
        <p:nvGrpSpPr>
          <p:cNvPr id="12" name="Group 12"/>
          <p:cNvGrpSpPr/>
          <p:nvPr/>
        </p:nvGrpSpPr>
        <p:grpSpPr>
          <a:xfrm>
            <a:off x="4382373" y="2438400"/>
            <a:ext cx="4760967" cy="4572000"/>
            <a:chOff x="0" y="0"/>
            <a:chExt cx="667505" cy="793530"/>
          </a:xfrm>
        </p:grpSpPr>
        <p:sp>
          <p:nvSpPr>
            <p:cNvPr id="13" name="Freeform 13"/>
            <p:cNvSpPr/>
            <p:nvPr/>
          </p:nvSpPr>
          <p:spPr>
            <a:xfrm>
              <a:off x="0" y="0"/>
              <a:ext cx="667505" cy="793530"/>
            </a:xfrm>
            <a:custGeom>
              <a:avLst/>
              <a:gdLst/>
              <a:ahLst/>
              <a:cxnLst/>
              <a:rect l="l" t="t" r="r" b="b"/>
              <a:pathLst>
                <a:path w="667505" h="793530">
                  <a:moveTo>
                    <a:pt x="64435" y="0"/>
                  </a:moveTo>
                  <a:lnTo>
                    <a:pt x="603070" y="0"/>
                  </a:lnTo>
                  <a:cubicBezTo>
                    <a:pt x="620160" y="0"/>
                    <a:pt x="636549" y="6789"/>
                    <a:pt x="648633" y="18873"/>
                  </a:cubicBezTo>
                  <a:cubicBezTo>
                    <a:pt x="660717" y="30956"/>
                    <a:pt x="667505" y="47346"/>
                    <a:pt x="667505" y="64435"/>
                  </a:cubicBezTo>
                  <a:lnTo>
                    <a:pt x="667505" y="729095"/>
                  </a:lnTo>
                  <a:cubicBezTo>
                    <a:pt x="667505" y="746184"/>
                    <a:pt x="660717" y="762573"/>
                    <a:pt x="648633" y="774657"/>
                  </a:cubicBezTo>
                  <a:cubicBezTo>
                    <a:pt x="636549" y="786741"/>
                    <a:pt x="620160" y="793530"/>
                    <a:pt x="603070" y="793530"/>
                  </a:cubicBezTo>
                  <a:lnTo>
                    <a:pt x="64435" y="793530"/>
                  </a:lnTo>
                  <a:cubicBezTo>
                    <a:pt x="47346" y="793530"/>
                    <a:pt x="30956" y="786741"/>
                    <a:pt x="18873" y="774657"/>
                  </a:cubicBezTo>
                  <a:cubicBezTo>
                    <a:pt x="6789" y="762573"/>
                    <a:pt x="0" y="746184"/>
                    <a:pt x="0" y="729095"/>
                  </a:cubicBezTo>
                  <a:lnTo>
                    <a:pt x="0" y="64435"/>
                  </a:lnTo>
                  <a:cubicBezTo>
                    <a:pt x="0" y="47346"/>
                    <a:pt x="6789" y="30956"/>
                    <a:pt x="18873" y="18873"/>
                  </a:cubicBezTo>
                  <a:cubicBezTo>
                    <a:pt x="30956" y="6789"/>
                    <a:pt x="47346" y="0"/>
                    <a:pt x="64435" y="0"/>
                  </a:cubicBezTo>
                  <a:close/>
                </a:path>
              </a:pathLst>
            </a:custGeom>
            <a:solidFill>
              <a:srgbClr val="B0D6C2"/>
            </a:solidFill>
          </p:spPr>
        </p:sp>
        <p:sp>
          <p:nvSpPr>
            <p:cNvPr id="14" name="TextBox 14"/>
            <p:cNvSpPr txBox="1"/>
            <p:nvPr/>
          </p:nvSpPr>
          <p:spPr>
            <a:xfrm>
              <a:off x="0" y="-47625"/>
              <a:ext cx="667505" cy="841155"/>
            </a:xfrm>
            <a:prstGeom prst="rect">
              <a:avLst/>
            </a:prstGeom>
          </p:spPr>
          <p:txBody>
            <a:bodyPr lIns="50800" tIns="50800" rIns="50800" bIns="50800" rtlCol="0" anchor="ctr"/>
            <a:lstStyle/>
            <a:p>
              <a:pPr algn="ctr">
                <a:lnSpc>
                  <a:spcPts val="1960"/>
                </a:lnSpc>
              </a:pPr>
              <a:endParaRPr/>
            </a:p>
          </p:txBody>
        </p:sp>
      </p:grpSp>
      <p:sp>
        <p:nvSpPr>
          <p:cNvPr id="18" name="TextBox 18"/>
          <p:cNvSpPr txBox="1"/>
          <p:nvPr/>
        </p:nvSpPr>
        <p:spPr>
          <a:xfrm>
            <a:off x="4509157" y="1337688"/>
            <a:ext cx="4634183" cy="1346522"/>
          </a:xfrm>
          <a:prstGeom prst="rect">
            <a:avLst/>
          </a:prstGeom>
        </p:spPr>
        <p:txBody>
          <a:bodyPr lIns="0" tIns="0" rIns="0" bIns="0" rtlCol="0" anchor="t">
            <a:spAutoFit/>
          </a:bodyPr>
          <a:lstStyle/>
          <a:p>
            <a:pPr algn="ctr" rtl="1">
              <a:lnSpc>
                <a:spcPts val="10499"/>
              </a:lnSpc>
              <a:spcBef>
                <a:spcPct val="0"/>
              </a:spcBef>
            </a:pPr>
            <a:r>
              <a:rPr lang="ar-DZ" sz="7499" dirty="0" smtClean="0">
                <a:solidFill>
                  <a:srgbClr val="397F7B"/>
                </a:solidFill>
                <a:latin typeface="Angeletta"/>
              </a:rPr>
              <a:t>تقديم</a:t>
            </a:r>
            <a:endParaRPr lang="en-US" sz="7499" dirty="0">
              <a:solidFill>
                <a:srgbClr val="397F7B"/>
              </a:solidFill>
              <a:latin typeface="Angeletta"/>
            </a:endParaRPr>
          </a:p>
        </p:txBody>
      </p:sp>
      <p:sp>
        <p:nvSpPr>
          <p:cNvPr id="19" name="TextBox 19"/>
          <p:cNvSpPr txBox="1"/>
          <p:nvPr/>
        </p:nvSpPr>
        <p:spPr>
          <a:xfrm>
            <a:off x="4630418" y="2768398"/>
            <a:ext cx="4391662" cy="4062651"/>
          </a:xfrm>
          <a:prstGeom prst="rect">
            <a:avLst/>
          </a:prstGeom>
        </p:spPr>
        <p:txBody>
          <a:bodyPr lIns="0" tIns="0" rIns="0" bIns="0" rtlCol="0" anchor="t">
            <a:spAutoFit/>
          </a:bodyPr>
          <a:lstStyle/>
          <a:p>
            <a:pPr algn="just" rtl="1">
              <a:spcBef>
                <a:spcPct val="0"/>
              </a:spcBef>
            </a:pPr>
            <a:r>
              <a:rPr lang="ar-DZ" sz="2400" b="1" dirty="0" smtClean="0">
                <a:solidFill>
                  <a:srgbClr val="000000"/>
                </a:solidFill>
                <a:latin typeface="Kollektif"/>
              </a:rPr>
              <a:t>تعتبر الثورة الفرنسية ذات أثر عميق في تطور العلاقات الدولية الحديثة في القرن التاسع عشر، فقد ساهمت في نشر الفكر القومي في القارة الأوروبية وخارجها لاحقا، وقد أعطى ذلك دفعة قوية للحركة القومية الإيطالية والألمانية،كما ساهمت في نشر الفكر الديمقراطي في أوروبا</a:t>
            </a:r>
            <a:r>
              <a:rPr lang="en-US" sz="2400" b="1" dirty="0" smtClean="0">
                <a:solidFill>
                  <a:srgbClr val="000000"/>
                </a:solidFill>
                <a:latin typeface="Kollektif"/>
              </a:rPr>
              <a:t>.</a:t>
            </a:r>
            <a:r>
              <a:rPr lang="ar-DZ" sz="2400" b="1" dirty="0" smtClean="0">
                <a:solidFill>
                  <a:srgbClr val="000000"/>
                </a:solidFill>
                <a:latin typeface="Kollektif"/>
              </a:rPr>
              <a:t> </a:t>
            </a:r>
          </a:p>
          <a:p>
            <a:pPr algn="just" rtl="1">
              <a:spcBef>
                <a:spcPct val="0"/>
              </a:spcBef>
            </a:pPr>
            <a:r>
              <a:rPr lang="ar-DZ" sz="2400" b="1" dirty="0">
                <a:solidFill>
                  <a:srgbClr val="000000"/>
                </a:solidFill>
                <a:latin typeface="Kollektif"/>
              </a:rPr>
              <a:t> </a:t>
            </a:r>
            <a:r>
              <a:rPr lang="ar-DZ" sz="2400" b="1" dirty="0" smtClean="0">
                <a:solidFill>
                  <a:srgbClr val="000000"/>
                </a:solidFill>
                <a:latin typeface="Kollektif"/>
              </a:rPr>
              <a:t> </a:t>
            </a:r>
            <a:r>
              <a:rPr lang="ar-DZ" sz="2400" b="1" dirty="0" smtClean="0">
                <a:solidFill>
                  <a:srgbClr val="000000"/>
                </a:solidFill>
                <a:latin typeface="Kollektif"/>
              </a:rPr>
              <a:t>هكذا دار الصراع في أوروبا منذ مؤتمر فيينا بين الأفكار والتيارات التي مثلتها الثورة الفرنسية ونظم الحكم التقليدية التي تعمل على ابقاء الوضع كما هو. </a:t>
            </a:r>
            <a:endParaRPr lang="en-US" sz="2400" b="1" dirty="0">
              <a:solidFill>
                <a:srgbClr val="000000"/>
              </a:solidFill>
              <a:latin typeface="Kollektif"/>
            </a:endParaRPr>
          </a:p>
        </p:txBody>
      </p:sp>
      <p:pic>
        <p:nvPicPr>
          <p:cNvPr id="1028" name="Picture 4" descr="The Congress of Vienna - History of the building on Ballhausplatz - Federal  Chancellery of Austr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316326"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fade">
                                      <p:cBhvr>
                                        <p:cTn id="12" dur="1000"/>
                                        <p:tgtEl>
                                          <p:spTgt spid="19">
                                            <p:txEl>
                                              <p:pRg st="1" end="1"/>
                                            </p:txEl>
                                          </p:spTgt>
                                        </p:tgtEl>
                                      </p:cBhvr>
                                    </p:animEffect>
                                    <p:anim calcmode="lin" valueType="num">
                                      <p:cBhvr>
                                        <p:cTn id="13"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2" name="Freeform 2"/>
          <p:cNvSpPr/>
          <p:nvPr/>
        </p:nvSpPr>
        <p:spPr>
          <a:xfrm>
            <a:off x="731520"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7506"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552169"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098155"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AutoShape 6"/>
          <p:cNvSpPr/>
          <p:nvPr/>
        </p:nvSpPr>
        <p:spPr>
          <a:xfrm>
            <a:off x="5371227" y="731520"/>
            <a:ext cx="1983739" cy="0"/>
          </a:xfrm>
          <a:prstGeom prst="line">
            <a:avLst/>
          </a:prstGeom>
          <a:ln w="28575" cap="rnd">
            <a:solidFill>
              <a:srgbClr val="88BFBA"/>
            </a:solidFill>
            <a:prstDash val="solid"/>
            <a:headEnd type="none" w="sm" len="sm"/>
            <a:tailEnd type="diamond" w="lg" len="lg"/>
          </a:ln>
        </p:spPr>
      </p:sp>
      <p:sp>
        <p:nvSpPr>
          <p:cNvPr id="7" name="AutoShape 7"/>
          <p:cNvSpPr/>
          <p:nvPr/>
        </p:nvSpPr>
        <p:spPr>
          <a:xfrm>
            <a:off x="2398634" y="731520"/>
            <a:ext cx="1983739" cy="0"/>
          </a:xfrm>
          <a:prstGeom prst="line">
            <a:avLst/>
          </a:prstGeom>
          <a:ln w="28575" cap="rnd">
            <a:solidFill>
              <a:srgbClr val="88BFBA"/>
            </a:solidFill>
            <a:prstDash val="solid"/>
            <a:headEnd type="diamond" w="lg" len="lg"/>
            <a:tailEnd type="none" w="sm" len="sm"/>
          </a:ln>
        </p:spPr>
      </p:sp>
      <p:sp>
        <p:nvSpPr>
          <p:cNvPr id="8" name="Freeform 8"/>
          <p:cNvSpPr/>
          <p:nvPr/>
        </p:nvSpPr>
        <p:spPr>
          <a:xfrm>
            <a:off x="4630418" y="447507"/>
            <a:ext cx="492763" cy="568027"/>
          </a:xfrm>
          <a:custGeom>
            <a:avLst/>
            <a:gdLst/>
            <a:ahLst/>
            <a:cxnLst/>
            <a:rect l="l" t="t" r="r" b="b"/>
            <a:pathLst>
              <a:path w="492763" h="568027">
                <a:moveTo>
                  <a:pt x="0" y="0"/>
                </a:moveTo>
                <a:lnTo>
                  <a:pt x="492764" y="0"/>
                </a:lnTo>
                <a:lnTo>
                  <a:pt x="492764" y="568026"/>
                </a:lnTo>
                <a:lnTo>
                  <a:pt x="0" y="5680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538530" y="3423059"/>
            <a:ext cx="8676541" cy="469063"/>
          </a:xfrm>
          <a:custGeom>
            <a:avLst/>
            <a:gdLst/>
            <a:ahLst/>
            <a:cxnLst/>
            <a:rect l="l" t="t" r="r" b="b"/>
            <a:pathLst>
              <a:path w="2061813" h="469063">
                <a:moveTo>
                  <a:pt x="0" y="0"/>
                </a:moveTo>
                <a:lnTo>
                  <a:pt x="2061813" y="0"/>
                </a:lnTo>
                <a:lnTo>
                  <a:pt x="2061813" y="469063"/>
                </a:lnTo>
                <a:lnTo>
                  <a:pt x="0" y="4690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22" name="Group 22"/>
          <p:cNvGrpSpPr/>
          <p:nvPr/>
        </p:nvGrpSpPr>
        <p:grpSpPr>
          <a:xfrm>
            <a:off x="538531" y="4030256"/>
            <a:ext cx="8676540" cy="2553424"/>
            <a:chOff x="0" y="0"/>
            <a:chExt cx="763635" cy="945713"/>
          </a:xfrm>
        </p:grpSpPr>
        <p:sp>
          <p:nvSpPr>
            <p:cNvPr id="23" name="Freeform 23"/>
            <p:cNvSpPr/>
            <p:nvPr/>
          </p:nvSpPr>
          <p:spPr>
            <a:xfrm>
              <a:off x="0" y="0"/>
              <a:ext cx="763635" cy="945713"/>
            </a:xfrm>
            <a:custGeom>
              <a:avLst/>
              <a:gdLst/>
              <a:ahLst/>
              <a:cxnLst/>
              <a:rect l="l" t="t" r="r" b="b"/>
              <a:pathLst>
                <a:path w="763635" h="945713">
                  <a:moveTo>
                    <a:pt x="0" y="0"/>
                  </a:moveTo>
                  <a:lnTo>
                    <a:pt x="763635" y="0"/>
                  </a:lnTo>
                  <a:lnTo>
                    <a:pt x="763635" y="945713"/>
                  </a:lnTo>
                  <a:lnTo>
                    <a:pt x="0" y="945713"/>
                  </a:lnTo>
                  <a:close/>
                </a:path>
              </a:pathLst>
            </a:custGeom>
            <a:solidFill>
              <a:srgbClr val="FFF8F1"/>
            </a:solidFill>
            <a:ln w="19050" cap="sq">
              <a:solidFill>
                <a:srgbClr val="397F7B"/>
              </a:solidFill>
              <a:prstDash val="solid"/>
              <a:miter/>
            </a:ln>
          </p:spPr>
        </p:sp>
        <p:sp>
          <p:nvSpPr>
            <p:cNvPr id="24" name="TextBox 24"/>
            <p:cNvSpPr txBox="1"/>
            <p:nvPr/>
          </p:nvSpPr>
          <p:spPr>
            <a:xfrm>
              <a:off x="0" y="-47625"/>
              <a:ext cx="763635" cy="993338"/>
            </a:xfrm>
            <a:prstGeom prst="rect">
              <a:avLst/>
            </a:prstGeom>
          </p:spPr>
          <p:txBody>
            <a:bodyPr lIns="50800" tIns="50800" rIns="50800" bIns="50800" rtlCol="0" anchor="ctr"/>
            <a:lstStyle/>
            <a:p>
              <a:pPr algn="ctr">
                <a:lnSpc>
                  <a:spcPts val="1960"/>
                </a:lnSpc>
              </a:pPr>
              <a:endParaRPr/>
            </a:p>
          </p:txBody>
        </p:sp>
      </p:grpSp>
      <p:sp>
        <p:nvSpPr>
          <p:cNvPr id="25" name="TextBox 25"/>
          <p:cNvSpPr txBox="1"/>
          <p:nvPr/>
        </p:nvSpPr>
        <p:spPr>
          <a:xfrm>
            <a:off x="1468582" y="1289766"/>
            <a:ext cx="6816437" cy="1077218"/>
          </a:xfrm>
          <a:prstGeom prst="rect">
            <a:avLst/>
          </a:prstGeom>
        </p:spPr>
        <p:txBody>
          <a:bodyPr lIns="0" tIns="0" rIns="0" bIns="0" rtlCol="0" anchor="t">
            <a:spAutoFit/>
          </a:bodyPr>
          <a:lstStyle/>
          <a:p>
            <a:pPr algn="ctr" rtl="1">
              <a:lnSpc>
                <a:spcPts val="8400"/>
              </a:lnSpc>
              <a:spcBef>
                <a:spcPct val="0"/>
              </a:spcBef>
            </a:pPr>
            <a:r>
              <a:rPr lang="ar-DZ" sz="6000" dirty="0" smtClean="0">
                <a:solidFill>
                  <a:srgbClr val="397F7B"/>
                </a:solidFill>
                <a:latin typeface="Angeletta"/>
              </a:rPr>
              <a:t>الاتفاق الأوروبي.</a:t>
            </a:r>
            <a:endParaRPr lang="en-US" sz="6000" dirty="0">
              <a:solidFill>
                <a:srgbClr val="397F7B"/>
              </a:solidFill>
              <a:latin typeface="Angeletta"/>
            </a:endParaRPr>
          </a:p>
        </p:txBody>
      </p:sp>
      <p:sp>
        <p:nvSpPr>
          <p:cNvPr id="27" name="AutoShape 27"/>
          <p:cNvSpPr/>
          <p:nvPr/>
        </p:nvSpPr>
        <p:spPr>
          <a:xfrm flipV="1">
            <a:off x="3774346" y="2754516"/>
            <a:ext cx="0" cy="410348"/>
          </a:xfrm>
          <a:prstGeom prst="line">
            <a:avLst/>
          </a:prstGeom>
          <a:ln w="38100" cap="flat">
            <a:solidFill>
              <a:srgbClr val="88BFBA"/>
            </a:solidFill>
            <a:prstDash val="solid"/>
            <a:headEnd type="triangle" w="lg" len="med"/>
            <a:tailEnd type="none" w="sm" len="sm"/>
          </a:ln>
        </p:spPr>
      </p:sp>
      <p:sp>
        <p:nvSpPr>
          <p:cNvPr id="28" name="AutoShape 28"/>
          <p:cNvSpPr/>
          <p:nvPr/>
        </p:nvSpPr>
        <p:spPr>
          <a:xfrm flipV="1">
            <a:off x="5979254" y="2754516"/>
            <a:ext cx="0" cy="410348"/>
          </a:xfrm>
          <a:prstGeom prst="line">
            <a:avLst/>
          </a:prstGeom>
          <a:ln w="38100" cap="flat">
            <a:solidFill>
              <a:srgbClr val="88BFBA"/>
            </a:solidFill>
            <a:prstDash val="solid"/>
            <a:headEnd type="triangle" w="lg" len="med"/>
            <a:tailEnd type="none" w="sm" len="sm"/>
          </a:ln>
        </p:spPr>
      </p:sp>
      <p:sp>
        <p:nvSpPr>
          <p:cNvPr id="42" name="TextBox 42"/>
          <p:cNvSpPr txBox="1"/>
          <p:nvPr/>
        </p:nvSpPr>
        <p:spPr>
          <a:xfrm>
            <a:off x="721688" y="4150316"/>
            <a:ext cx="8300392" cy="2308324"/>
          </a:xfrm>
          <a:prstGeom prst="rect">
            <a:avLst/>
          </a:prstGeom>
        </p:spPr>
        <p:txBody>
          <a:bodyPr wrap="square" lIns="0" tIns="0" rIns="0" bIns="0" rtlCol="0" anchor="t">
            <a:spAutoFit/>
          </a:bodyPr>
          <a:lstStyle/>
          <a:p>
            <a:pPr algn="just" rtl="1">
              <a:lnSpc>
                <a:spcPct val="150000"/>
              </a:lnSpc>
              <a:spcBef>
                <a:spcPct val="0"/>
              </a:spcBef>
            </a:pPr>
            <a:r>
              <a:rPr lang="ar-DZ" sz="2000" b="1" dirty="0" smtClean="0">
                <a:solidFill>
                  <a:srgbClr val="000000"/>
                </a:solidFill>
                <a:latin typeface="Kollektif"/>
              </a:rPr>
              <a:t>اتفاق يقوم على قواعد عمل غير مكتوبة أهمها:</a:t>
            </a:r>
          </a:p>
          <a:p>
            <a:pPr algn="just" rtl="1">
              <a:lnSpc>
                <a:spcPct val="150000"/>
              </a:lnSpc>
              <a:spcBef>
                <a:spcPct val="0"/>
              </a:spcBef>
            </a:pPr>
            <a:r>
              <a:rPr lang="ar-DZ" sz="2000" b="1" dirty="0" smtClean="0">
                <a:solidFill>
                  <a:srgbClr val="000000"/>
                </a:solidFill>
                <a:latin typeface="Kollektif"/>
              </a:rPr>
              <a:t>- أن لا يسمح لأي دولة منفردة بالتصرف بمفردها في أمور التعديلات الإقليمية والدبلوماسية.</a:t>
            </a:r>
          </a:p>
          <a:p>
            <a:pPr algn="just" rtl="1">
              <a:lnSpc>
                <a:spcPct val="150000"/>
              </a:lnSpc>
              <a:spcBef>
                <a:spcPct val="0"/>
              </a:spcBef>
            </a:pPr>
            <a:r>
              <a:rPr lang="ar-DZ" sz="2000" b="1" dirty="0" smtClean="0">
                <a:solidFill>
                  <a:srgbClr val="000000"/>
                </a:solidFill>
                <a:latin typeface="Kollektif"/>
              </a:rPr>
              <a:t>- لكل دولة مناطق نفوذ معينة، وعلى كل دولة الالتزام بحدود الدولة الأخرى حفاظا على توازن القوى.</a:t>
            </a:r>
          </a:p>
          <a:p>
            <a:pPr algn="just" rtl="1">
              <a:lnSpc>
                <a:spcPct val="150000"/>
              </a:lnSpc>
              <a:spcBef>
                <a:spcPct val="0"/>
              </a:spcBef>
            </a:pPr>
            <a:r>
              <a:rPr lang="ar-DZ" sz="2000" b="1" dirty="0" smtClean="0">
                <a:solidFill>
                  <a:srgbClr val="000000"/>
                </a:solidFill>
                <a:latin typeface="Kollektif"/>
              </a:rPr>
              <a:t>- ضمان سيطرة الملكيات الأوروبية على السياسة الدولية في أوروبا  وقمع الاتجاهات الجديدة التي جاءت بها الثورة الفرنسية.</a:t>
            </a:r>
            <a:endParaRPr lang="en-US" sz="2000" b="1" dirty="0">
              <a:solidFill>
                <a:srgbClr val="000000"/>
              </a:solidFill>
              <a:latin typeface="Kollekt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barn(inVertical)">
                                      <p:cBhvr>
                                        <p:cTn id="12" dur="500"/>
                                        <p:tgtEl>
                                          <p:spTgt spid="4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2">
                                            <p:txEl>
                                              <p:pRg st="1" end="1"/>
                                            </p:txEl>
                                          </p:spTgt>
                                        </p:tgtEl>
                                        <p:attrNameLst>
                                          <p:attrName>style.visibility</p:attrName>
                                        </p:attrNameLst>
                                      </p:cBhvr>
                                      <p:to>
                                        <p:strVal val="visible"/>
                                      </p:to>
                                    </p:set>
                                    <p:animEffect transition="in" filter="barn(inVertical)">
                                      <p:cBhvr>
                                        <p:cTn id="15" dur="500"/>
                                        <p:tgtEl>
                                          <p:spTgt spid="4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2">
                                            <p:txEl>
                                              <p:pRg st="2" end="2"/>
                                            </p:txEl>
                                          </p:spTgt>
                                        </p:tgtEl>
                                        <p:attrNameLst>
                                          <p:attrName>style.visibility</p:attrName>
                                        </p:attrNameLst>
                                      </p:cBhvr>
                                      <p:to>
                                        <p:strVal val="visible"/>
                                      </p:to>
                                    </p:set>
                                    <p:animEffect transition="in" filter="barn(inVertical)">
                                      <p:cBhvr>
                                        <p:cTn id="18" dur="500"/>
                                        <p:tgtEl>
                                          <p:spTgt spid="4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xEl>
                                              <p:pRg st="3" end="3"/>
                                            </p:txEl>
                                          </p:spTgt>
                                        </p:tgtEl>
                                        <p:attrNameLst>
                                          <p:attrName>style.visibility</p:attrName>
                                        </p:attrNameLst>
                                      </p:cBhvr>
                                      <p:to>
                                        <p:strVal val="visible"/>
                                      </p:to>
                                    </p:set>
                                    <p:animEffect transition="in" filter="barn(inVertical)">
                                      <p:cBhvr>
                                        <p:cTn id="21"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2" name="Freeform 2"/>
          <p:cNvSpPr/>
          <p:nvPr/>
        </p:nvSpPr>
        <p:spPr>
          <a:xfrm>
            <a:off x="731520"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7506"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552169"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098155"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AutoShape 6"/>
          <p:cNvSpPr/>
          <p:nvPr/>
        </p:nvSpPr>
        <p:spPr>
          <a:xfrm>
            <a:off x="5371227" y="731520"/>
            <a:ext cx="1983739" cy="0"/>
          </a:xfrm>
          <a:prstGeom prst="line">
            <a:avLst/>
          </a:prstGeom>
          <a:ln w="28575" cap="rnd">
            <a:solidFill>
              <a:srgbClr val="88BFBA"/>
            </a:solidFill>
            <a:prstDash val="solid"/>
            <a:headEnd type="none" w="sm" len="sm"/>
            <a:tailEnd type="diamond" w="lg" len="lg"/>
          </a:ln>
        </p:spPr>
      </p:sp>
      <p:sp>
        <p:nvSpPr>
          <p:cNvPr id="7" name="AutoShape 7"/>
          <p:cNvSpPr/>
          <p:nvPr/>
        </p:nvSpPr>
        <p:spPr>
          <a:xfrm>
            <a:off x="2398634" y="731520"/>
            <a:ext cx="1983739" cy="0"/>
          </a:xfrm>
          <a:prstGeom prst="line">
            <a:avLst/>
          </a:prstGeom>
          <a:ln w="28575" cap="rnd">
            <a:solidFill>
              <a:srgbClr val="88BFBA"/>
            </a:solidFill>
            <a:prstDash val="solid"/>
            <a:headEnd type="diamond" w="lg" len="lg"/>
            <a:tailEnd type="none" w="sm" len="sm"/>
          </a:ln>
        </p:spPr>
      </p:sp>
      <p:sp>
        <p:nvSpPr>
          <p:cNvPr id="8" name="Freeform 8"/>
          <p:cNvSpPr/>
          <p:nvPr/>
        </p:nvSpPr>
        <p:spPr>
          <a:xfrm>
            <a:off x="4630418" y="447507"/>
            <a:ext cx="492763" cy="568027"/>
          </a:xfrm>
          <a:custGeom>
            <a:avLst/>
            <a:gdLst/>
            <a:ahLst/>
            <a:cxnLst/>
            <a:rect l="l" t="t" r="r" b="b"/>
            <a:pathLst>
              <a:path w="492763" h="568027">
                <a:moveTo>
                  <a:pt x="0" y="0"/>
                </a:moveTo>
                <a:lnTo>
                  <a:pt x="492764" y="0"/>
                </a:lnTo>
                <a:lnTo>
                  <a:pt x="492764" y="568026"/>
                </a:lnTo>
                <a:lnTo>
                  <a:pt x="0" y="5680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708561" y="3724248"/>
            <a:ext cx="2061813" cy="469063"/>
          </a:xfrm>
          <a:custGeom>
            <a:avLst/>
            <a:gdLst/>
            <a:ahLst/>
            <a:cxnLst/>
            <a:rect l="l" t="t" r="r" b="b"/>
            <a:pathLst>
              <a:path w="2061813" h="469063">
                <a:moveTo>
                  <a:pt x="0" y="0"/>
                </a:moveTo>
                <a:lnTo>
                  <a:pt x="2061813" y="0"/>
                </a:lnTo>
                <a:lnTo>
                  <a:pt x="2061813" y="469063"/>
                </a:lnTo>
                <a:lnTo>
                  <a:pt x="0" y="4690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6983224" y="3724249"/>
            <a:ext cx="2061813" cy="469063"/>
          </a:xfrm>
          <a:custGeom>
            <a:avLst/>
            <a:gdLst/>
            <a:ahLst/>
            <a:cxnLst/>
            <a:rect l="l" t="t" r="r" b="b"/>
            <a:pathLst>
              <a:path w="2061813" h="469063">
                <a:moveTo>
                  <a:pt x="0" y="0"/>
                </a:moveTo>
                <a:lnTo>
                  <a:pt x="2061813" y="0"/>
                </a:lnTo>
                <a:lnTo>
                  <a:pt x="2061813" y="469063"/>
                </a:lnTo>
                <a:lnTo>
                  <a:pt x="0" y="46906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7" name="Group 17"/>
          <p:cNvGrpSpPr/>
          <p:nvPr/>
        </p:nvGrpSpPr>
        <p:grpSpPr>
          <a:xfrm>
            <a:off x="731520" y="1462468"/>
            <a:ext cx="8290560" cy="1391177"/>
            <a:chOff x="0" y="0"/>
            <a:chExt cx="1322711" cy="515251"/>
          </a:xfrm>
        </p:grpSpPr>
        <p:sp>
          <p:nvSpPr>
            <p:cNvPr id="18" name="Freeform 18"/>
            <p:cNvSpPr/>
            <p:nvPr/>
          </p:nvSpPr>
          <p:spPr>
            <a:xfrm>
              <a:off x="0" y="0"/>
              <a:ext cx="1322711" cy="515251"/>
            </a:xfrm>
            <a:custGeom>
              <a:avLst/>
              <a:gdLst/>
              <a:ahLst/>
              <a:cxnLst/>
              <a:rect l="l" t="t" r="r" b="b"/>
              <a:pathLst>
                <a:path w="1322711" h="515251">
                  <a:moveTo>
                    <a:pt x="0" y="0"/>
                  </a:moveTo>
                  <a:lnTo>
                    <a:pt x="1322711" y="0"/>
                  </a:lnTo>
                  <a:lnTo>
                    <a:pt x="1322711" y="515251"/>
                  </a:lnTo>
                  <a:lnTo>
                    <a:pt x="0" y="515251"/>
                  </a:lnTo>
                  <a:close/>
                </a:path>
              </a:pathLst>
            </a:custGeom>
            <a:solidFill>
              <a:srgbClr val="FFF8F1"/>
            </a:solidFill>
            <a:ln w="19050" cap="sq">
              <a:solidFill>
                <a:srgbClr val="397F7B"/>
              </a:solidFill>
              <a:prstDash val="solid"/>
              <a:miter/>
            </a:ln>
          </p:spPr>
        </p:sp>
        <p:sp>
          <p:nvSpPr>
            <p:cNvPr id="19" name="TextBox 19"/>
            <p:cNvSpPr txBox="1"/>
            <p:nvPr/>
          </p:nvSpPr>
          <p:spPr>
            <a:xfrm>
              <a:off x="0" y="-47625"/>
              <a:ext cx="1322711" cy="562876"/>
            </a:xfrm>
            <a:prstGeom prst="rect">
              <a:avLst/>
            </a:prstGeom>
          </p:spPr>
          <p:txBody>
            <a:bodyPr lIns="50800" tIns="50800" rIns="50800" bIns="50800" rtlCol="0" anchor="ctr"/>
            <a:lstStyle/>
            <a:p>
              <a:pPr algn="ctr">
                <a:lnSpc>
                  <a:spcPts val="1960"/>
                </a:lnSpc>
              </a:pPr>
              <a:endParaRPr/>
            </a:p>
          </p:txBody>
        </p:sp>
      </p:grpSp>
      <p:grpSp>
        <p:nvGrpSpPr>
          <p:cNvPr id="23" name="Group 23"/>
          <p:cNvGrpSpPr/>
          <p:nvPr/>
        </p:nvGrpSpPr>
        <p:grpSpPr>
          <a:xfrm>
            <a:off x="731520" y="5192503"/>
            <a:ext cx="8290560" cy="1391177"/>
            <a:chOff x="0" y="0"/>
            <a:chExt cx="1322711" cy="515251"/>
          </a:xfrm>
        </p:grpSpPr>
        <p:sp>
          <p:nvSpPr>
            <p:cNvPr id="24" name="Freeform 24"/>
            <p:cNvSpPr/>
            <p:nvPr/>
          </p:nvSpPr>
          <p:spPr>
            <a:xfrm>
              <a:off x="0" y="0"/>
              <a:ext cx="1322711" cy="515251"/>
            </a:xfrm>
            <a:custGeom>
              <a:avLst/>
              <a:gdLst/>
              <a:ahLst/>
              <a:cxnLst/>
              <a:rect l="l" t="t" r="r" b="b"/>
              <a:pathLst>
                <a:path w="1322711" h="515251">
                  <a:moveTo>
                    <a:pt x="0" y="0"/>
                  </a:moveTo>
                  <a:lnTo>
                    <a:pt x="1322711" y="0"/>
                  </a:lnTo>
                  <a:lnTo>
                    <a:pt x="1322711" y="515251"/>
                  </a:lnTo>
                  <a:lnTo>
                    <a:pt x="0" y="515251"/>
                  </a:lnTo>
                  <a:close/>
                </a:path>
              </a:pathLst>
            </a:custGeom>
            <a:solidFill>
              <a:srgbClr val="FFF8F1"/>
            </a:solidFill>
            <a:ln w="19050" cap="sq">
              <a:solidFill>
                <a:srgbClr val="397F7B"/>
              </a:solidFill>
              <a:prstDash val="solid"/>
              <a:miter/>
            </a:ln>
          </p:spPr>
        </p:sp>
        <p:sp>
          <p:nvSpPr>
            <p:cNvPr id="25" name="TextBox 25"/>
            <p:cNvSpPr txBox="1"/>
            <p:nvPr/>
          </p:nvSpPr>
          <p:spPr>
            <a:xfrm>
              <a:off x="0" y="-47625"/>
              <a:ext cx="1322711" cy="562876"/>
            </a:xfrm>
            <a:prstGeom prst="rect">
              <a:avLst/>
            </a:prstGeom>
          </p:spPr>
          <p:txBody>
            <a:bodyPr lIns="50800" tIns="50800" rIns="50800" bIns="50800" rtlCol="0" anchor="ctr"/>
            <a:lstStyle/>
            <a:p>
              <a:pPr algn="ctr">
                <a:lnSpc>
                  <a:spcPts val="1960"/>
                </a:lnSpc>
              </a:pPr>
              <a:endParaRPr/>
            </a:p>
          </p:txBody>
        </p:sp>
      </p:grpSp>
      <p:sp>
        <p:nvSpPr>
          <p:cNvPr id="39" name="TextBox 39"/>
          <p:cNvSpPr txBox="1"/>
          <p:nvPr/>
        </p:nvSpPr>
        <p:spPr>
          <a:xfrm>
            <a:off x="827905" y="1571952"/>
            <a:ext cx="8029082" cy="1039900"/>
          </a:xfrm>
          <a:prstGeom prst="rect">
            <a:avLst/>
          </a:prstGeom>
        </p:spPr>
        <p:txBody>
          <a:bodyPr wrap="square" lIns="0" tIns="0" rIns="0" bIns="0" rtlCol="0" anchor="t">
            <a:spAutoFit/>
          </a:bodyPr>
          <a:lstStyle/>
          <a:p>
            <a:pPr algn="just" rtl="1">
              <a:lnSpc>
                <a:spcPct val="150000"/>
              </a:lnSpc>
              <a:spcBef>
                <a:spcPct val="0"/>
              </a:spcBef>
            </a:pPr>
            <a:r>
              <a:rPr lang="ar-DZ" sz="2400" b="1" dirty="0" smtClean="0">
                <a:solidFill>
                  <a:srgbClr val="000000"/>
                </a:solidFill>
              </a:rPr>
              <a:t>لكن التوازن الجديد اهتم باعادة الأوضاع إلى ما كانت عليه قبل الثورة الفرنسية، ولم يأخذ في اعتباره التطلعات القومية للشعوب الأوروبية</a:t>
            </a:r>
            <a:r>
              <a:rPr lang="en-US" sz="2400" b="1" dirty="0" smtClean="0">
                <a:solidFill>
                  <a:srgbClr val="000000"/>
                </a:solidFill>
                <a:latin typeface="Kollektif"/>
              </a:rPr>
              <a:t>.</a:t>
            </a:r>
            <a:endParaRPr lang="en-US" sz="2400" b="1" dirty="0">
              <a:solidFill>
                <a:srgbClr val="000000"/>
              </a:solidFill>
              <a:latin typeface="Kollektif"/>
            </a:endParaRPr>
          </a:p>
        </p:txBody>
      </p:sp>
      <p:sp>
        <p:nvSpPr>
          <p:cNvPr id="41" name="TextBox 41"/>
          <p:cNvSpPr txBox="1"/>
          <p:nvPr/>
        </p:nvSpPr>
        <p:spPr>
          <a:xfrm>
            <a:off x="827905" y="5301987"/>
            <a:ext cx="8029082" cy="1048364"/>
          </a:xfrm>
          <a:prstGeom prst="rect">
            <a:avLst/>
          </a:prstGeom>
        </p:spPr>
        <p:txBody>
          <a:bodyPr wrap="square" lIns="0" tIns="0" rIns="0" bIns="0" rtlCol="0" anchor="t">
            <a:spAutoFit/>
          </a:bodyPr>
          <a:lstStyle/>
          <a:p>
            <a:pPr algn="just" rtl="1">
              <a:lnSpc>
                <a:spcPct val="150000"/>
              </a:lnSpc>
              <a:spcBef>
                <a:spcPct val="0"/>
              </a:spcBef>
            </a:pPr>
            <a:r>
              <a:rPr lang="ar-DZ" sz="2400" b="1" dirty="0" smtClean="0">
                <a:solidFill>
                  <a:srgbClr val="000000"/>
                </a:solidFill>
              </a:rPr>
              <a:t>فقد تم وضع بلجيكا تحت حكم هولندا، ووضع شمال ايطاليا تحت حكم النمسا، كما تجاهل تطلعات البولنديين القومية الذي تم وضعهم تحت حكم روسيا.</a:t>
            </a:r>
            <a:endParaRPr lang="en-US" sz="2400"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xEl>
                                              <p:pRg st="0" end="0"/>
                                            </p:txEl>
                                          </p:spTgt>
                                        </p:tgtEl>
                                        <p:attrNameLst>
                                          <p:attrName>style.visibility</p:attrName>
                                        </p:attrNameLst>
                                      </p:cBhvr>
                                      <p:to>
                                        <p:strVal val="visible"/>
                                      </p:to>
                                    </p:set>
                                    <p:animEffect transition="in" filter="fade">
                                      <p:cBhvr>
                                        <p:cTn id="14" dur="1000"/>
                                        <p:tgtEl>
                                          <p:spTgt spid="41">
                                            <p:txEl>
                                              <p:pRg st="0" end="0"/>
                                            </p:txEl>
                                          </p:spTgt>
                                        </p:tgtEl>
                                      </p:cBhvr>
                                    </p:animEffect>
                                    <p:anim calcmode="lin" valueType="num">
                                      <p:cBhvr>
                                        <p:cTn id="15"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pic>
        <p:nvPicPr>
          <p:cNvPr id="2050" name="Picture 2" descr="The Congress of Vienna - Writ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094"/>
            <a:ext cx="9753600" cy="73762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2" name="Freeform 2"/>
          <p:cNvSpPr/>
          <p:nvPr/>
        </p:nvSpPr>
        <p:spPr>
          <a:xfrm>
            <a:off x="731520"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7506"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7552169"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8098155"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AutoShape 6"/>
          <p:cNvSpPr/>
          <p:nvPr/>
        </p:nvSpPr>
        <p:spPr>
          <a:xfrm>
            <a:off x="5371227" y="731520"/>
            <a:ext cx="1983739" cy="0"/>
          </a:xfrm>
          <a:prstGeom prst="line">
            <a:avLst/>
          </a:prstGeom>
          <a:ln w="28575" cap="rnd">
            <a:solidFill>
              <a:srgbClr val="88BFBA"/>
            </a:solidFill>
            <a:prstDash val="solid"/>
            <a:headEnd type="none" w="sm" len="sm"/>
            <a:tailEnd type="diamond" w="lg" len="lg"/>
          </a:ln>
        </p:spPr>
      </p:sp>
      <p:sp>
        <p:nvSpPr>
          <p:cNvPr id="7" name="AutoShape 7"/>
          <p:cNvSpPr/>
          <p:nvPr/>
        </p:nvSpPr>
        <p:spPr>
          <a:xfrm>
            <a:off x="2398634" y="731520"/>
            <a:ext cx="1983739" cy="0"/>
          </a:xfrm>
          <a:prstGeom prst="line">
            <a:avLst/>
          </a:prstGeom>
          <a:ln w="28575" cap="rnd">
            <a:solidFill>
              <a:srgbClr val="88BFBA"/>
            </a:solidFill>
            <a:prstDash val="solid"/>
            <a:headEnd type="diamond" w="lg" len="lg"/>
            <a:tailEnd type="none" w="sm" len="sm"/>
          </a:ln>
        </p:spPr>
      </p:sp>
      <p:sp>
        <p:nvSpPr>
          <p:cNvPr id="8" name="Freeform 8"/>
          <p:cNvSpPr/>
          <p:nvPr/>
        </p:nvSpPr>
        <p:spPr>
          <a:xfrm>
            <a:off x="4630418" y="447507"/>
            <a:ext cx="492763" cy="568027"/>
          </a:xfrm>
          <a:custGeom>
            <a:avLst/>
            <a:gdLst/>
            <a:ahLst/>
            <a:cxnLst/>
            <a:rect l="l" t="t" r="r" b="b"/>
            <a:pathLst>
              <a:path w="492763" h="568027">
                <a:moveTo>
                  <a:pt x="0" y="0"/>
                </a:moveTo>
                <a:lnTo>
                  <a:pt x="492764" y="0"/>
                </a:lnTo>
                <a:lnTo>
                  <a:pt x="492764" y="568026"/>
                </a:lnTo>
                <a:lnTo>
                  <a:pt x="0" y="5680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9" name="TextBox 19"/>
          <p:cNvSpPr txBox="1"/>
          <p:nvPr/>
        </p:nvSpPr>
        <p:spPr>
          <a:xfrm>
            <a:off x="1678321" y="1300615"/>
            <a:ext cx="6396959" cy="1029128"/>
          </a:xfrm>
          <a:prstGeom prst="rect">
            <a:avLst/>
          </a:prstGeom>
        </p:spPr>
        <p:txBody>
          <a:bodyPr lIns="0" tIns="0" rIns="0" bIns="0" rtlCol="0" anchor="t">
            <a:spAutoFit/>
          </a:bodyPr>
          <a:lstStyle/>
          <a:p>
            <a:pPr algn="ctr">
              <a:lnSpc>
                <a:spcPts val="9100"/>
              </a:lnSpc>
              <a:spcBef>
                <a:spcPct val="0"/>
              </a:spcBef>
            </a:pPr>
            <a:r>
              <a:rPr lang="ar-DZ" sz="4000" b="1" dirty="0" smtClean="0">
                <a:solidFill>
                  <a:srgbClr val="397F7B"/>
                </a:solidFill>
                <a:latin typeface="Angeletta"/>
              </a:rPr>
              <a:t>استقلال مستعمرات أمريكا اللاتنية.</a:t>
            </a:r>
            <a:endParaRPr lang="en-US" sz="4000" b="1" dirty="0">
              <a:solidFill>
                <a:srgbClr val="397F7B"/>
              </a:solidFill>
              <a:latin typeface="Angeletta"/>
            </a:endParaRPr>
          </a:p>
        </p:txBody>
      </p:sp>
      <p:grpSp>
        <p:nvGrpSpPr>
          <p:cNvPr id="28" name="Group 28"/>
          <p:cNvGrpSpPr/>
          <p:nvPr/>
        </p:nvGrpSpPr>
        <p:grpSpPr>
          <a:xfrm>
            <a:off x="731520" y="3227888"/>
            <a:ext cx="8290559" cy="3285779"/>
            <a:chOff x="0" y="0"/>
            <a:chExt cx="957708" cy="674779"/>
          </a:xfrm>
        </p:grpSpPr>
        <p:sp>
          <p:nvSpPr>
            <p:cNvPr id="29" name="Freeform 29"/>
            <p:cNvSpPr/>
            <p:nvPr/>
          </p:nvSpPr>
          <p:spPr>
            <a:xfrm>
              <a:off x="0" y="0"/>
              <a:ext cx="957708" cy="674779"/>
            </a:xfrm>
            <a:custGeom>
              <a:avLst/>
              <a:gdLst/>
              <a:ahLst/>
              <a:cxnLst/>
              <a:rect l="l" t="t" r="r" b="b"/>
              <a:pathLst>
                <a:path w="957708" h="674779">
                  <a:moveTo>
                    <a:pt x="0" y="0"/>
                  </a:moveTo>
                  <a:lnTo>
                    <a:pt x="957708" y="0"/>
                  </a:lnTo>
                  <a:lnTo>
                    <a:pt x="957708" y="674779"/>
                  </a:lnTo>
                  <a:lnTo>
                    <a:pt x="0" y="674779"/>
                  </a:lnTo>
                  <a:close/>
                </a:path>
              </a:pathLst>
            </a:custGeom>
            <a:solidFill>
              <a:srgbClr val="FFF8F1"/>
            </a:solidFill>
            <a:ln w="19050" cap="sq">
              <a:solidFill>
                <a:srgbClr val="397F7B"/>
              </a:solidFill>
              <a:prstDash val="solid"/>
              <a:miter/>
            </a:ln>
          </p:spPr>
        </p:sp>
        <p:sp>
          <p:nvSpPr>
            <p:cNvPr id="30" name="TextBox 30"/>
            <p:cNvSpPr txBox="1"/>
            <p:nvPr/>
          </p:nvSpPr>
          <p:spPr>
            <a:xfrm>
              <a:off x="0" y="-47625"/>
              <a:ext cx="957708" cy="722404"/>
            </a:xfrm>
            <a:prstGeom prst="rect">
              <a:avLst/>
            </a:prstGeom>
          </p:spPr>
          <p:txBody>
            <a:bodyPr lIns="50800" tIns="50800" rIns="50800" bIns="50800" rtlCol="0" anchor="ctr"/>
            <a:lstStyle/>
            <a:p>
              <a:pPr algn="ctr">
                <a:lnSpc>
                  <a:spcPts val="1960"/>
                </a:lnSpc>
              </a:pPr>
              <a:endParaRPr/>
            </a:p>
          </p:txBody>
        </p:sp>
      </p:grpSp>
      <p:sp>
        <p:nvSpPr>
          <p:cNvPr id="31" name="TextBox 31"/>
          <p:cNvSpPr txBox="1"/>
          <p:nvPr/>
        </p:nvSpPr>
        <p:spPr>
          <a:xfrm>
            <a:off x="731520" y="3227888"/>
            <a:ext cx="8290559" cy="2585323"/>
          </a:xfrm>
          <a:prstGeom prst="rect">
            <a:avLst/>
          </a:prstGeom>
        </p:spPr>
        <p:txBody>
          <a:bodyPr wrap="square" lIns="0" tIns="0" rIns="0" bIns="0" rtlCol="0" anchor="t">
            <a:spAutoFit/>
          </a:bodyPr>
          <a:lstStyle/>
          <a:p>
            <a:pPr marL="457200" indent="-457200" algn="just" rtl="1">
              <a:lnSpc>
                <a:spcPct val="150000"/>
              </a:lnSpc>
              <a:spcBef>
                <a:spcPct val="0"/>
              </a:spcBef>
              <a:buFont typeface="Wingdings" panose="05000000000000000000" pitchFamily="2" charset="2"/>
              <a:buChar char="q"/>
            </a:pPr>
            <a:r>
              <a:rPr lang="ar-DZ" sz="2800" b="1" dirty="0" smtClean="0">
                <a:solidFill>
                  <a:srgbClr val="000000"/>
                </a:solidFill>
                <a:latin typeface="Kollektif"/>
              </a:rPr>
              <a:t>بدأت حركة استقلال دول أمريكا اللاتنية مع عشرينات القرن التاسع عشر،  ففي سنة 1824 استقلت البير العليا (بوليفيا). وفي سنة 1822 استقلت البرازيل عن الاستعمار البرتغالي، وتتابع استقلال حاولي 20 دولة عن الاستعمار الاسباني. </a:t>
            </a:r>
            <a:endParaRPr lang="en-US" sz="2800" b="1" dirty="0">
              <a:solidFill>
                <a:srgbClr val="000000"/>
              </a:solidFill>
              <a:latin typeface="Kollekt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circle(in)">
                                      <p:cBhvr>
                                        <p:cTn id="12" dur="2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sp>
        <p:nvSpPr>
          <p:cNvPr id="2" name="Freeform 2"/>
          <p:cNvSpPr/>
          <p:nvPr/>
        </p:nvSpPr>
        <p:spPr>
          <a:xfrm>
            <a:off x="731520"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77506"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7552169"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8098155" y="543270"/>
            <a:ext cx="923925" cy="376499"/>
          </a:xfrm>
          <a:custGeom>
            <a:avLst/>
            <a:gdLst/>
            <a:ahLst/>
            <a:cxnLst/>
            <a:rect l="l" t="t" r="r" b="b"/>
            <a:pathLst>
              <a:path w="923925" h="376499">
                <a:moveTo>
                  <a:pt x="0" y="0"/>
                </a:moveTo>
                <a:lnTo>
                  <a:pt x="923925" y="0"/>
                </a:lnTo>
                <a:lnTo>
                  <a:pt x="923925" y="376500"/>
                </a:lnTo>
                <a:lnTo>
                  <a:pt x="0" y="3765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AutoShape 8"/>
          <p:cNvSpPr/>
          <p:nvPr/>
        </p:nvSpPr>
        <p:spPr>
          <a:xfrm>
            <a:off x="5371227" y="731520"/>
            <a:ext cx="1983739" cy="0"/>
          </a:xfrm>
          <a:prstGeom prst="line">
            <a:avLst/>
          </a:prstGeom>
          <a:ln w="28575" cap="rnd">
            <a:solidFill>
              <a:srgbClr val="88BFBA"/>
            </a:solidFill>
            <a:prstDash val="solid"/>
            <a:headEnd type="none" w="sm" len="sm"/>
            <a:tailEnd type="diamond" w="lg" len="lg"/>
          </a:ln>
        </p:spPr>
      </p:sp>
      <p:sp>
        <p:nvSpPr>
          <p:cNvPr id="9" name="AutoShape 9"/>
          <p:cNvSpPr/>
          <p:nvPr/>
        </p:nvSpPr>
        <p:spPr>
          <a:xfrm>
            <a:off x="2398634" y="731520"/>
            <a:ext cx="1983739" cy="0"/>
          </a:xfrm>
          <a:prstGeom prst="line">
            <a:avLst/>
          </a:prstGeom>
          <a:ln w="28575" cap="rnd">
            <a:solidFill>
              <a:srgbClr val="88BFBA"/>
            </a:solidFill>
            <a:prstDash val="solid"/>
            <a:headEnd type="diamond" w="lg" len="lg"/>
            <a:tailEnd type="none" w="sm" len="sm"/>
          </a:ln>
        </p:spPr>
      </p:sp>
      <p:sp>
        <p:nvSpPr>
          <p:cNvPr id="11" name="TextBox 11"/>
          <p:cNvSpPr txBox="1"/>
          <p:nvPr/>
        </p:nvSpPr>
        <p:spPr>
          <a:xfrm>
            <a:off x="1142999" y="1319665"/>
            <a:ext cx="6858001" cy="987450"/>
          </a:xfrm>
          <a:prstGeom prst="rect">
            <a:avLst/>
          </a:prstGeom>
        </p:spPr>
        <p:txBody>
          <a:bodyPr wrap="square" lIns="0" tIns="0" rIns="0" bIns="0" rtlCol="0" anchor="t">
            <a:spAutoFit/>
          </a:bodyPr>
          <a:lstStyle/>
          <a:p>
            <a:pPr algn="ctr">
              <a:lnSpc>
                <a:spcPts val="7699"/>
              </a:lnSpc>
              <a:spcBef>
                <a:spcPct val="0"/>
              </a:spcBef>
            </a:pPr>
            <a:r>
              <a:rPr lang="ar-DZ" sz="3200" b="1" dirty="0" smtClean="0">
                <a:solidFill>
                  <a:srgbClr val="397F7B"/>
                </a:solidFill>
                <a:latin typeface="Angeletta"/>
              </a:rPr>
              <a:t>التحول لاستعمار العالم العربي.</a:t>
            </a:r>
            <a:endParaRPr lang="en-US" sz="3200" b="1" dirty="0">
              <a:solidFill>
                <a:srgbClr val="397F7B"/>
              </a:solidFill>
              <a:latin typeface="Angeletta"/>
            </a:endParaRPr>
          </a:p>
        </p:txBody>
      </p:sp>
      <p:sp>
        <p:nvSpPr>
          <p:cNvPr id="12" name="Freeform 12"/>
          <p:cNvSpPr/>
          <p:nvPr/>
        </p:nvSpPr>
        <p:spPr>
          <a:xfrm>
            <a:off x="731520" y="2479739"/>
            <a:ext cx="1864231" cy="469063"/>
          </a:xfrm>
          <a:custGeom>
            <a:avLst/>
            <a:gdLst/>
            <a:ahLst/>
            <a:cxnLst/>
            <a:rect l="l" t="t" r="r" b="b"/>
            <a:pathLst>
              <a:path w="1864231" h="469063">
                <a:moveTo>
                  <a:pt x="0" y="0"/>
                </a:moveTo>
                <a:lnTo>
                  <a:pt x="1864231" y="0"/>
                </a:lnTo>
                <a:lnTo>
                  <a:pt x="1864231" y="469062"/>
                </a:lnTo>
                <a:lnTo>
                  <a:pt x="0" y="469062"/>
                </a:lnTo>
                <a:lnTo>
                  <a:pt x="0" y="0"/>
                </a:lnTo>
                <a:close/>
              </a:path>
            </a:pathLst>
          </a:custGeom>
          <a:blipFill>
            <a:blip r:embed="rId4">
              <a:extLst>
                <a:ext uri="{96DAC541-7B7A-43D3-8B79-37D633B846F1}">
                  <asvg:svgBlip xmlns:asvg="http://schemas.microsoft.com/office/drawing/2016/SVG/main" xmlns="" r:embed="rId7"/>
                </a:ext>
              </a:extLst>
            </a:blip>
            <a:stretch>
              <a:fillRect r="-10598"/>
            </a:stretch>
          </a:blipFill>
        </p:spPr>
      </p:sp>
      <p:sp>
        <p:nvSpPr>
          <p:cNvPr id="16" name="Freeform 16"/>
          <p:cNvSpPr/>
          <p:nvPr/>
        </p:nvSpPr>
        <p:spPr>
          <a:xfrm>
            <a:off x="1718213" y="2479739"/>
            <a:ext cx="1672291" cy="469063"/>
          </a:xfrm>
          <a:custGeom>
            <a:avLst/>
            <a:gdLst/>
            <a:ahLst/>
            <a:cxnLst/>
            <a:rect l="l" t="t" r="r" b="b"/>
            <a:pathLst>
              <a:path w="1672291" h="469063">
                <a:moveTo>
                  <a:pt x="0" y="0"/>
                </a:moveTo>
                <a:lnTo>
                  <a:pt x="1672290" y="0"/>
                </a:lnTo>
                <a:lnTo>
                  <a:pt x="1672290" y="469062"/>
                </a:lnTo>
                <a:lnTo>
                  <a:pt x="0" y="469062"/>
                </a:lnTo>
                <a:lnTo>
                  <a:pt x="0" y="0"/>
                </a:lnTo>
                <a:close/>
              </a:path>
            </a:pathLst>
          </a:custGeom>
          <a:blipFill>
            <a:blip r:embed="rId4">
              <a:extLst>
                <a:ext uri="{96DAC541-7B7A-43D3-8B79-37D633B846F1}">
                  <asvg:svgBlip xmlns:asvg="http://schemas.microsoft.com/office/drawing/2016/SVG/main" xmlns="" r:embed="rId7"/>
                </a:ext>
              </a:extLst>
            </a:blip>
            <a:stretch>
              <a:fillRect l="-23292"/>
            </a:stretch>
          </a:blipFill>
        </p:spPr>
      </p:sp>
      <p:sp>
        <p:nvSpPr>
          <p:cNvPr id="19" name="Freeform 19"/>
          <p:cNvSpPr/>
          <p:nvPr/>
        </p:nvSpPr>
        <p:spPr>
          <a:xfrm>
            <a:off x="3600063" y="2479739"/>
            <a:ext cx="1864231" cy="469063"/>
          </a:xfrm>
          <a:custGeom>
            <a:avLst/>
            <a:gdLst/>
            <a:ahLst/>
            <a:cxnLst/>
            <a:rect l="l" t="t" r="r" b="b"/>
            <a:pathLst>
              <a:path w="1864231" h="469063">
                <a:moveTo>
                  <a:pt x="0" y="0"/>
                </a:moveTo>
                <a:lnTo>
                  <a:pt x="1864231" y="0"/>
                </a:lnTo>
                <a:lnTo>
                  <a:pt x="1864231" y="469062"/>
                </a:lnTo>
                <a:lnTo>
                  <a:pt x="0" y="469062"/>
                </a:lnTo>
                <a:lnTo>
                  <a:pt x="0" y="0"/>
                </a:lnTo>
                <a:close/>
              </a:path>
            </a:pathLst>
          </a:custGeom>
          <a:blipFill>
            <a:blip r:embed="rId4">
              <a:extLst>
                <a:ext uri="{96DAC541-7B7A-43D3-8B79-37D633B846F1}">
                  <asvg:svgBlip xmlns:asvg="http://schemas.microsoft.com/office/drawing/2016/SVG/main" xmlns="" r:embed="rId7"/>
                </a:ext>
              </a:extLst>
            </a:blip>
            <a:stretch>
              <a:fillRect r="-10598"/>
            </a:stretch>
          </a:blipFill>
        </p:spPr>
      </p:sp>
      <p:sp>
        <p:nvSpPr>
          <p:cNvPr id="20" name="Freeform 20"/>
          <p:cNvSpPr/>
          <p:nvPr/>
        </p:nvSpPr>
        <p:spPr>
          <a:xfrm>
            <a:off x="4481246" y="2479739"/>
            <a:ext cx="1672291" cy="469063"/>
          </a:xfrm>
          <a:custGeom>
            <a:avLst/>
            <a:gdLst/>
            <a:ahLst/>
            <a:cxnLst/>
            <a:rect l="l" t="t" r="r" b="b"/>
            <a:pathLst>
              <a:path w="1672291" h="469063">
                <a:moveTo>
                  <a:pt x="0" y="0"/>
                </a:moveTo>
                <a:lnTo>
                  <a:pt x="1672291" y="0"/>
                </a:lnTo>
                <a:lnTo>
                  <a:pt x="1672291" y="469062"/>
                </a:lnTo>
                <a:lnTo>
                  <a:pt x="0" y="469062"/>
                </a:lnTo>
                <a:lnTo>
                  <a:pt x="0" y="0"/>
                </a:lnTo>
                <a:close/>
              </a:path>
            </a:pathLst>
          </a:custGeom>
          <a:blipFill>
            <a:blip r:embed="rId4">
              <a:extLst>
                <a:ext uri="{96DAC541-7B7A-43D3-8B79-37D633B846F1}">
                  <asvg:svgBlip xmlns:asvg="http://schemas.microsoft.com/office/drawing/2016/SVG/main" xmlns="" r:embed="rId7"/>
                </a:ext>
              </a:extLst>
            </a:blip>
            <a:stretch>
              <a:fillRect l="-23292"/>
            </a:stretch>
          </a:blipFill>
        </p:spPr>
      </p:sp>
      <p:sp>
        <p:nvSpPr>
          <p:cNvPr id="21" name="Freeform 21"/>
          <p:cNvSpPr/>
          <p:nvPr/>
        </p:nvSpPr>
        <p:spPr>
          <a:xfrm>
            <a:off x="6363087" y="2479739"/>
            <a:ext cx="1864231" cy="469063"/>
          </a:xfrm>
          <a:custGeom>
            <a:avLst/>
            <a:gdLst/>
            <a:ahLst/>
            <a:cxnLst/>
            <a:rect l="l" t="t" r="r" b="b"/>
            <a:pathLst>
              <a:path w="1864231" h="469063">
                <a:moveTo>
                  <a:pt x="0" y="0"/>
                </a:moveTo>
                <a:lnTo>
                  <a:pt x="1864230" y="0"/>
                </a:lnTo>
                <a:lnTo>
                  <a:pt x="1864230" y="469062"/>
                </a:lnTo>
                <a:lnTo>
                  <a:pt x="0" y="469062"/>
                </a:lnTo>
                <a:lnTo>
                  <a:pt x="0" y="0"/>
                </a:lnTo>
                <a:close/>
              </a:path>
            </a:pathLst>
          </a:custGeom>
          <a:blipFill>
            <a:blip r:embed="rId4">
              <a:extLst>
                <a:ext uri="{96DAC541-7B7A-43D3-8B79-37D633B846F1}">
                  <asvg:svgBlip xmlns:asvg="http://schemas.microsoft.com/office/drawing/2016/SVG/main" xmlns="" r:embed="rId7"/>
                </a:ext>
              </a:extLst>
            </a:blip>
            <a:stretch>
              <a:fillRect r="-10598"/>
            </a:stretch>
          </a:blipFill>
        </p:spPr>
      </p:sp>
      <p:sp>
        <p:nvSpPr>
          <p:cNvPr id="22" name="Freeform 22"/>
          <p:cNvSpPr/>
          <p:nvPr/>
        </p:nvSpPr>
        <p:spPr>
          <a:xfrm>
            <a:off x="6553201" y="2479739"/>
            <a:ext cx="2468870" cy="469063"/>
          </a:xfrm>
          <a:custGeom>
            <a:avLst/>
            <a:gdLst/>
            <a:ahLst/>
            <a:cxnLst/>
            <a:rect l="l" t="t" r="r" b="b"/>
            <a:pathLst>
              <a:path w="1672291" h="469063">
                <a:moveTo>
                  <a:pt x="0" y="0"/>
                </a:moveTo>
                <a:lnTo>
                  <a:pt x="1672291" y="0"/>
                </a:lnTo>
                <a:lnTo>
                  <a:pt x="1672291" y="469062"/>
                </a:lnTo>
                <a:lnTo>
                  <a:pt x="0" y="469062"/>
                </a:lnTo>
                <a:lnTo>
                  <a:pt x="0" y="0"/>
                </a:lnTo>
                <a:close/>
              </a:path>
            </a:pathLst>
          </a:custGeom>
          <a:blipFill>
            <a:blip r:embed="rId4">
              <a:extLst>
                <a:ext uri="{96DAC541-7B7A-43D3-8B79-37D633B846F1}">
                  <asvg:svgBlip xmlns:asvg="http://schemas.microsoft.com/office/drawing/2016/SVG/main" xmlns="" r:embed="rId7"/>
                </a:ext>
              </a:extLst>
            </a:blip>
            <a:stretch>
              <a:fillRect l="-23292"/>
            </a:stretch>
          </a:blipFill>
        </p:spPr>
      </p:sp>
      <p:pic>
        <p:nvPicPr>
          <p:cNvPr id="3074" name="Picture 2" descr="40 maps that explain the Middle Ea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307116"/>
            <a:ext cx="9753599" cy="50080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F1"/>
        </a:solidFill>
        <a:effectLst/>
      </p:bgPr>
    </p:bg>
    <p:spTree>
      <p:nvGrpSpPr>
        <p:cNvPr id="1" name=""/>
        <p:cNvGrpSpPr/>
        <p:nvPr/>
      </p:nvGrpSpPr>
      <p:grpSpPr>
        <a:xfrm>
          <a:off x="0" y="0"/>
          <a:ext cx="0" cy="0"/>
          <a:chOff x="0" y="0"/>
          <a:chExt cx="0" cy="0"/>
        </a:xfrm>
      </p:grpSpPr>
      <p:grpSp>
        <p:nvGrpSpPr>
          <p:cNvPr id="2" name="Group 2"/>
          <p:cNvGrpSpPr/>
          <p:nvPr/>
        </p:nvGrpSpPr>
        <p:grpSpPr>
          <a:xfrm>
            <a:off x="-638616" y="-800921"/>
            <a:ext cx="3240893" cy="8917041"/>
            <a:chOff x="0" y="0"/>
            <a:chExt cx="1200331" cy="3302608"/>
          </a:xfrm>
        </p:grpSpPr>
        <p:sp>
          <p:nvSpPr>
            <p:cNvPr id="3" name="Freeform 3"/>
            <p:cNvSpPr/>
            <p:nvPr/>
          </p:nvSpPr>
          <p:spPr>
            <a:xfrm>
              <a:off x="0" y="0"/>
              <a:ext cx="1200331" cy="3302608"/>
            </a:xfrm>
            <a:custGeom>
              <a:avLst/>
              <a:gdLst/>
              <a:ahLst/>
              <a:cxnLst/>
              <a:rect l="l" t="t" r="r" b="b"/>
              <a:pathLst>
                <a:path w="1200331" h="3302608">
                  <a:moveTo>
                    <a:pt x="0" y="0"/>
                  </a:moveTo>
                  <a:lnTo>
                    <a:pt x="1200331" y="0"/>
                  </a:lnTo>
                  <a:lnTo>
                    <a:pt x="1200331" y="3302608"/>
                  </a:lnTo>
                  <a:lnTo>
                    <a:pt x="0" y="3302608"/>
                  </a:lnTo>
                  <a:close/>
                </a:path>
              </a:pathLst>
            </a:custGeom>
            <a:solidFill>
              <a:srgbClr val="88BFBA"/>
            </a:solidFill>
          </p:spPr>
        </p:sp>
        <p:sp>
          <p:nvSpPr>
            <p:cNvPr id="4" name="TextBox 4"/>
            <p:cNvSpPr txBox="1"/>
            <p:nvPr/>
          </p:nvSpPr>
          <p:spPr>
            <a:xfrm>
              <a:off x="0" y="-47625"/>
              <a:ext cx="1200331" cy="3350233"/>
            </a:xfrm>
            <a:prstGeom prst="rect">
              <a:avLst/>
            </a:prstGeom>
          </p:spPr>
          <p:txBody>
            <a:bodyPr lIns="50800" tIns="50800" rIns="50800" bIns="50800" rtlCol="0" anchor="ctr"/>
            <a:lstStyle/>
            <a:p>
              <a:pPr algn="ctr">
                <a:lnSpc>
                  <a:spcPts val="1960"/>
                </a:lnSpc>
              </a:pPr>
              <a:endParaRPr/>
            </a:p>
          </p:txBody>
        </p:sp>
      </p:grpSp>
      <p:sp>
        <p:nvSpPr>
          <p:cNvPr id="34" name="TextBox 34"/>
          <p:cNvSpPr txBox="1"/>
          <p:nvPr/>
        </p:nvSpPr>
        <p:spPr>
          <a:xfrm>
            <a:off x="2743200" y="1600200"/>
            <a:ext cx="6443513" cy="4985980"/>
          </a:xfrm>
          <a:prstGeom prst="rect">
            <a:avLst/>
          </a:prstGeom>
        </p:spPr>
        <p:txBody>
          <a:bodyPr wrap="square" lIns="0" tIns="0" rIns="0" bIns="0" rtlCol="0" anchor="t">
            <a:spAutoFit/>
          </a:bodyPr>
          <a:lstStyle/>
          <a:p>
            <a:pPr algn="just" rtl="1">
              <a:lnSpc>
                <a:spcPct val="150000"/>
              </a:lnSpc>
              <a:spcBef>
                <a:spcPct val="0"/>
              </a:spcBef>
            </a:pPr>
            <a:r>
              <a:rPr lang="ar-DZ" sz="2400" b="1" dirty="0" smtClean="0">
                <a:solidFill>
                  <a:srgbClr val="000000"/>
                </a:solidFill>
                <a:latin typeface="Kollektif"/>
              </a:rPr>
              <a:t>الوحدة الألمانية 1871: اتضحت طموحات ألمانيا الموحدة نحو التوسع الخارجي، ودخلت ألمانيا في تنافس شديد مع بريطانيا على البحار.</a:t>
            </a:r>
          </a:p>
          <a:p>
            <a:pPr algn="just" rtl="1">
              <a:lnSpc>
                <a:spcPct val="150000"/>
              </a:lnSpc>
              <a:spcBef>
                <a:spcPct val="0"/>
              </a:spcBef>
            </a:pPr>
            <a:r>
              <a:rPr lang="ar-DZ" sz="2400" b="1" dirty="0" smtClean="0">
                <a:solidFill>
                  <a:srgbClr val="000000"/>
                </a:solidFill>
                <a:latin typeface="Kollektif"/>
              </a:rPr>
              <a:t>شهدت بداية القرن العشرين تحالفا فرنسيا بريطانيا روسيا لمحاولة لجم الطموح التوسعي الألماني.</a:t>
            </a:r>
          </a:p>
          <a:p>
            <a:pPr algn="just" rtl="1">
              <a:lnSpc>
                <a:spcPct val="150000"/>
              </a:lnSpc>
              <a:spcBef>
                <a:spcPct val="0"/>
              </a:spcBef>
            </a:pPr>
            <a:r>
              <a:rPr lang="ar-DZ" sz="2400" b="1" dirty="0" smtClean="0">
                <a:solidFill>
                  <a:srgbClr val="000000"/>
                </a:solidFill>
                <a:latin typeface="Kollektif"/>
              </a:rPr>
              <a:t>اعتبر الألمان أنفسهم ضحايا نظام امبريالي،  فقد سيطرت بريطانيا على افريقيا واسيا والعالم العربي، وكانت روسيا واليابان تتنافسان داخل الصين،  بينما أمسكت الولايات المتحدة بالقارة الأمريكية وفق مبدأ مونورو</a:t>
            </a:r>
            <a:r>
              <a:rPr lang="ar-DZ" sz="2400" dirty="0" smtClean="0">
                <a:solidFill>
                  <a:srgbClr val="000000"/>
                </a:solidFill>
                <a:latin typeface="Kollektif"/>
              </a:rPr>
              <a:t>.</a:t>
            </a:r>
            <a:r>
              <a:rPr lang="en-US" sz="1200" dirty="0" smtClean="0">
                <a:solidFill>
                  <a:srgbClr val="000000"/>
                </a:solidFill>
                <a:latin typeface="Kollektif"/>
              </a:rPr>
              <a:t>.</a:t>
            </a:r>
            <a:endParaRPr lang="en-US" sz="1200" dirty="0">
              <a:solidFill>
                <a:srgbClr val="000000"/>
              </a:solidFill>
              <a:latin typeface="Kollektif"/>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down)">
                                      <p:cBhvr>
                                        <p:cTn id="7" dur="500"/>
                                        <p:tgtEl>
                                          <p:spTgt spid="3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4">
                                            <p:txEl>
                                              <p:pRg st="1" end="1"/>
                                            </p:txEl>
                                          </p:spTgt>
                                        </p:tgtEl>
                                        <p:attrNameLst>
                                          <p:attrName>style.visibility</p:attrName>
                                        </p:attrNameLst>
                                      </p:cBhvr>
                                      <p:to>
                                        <p:strVal val="visible"/>
                                      </p:to>
                                    </p:set>
                                    <p:animEffect transition="in" filter="wipe(down)">
                                      <p:cBhvr>
                                        <p:cTn id="10" dur="500"/>
                                        <p:tgtEl>
                                          <p:spTgt spid="3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xEl>
                                              <p:pRg st="2" end="2"/>
                                            </p:txEl>
                                          </p:spTgt>
                                        </p:tgtEl>
                                        <p:attrNameLst>
                                          <p:attrName>style.visibility</p:attrName>
                                        </p:attrNameLst>
                                      </p:cBhvr>
                                      <p:to>
                                        <p:strVal val="visible"/>
                                      </p:to>
                                    </p:set>
                                    <p:animEffect transition="in" filter="wipe(down)">
                                      <p:cBhvr>
                                        <p:cTn id="13" dur="500"/>
                                        <p:tgtEl>
                                          <p:spTgt spid="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1471508">
            <a:off x="3969199" y="-961805"/>
            <a:ext cx="1152530" cy="6221730"/>
            <a:chOff x="0" y="0"/>
            <a:chExt cx="597206" cy="3223913"/>
          </a:xfrm>
        </p:grpSpPr>
        <p:sp>
          <p:nvSpPr>
            <p:cNvPr id="5" name="Freeform 5"/>
            <p:cNvSpPr/>
            <p:nvPr/>
          </p:nvSpPr>
          <p:spPr>
            <a:xfrm>
              <a:off x="0" y="0"/>
              <a:ext cx="597206" cy="3223913"/>
            </a:xfrm>
            <a:custGeom>
              <a:avLst/>
              <a:gdLst/>
              <a:ahLst/>
              <a:cxnLst/>
              <a:rect l="l" t="t" r="r" b="b"/>
              <a:pathLst>
                <a:path w="597206" h="3223913">
                  <a:moveTo>
                    <a:pt x="0" y="0"/>
                  </a:moveTo>
                  <a:lnTo>
                    <a:pt x="597206" y="0"/>
                  </a:lnTo>
                  <a:lnTo>
                    <a:pt x="597206" y="3223913"/>
                  </a:lnTo>
                  <a:lnTo>
                    <a:pt x="0" y="3223913"/>
                  </a:lnTo>
                  <a:close/>
                </a:path>
              </a:pathLst>
            </a:custGeom>
            <a:solidFill>
              <a:srgbClr val="D5DADA">
                <a:alpha val="23922"/>
              </a:srgbClr>
            </a:solidFill>
          </p:spPr>
        </p:sp>
        <p:sp>
          <p:nvSpPr>
            <p:cNvPr id="6" name="TextBox 6"/>
            <p:cNvSpPr txBox="1"/>
            <p:nvPr/>
          </p:nvSpPr>
          <p:spPr>
            <a:xfrm>
              <a:off x="0" y="-19050"/>
              <a:ext cx="597206" cy="3242963"/>
            </a:xfrm>
            <a:prstGeom prst="rect">
              <a:avLst/>
            </a:prstGeom>
          </p:spPr>
          <p:txBody>
            <a:bodyPr lIns="19132" tIns="19132" rIns="19132" bIns="19132" rtlCol="0" anchor="ctr"/>
            <a:lstStyle/>
            <a:p>
              <a:pPr algn="ctr">
                <a:lnSpc>
                  <a:spcPts val="738"/>
                </a:lnSpc>
                <a:spcBef>
                  <a:spcPct val="0"/>
                </a:spcBef>
              </a:pPr>
              <a:endParaRPr sz="960"/>
            </a:p>
          </p:txBody>
        </p:sp>
      </p:grpSp>
      <p:grpSp>
        <p:nvGrpSpPr>
          <p:cNvPr id="7" name="Group 7"/>
          <p:cNvGrpSpPr/>
          <p:nvPr/>
        </p:nvGrpSpPr>
        <p:grpSpPr>
          <a:xfrm rot="1471508">
            <a:off x="4182825" y="1844694"/>
            <a:ext cx="1152530" cy="5980261"/>
            <a:chOff x="0" y="0"/>
            <a:chExt cx="597206" cy="3098792"/>
          </a:xfrm>
        </p:grpSpPr>
        <p:sp>
          <p:nvSpPr>
            <p:cNvPr id="8" name="Freeform 8"/>
            <p:cNvSpPr/>
            <p:nvPr/>
          </p:nvSpPr>
          <p:spPr>
            <a:xfrm>
              <a:off x="0" y="0"/>
              <a:ext cx="597206" cy="3098791"/>
            </a:xfrm>
            <a:custGeom>
              <a:avLst/>
              <a:gdLst/>
              <a:ahLst/>
              <a:cxnLst/>
              <a:rect l="l" t="t" r="r" b="b"/>
              <a:pathLst>
                <a:path w="597206" h="3098791">
                  <a:moveTo>
                    <a:pt x="0" y="0"/>
                  </a:moveTo>
                  <a:lnTo>
                    <a:pt x="597206" y="0"/>
                  </a:lnTo>
                  <a:lnTo>
                    <a:pt x="597206" y="3098791"/>
                  </a:lnTo>
                  <a:lnTo>
                    <a:pt x="0" y="3098791"/>
                  </a:lnTo>
                  <a:close/>
                </a:path>
              </a:pathLst>
            </a:custGeom>
            <a:solidFill>
              <a:srgbClr val="D5DADA">
                <a:alpha val="23922"/>
              </a:srgbClr>
            </a:solidFill>
          </p:spPr>
        </p:sp>
        <p:sp>
          <p:nvSpPr>
            <p:cNvPr id="9" name="TextBox 9"/>
            <p:cNvSpPr txBox="1"/>
            <p:nvPr/>
          </p:nvSpPr>
          <p:spPr>
            <a:xfrm>
              <a:off x="0" y="-19050"/>
              <a:ext cx="597206" cy="3117842"/>
            </a:xfrm>
            <a:prstGeom prst="rect">
              <a:avLst/>
            </a:prstGeom>
          </p:spPr>
          <p:txBody>
            <a:bodyPr lIns="19132" tIns="19132" rIns="19132" bIns="19132" rtlCol="0" anchor="ctr"/>
            <a:lstStyle/>
            <a:p>
              <a:pPr algn="ctr">
                <a:lnSpc>
                  <a:spcPts val="738"/>
                </a:lnSpc>
                <a:spcBef>
                  <a:spcPct val="0"/>
                </a:spcBef>
              </a:pPr>
              <a:endParaRPr sz="960"/>
            </a:p>
          </p:txBody>
        </p:sp>
      </p:grpSp>
      <p:sp>
        <p:nvSpPr>
          <p:cNvPr id="10" name="Freeform 10"/>
          <p:cNvSpPr/>
          <p:nvPr/>
        </p:nvSpPr>
        <p:spPr>
          <a:xfrm>
            <a:off x="1494743" y="3057340"/>
            <a:ext cx="1158412" cy="1158412"/>
          </a:xfrm>
          <a:custGeom>
            <a:avLst/>
            <a:gdLst/>
            <a:ahLst/>
            <a:cxnLst/>
            <a:rect l="l" t="t" r="r" b="b"/>
            <a:pathLst>
              <a:path w="2172022" h="2172022">
                <a:moveTo>
                  <a:pt x="0" y="0"/>
                </a:moveTo>
                <a:lnTo>
                  <a:pt x="2172023" y="0"/>
                </a:lnTo>
                <a:lnTo>
                  <a:pt x="2172023" y="2172023"/>
                </a:lnTo>
                <a:lnTo>
                  <a:pt x="0" y="2172023"/>
                </a:lnTo>
                <a:lnTo>
                  <a:pt x="0" y="0"/>
                </a:lnTo>
                <a:close/>
              </a:path>
            </a:pathLst>
          </a:custGeom>
          <a:blipFill>
            <a:blip r:embed="rId2">
              <a:alphaModFix amt="46000"/>
              <a:extLst>
                <a:ext uri="{96DAC541-7B7A-43D3-8B79-37D633B846F1}">
                  <asvg:svgBlip xmlns:asvg="http://schemas.microsoft.com/office/drawing/2016/SVG/main" xmlns="" r:embed="rId3"/>
                </a:ext>
              </a:extLst>
            </a:blip>
            <a:stretch>
              <a:fillRect/>
            </a:stretch>
          </a:blipFill>
        </p:spPr>
      </p:sp>
      <p:sp>
        <p:nvSpPr>
          <p:cNvPr id="33" name="TextBox 33"/>
          <p:cNvSpPr txBox="1"/>
          <p:nvPr/>
        </p:nvSpPr>
        <p:spPr>
          <a:xfrm>
            <a:off x="548640" y="2241176"/>
            <a:ext cx="8656320" cy="3877985"/>
          </a:xfrm>
          <a:prstGeom prst="rect">
            <a:avLst/>
          </a:prstGeom>
        </p:spPr>
        <p:txBody>
          <a:bodyPr lIns="0" tIns="0" rIns="0" bIns="0" rtlCol="0" anchor="t">
            <a:spAutoFit/>
          </a:bodyPr>
          <a:lstStyle/>
          <a:p>
            <a:pPr marL="285750" indent="-285750" algn="just" rtl="1">
              <a:lnSpc>
                <a:spcPct val="150000"/>
              </a:lnSpc>
              <a:spcBef>
                <a:spcPct val="0"/>
              </a:spcBef>
              <a:buFont typeface="Wingdings" panose="05000000000000000000" pitchFamily="2" charset="2"/>
              <a:buChar char="q"/>
            </a:pPr>
            <a:r>
              <a:rPr lang="ar-DZ" sz="2800" b="1" dirty="0" smtClean="0">
                <a:solidFill>
                  <a:srgbClr val="000000"/>
                </a:solidFill>
                <a:latin typeface="Telegraf"/>
              </a:rPr>
              <a:t>تعد الوحدة الألمانية وسعيها نحو التوسع الخارجي، محاولة لكسر توازن القوى والتوجه نحو الهيمنة التي لا يقبلها نظام توازن القوى.</a:t>
            </a:r>
          </a:p>
          <a:p>
            <a:pPr marL="285750" indent="-285750" algn="just" rtl="1">
              <a:lnSpc>
                <a:spcPct val="150000"/>
              </a:lnSpc>
              <a:spcBef>
                <a:spcPct val="0"/>
              </a:spcBef>
              <a:buFont typeface="Wingdings" panose="05000000000000000000" pitchFamily="2" charset="2"/>
              <a:buChar char="q"/>
            </a:pPr>
            <a:r>
              <a:rPr lang="ar-DZ" sz="2800" b="1" dirty="0" smtClean="0">
                <a:solidFill>
                  <a:srgbClr val="000000"/>
                </a:solidFill>
                <a:latin typeface="Telegraf"/>
              </a:rPr>
              <a:t>تصادم الدول الأوروبية أواخر القرن التاسع عشر وبداية القرن العشرين كان بالدرجة الأولى بسب دواعي امبريالية.</a:t>
            </a:r>
          </a:p>
          <a:p>
            <a:pPr marL="285750" indent="-285750" algn="just" rtl="1">
              <a:lnSpc>
                <a:spcPct val="150000"/>
              </a:lnSpc>
              <a:spcBef>
                <a:spcPct val="0"/>
              </a:spcBef>
              <a:buFont typeface="Wingdings" panose="05000000000000000000" pitchFamily="2" charset="2"/>
              <a:buChar char="q"/>
            </a:pPr>
            <a:r>
              <a:rPr lang="ar-DZ" sz="2800" b="1" dirty="0" smtClean="0">
                <a:solidFill>
                  <a:srgbClr val="000000"/>
                </a:solidFill>
                <a:latin typeface="Telegraf"/>
              </a:rPr>
              <a:t>تنامي الحركات القومية ولا سيما في البلقان ووسط أوروبا.</a:t>
            </a:r>
          </a:p>
          <a:p>
            <a:pPr marL="285750" indent="-285750" algn="just" rtl="1">
              <a:lnSpc>
                <a:spcPct val="150000"/>
              </a:lnSpc>
              <a:spcBef>
                <a:spcPct val="0"/>
              </a:spcBef>
              <a:buFont typeface="Wingdings" panose="05000000000000000000" pitchFamily="2" charset="2"/>
              <a:buChar char="q"/>
            </a:pPr>
            <a:r>
              <a:rPr lang="ar-DZ" sz="2800" b="1" dirty="0" smtClean="0">
                <a:solidFill>
                  <a:srgbClr val="000000"/>
                </a:solidFill>
                <a:latin typeface="Telegraf"/>
              </a:rPr>
              <a:t>النتيجة لكل هذه التحولات اندلاع الحرب العالمية الأولى.</a:t>
            </a:r>
            <a:r>
              <a:rPr lang="ar-DZ" sz="1281" dirty="0" smtClean="0">
                <a:solidFill>
                  <a:srgbClr val="000000"/>
                </a:solidFill>
                <a:latin typeface="Telegraf"/>
              </a:rPr>
              <a:t>.</a:t>
            </a:r>
            <a:endParaRPr lang="en-US" sz="1281" dirty="0">
              <a:solidFill>
                <a:srgbClr val="000000"/>
              </a:solidFill>
              <a:latin typeface="Telegraf"/>
            </a:endParaRPr>
          </a:p>
        </p:txBody>
      </p:sp>
    </p:spTree>
    <p:extLst>
      <p:ext uri="{BB962C8B-B14F-4D97-AF65-F5344CB8AC3E}">
        <p14:creationId xmlns:p14="http://schemas.microsoft.com/office/powerpoint/2010/main" val="27943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circle(in)">
                                      <p:cBhvr>
                                        <p:cTn id="7" dur="2000"/>
                                        <p:tgtEl>
                                          <p:spTgt spid="3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3">
                                            <p:txEl>
                                              <p:pRg st="1" end="1"/>
                                            </p:txEl>
                                          </p:spTgt>
                                        </p:tgtEl>
                                        <p:attrNameLst>
                                          <p:attrName>style.visibility</p:attrName>
                                        </p:attrNameLst>
                                      </p:cBhvr>
                                      <p:to>
                                        <p:strVal val="visible"/>
                                      </p:to>
                                    </p:set>
                                    <p:animEffect transition="in" filter="circle(in)">
                                      <p:cBhvr>
                                        <p:cTn id="10" dur="2000"/>
                                        <p:tgtEl>
                                          <p:spTgt spid="3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3">
                                            <p:txEl>
                                              <p:pRg st="2" end="2"/>
                                            </p:txEl>
                                          </p:spTgt>
                                        </p:tgtEl>
                                        <p:attrNameLst>
                                          <p:attrName>style.visibility</p:attrName>
                                        </p:attrNameLst>
                                      </p:cBhvr>
                                      <p:to>
                                        <p:strVal val="visible"/>
                                      </p:to>
                                    </p:set>
                                    <p:animEffect transition="in" filter="circle(in)">
                                      <p:cBhvr>
                                        <p:cTn id="13" dur="2000"/>
                                        <p:tgtEl>
                                          <p:spTgt spid="3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3">
                                            <p:txEl>
                                              <p:pRg st="3" end="3"/>
                                            </p:txEl>
                                          </p:spTgt>
                                        </p:tgtEl>
                                        <p:attrNameLst>
                                          <p:attrName>style.visibility</p:attrName>
                                        </p:attrNameLst>
                                      </p:cBhvr>
                                      <p:to>
                                        <p:strVal val="visible"/>
                                      </p:to>
                                    </p:set>
                                    <p:animEffect transition="in" filter="circle(in)">
                                      <p:cBhvr>
                                        <p:cTn id="16" dur="20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617</Words>
  <Application>Microsoft Office PowerPoint</Application>
  <PresentationFormat>Custom</PresentationFormat>
  <Paragraphs>34</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Telegraf Bold</vt:lpstr>
      <vt:lpstr>Kollektif</vt:lpstr>
      <vt:lpstr>Angeletta</vt:lpstr>
      <vt:lpstr>Telegraf</vt:lpstr>
      <vt:lpstr>Calibri</vt:lpstr>
      <vt:lpstr>Arial</vt:lpstr>
      <vt:lpstr>AC Steelfish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HP</cp:lastModifiedBy>
  <cp:revision>17</cp:revision>
  <dcterms:created xsi:type="dcterms:W3CDTF">2006-08-16T00:00:00Z</dcterms:created>
  <dcterms:modified xsi:type="dcterms:W3CDTF">2023-10-24T18:26:43Z</dcterms:modified>
  <dc:identifier>DAFyLDnll7M</dc:identifier>
</cp:coreProperties>
</file>