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3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6813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Bg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540"/>
          </a:solidFill>
          <a:ln/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" name="AccentRect"/>
          <p:cNvSpPr/>
          <p:nvPr/>
        </p:nvSpPr>
        <p:spPr>
          <a:xfrm>
            <a:off x="0" y="2200000"/>
            <a:ext cx="9144000" cy="18000"/>
          </a:xfrm>
          <a:prstGeom prst="rect">
            <a:avLst/>
          </a:prstGeom>
          <a:solidFill>
            <a:srgbClr val="4FC3F7"/>
          </a:solidFill>
          <a:ln/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4" name="MainTitle"/>
          <p:cNvSpPr/>
          <p:nvPr/>
        </p:nvSpPr>
        <p:spPr>
          <a:xfrm>
            <a:off x="457200" y="1450000"/>
            <a:ext cx="8229600" cy="6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</a:rPr>
              <a:t>AI and Translation</a:t>
            </a:r>
          </a:p>
        </p:txBody>
      </p:sp>
      <p:sp>
        <p:nvSpPr>
          <p:cNvPr id="5" name="Subtitle"/>
          <p:cNvSpPr/>
          <p:nvPr/>
        </p:nvSpPr>
        <p:spPr>
          <a:xfrm>
            <a:off x="457200" y="2300000"/>
            <a:ext cx="8229600" cy="4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4FC3F7"/>
                </a:solidFill>
                <a:latin typeface="Calibri" pitchFamily="34" charset="0"/>
              </a:rPr>
              <a:t>Artificial Intelligence Applied to Translation</a:t>
            </a:r>
          </a:p>
        </p:txBody>
      </p:sp>
      <p:sp>
        <p:nvSpPr>
          <p:cNvPr id="6" name="SubSubtitle"/>
          <p:cNvSpPr/>
          <p:nvPr/>
        </p:nvSpPr>
        <p:spPr>
          <a:xfrm>
            <a:off x="457200" y="2900000"/>
            <a:ext cx="8229600" cy="3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90A4AE"/>
                </a:solidFill>
                <a:latin typeface="Calibri" pitchFamily="34" charset="0"/>
              </a:rPr>
              <a:t>Tools, uses and limits for the translator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06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164592"/>
            <a:ext cx="8412480" cy="6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</a:rPr>
              <a:t>Why Beginners Should Not Rely on AI</a:t>
            </a:r>
          </a:p>
        </p:txBody>
      </p:sp>
      <p:sp>
        <p:nvSpPr>
          <p:cNvPr id="4" name="C1"/>
          <p:cNvSpPr/>
          <p:nvPr/>
        </p:nvSpPr>
        <p:spPr>
          <a:xfrm>
            <a:off x="365760" y="1020000"/>
            <a:ext cx="3932000" cy="94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A26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A261"/>
                </a:solidFill>
                <a:latin typeface="Calibri" pitchFamily="34" charset="0"/>
              </a:rPr>
              <a:t>Inability to Spot Errors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Without solid linguistic foundations, students cannot detect mistranslations, hallucinations or unnatural phrasing.</a:t>
            </a:r>
          </a:p>
        </p:txBody>
      </p:sp>
      <p:sp>
        <p:nvSpPr>
          <p:cNvPr id="5" name="C2"/>
          <p:cNvSpPr/>
          <p:nvPr/>
        </p:nvSpPr>
        <p:spPr>
          <a:xfrm>
            <a:off x="4846240" y="1020000"/>
            <a:ext cx="3932000" cy="94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A26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A261"/>
                </a:solidFill>
                <a:latin typeface="Calibri" pitchFamily="34" charset="0"/>
              </a:rPr>
              <a:t>No Skill Development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Translation is a craft built through practice. Outsourcing the cognitive effort to AI prevents skill development.</a:t>
            </a:r>
          </a:p>
        </p:txBody>
      </p:sp>
      <p:sp>
        <p:nvSpPr>
          <p:cNvPr id="6" name="C3"/>
          <p:cNvSpPr/>
          <p:nvPr/>
        </p:nvSpPr>
        <p:spPr>
          <a:xfrm>
            <a:off x="365760" y="2070000"/>
            <a:ext cx="3932000" cy="94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8FB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8FB1"/>
                </a:solidFill>
                <a:latin typeface="Calibri" pitchFamily="34" charset="0"/>
              </a:rPr>
              <a:t>False Sense of Competence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A polished AI output can mask a student’s actual level. Without struggle and self-correction, there is no real learning.</a:t>
            </a:r>
          </a:p>
        </p:txBody>
      </p:sp>
      <p:sp>
        <p:nvSpPr>
          <p:cNvPr id="7" name="C4"/>
          <p:cNvSpPr/>
          <p:nvPr/>
        </p:nvSpPr>
        <p:spPr>
          <a:xfrm>
            <a:off x="4846240" y="2070000"/>
            <a:ext cx="3932000" cy="94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8FB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8FB1"/>
                </a:solidFill>
                <a:latin typeface="Calibri" pitchFamily="34" charset="0"/>
              </a:rPr>
              <a:t>Academic Integrity at Risk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Submitting AI-generated translations without disclosure may constitute academic misconduct.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06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164592"/>
            <a:ext cx="8412480" cy="6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</a:rPr>
              <a:t>Conclusion</a:t>
            </a:r>
          </a:p>
        </p:txBody>
      </p:sp>
      <p:sp>
        <p:nvSpPr>
          <p:cNvPr id="4" name="MainCard"/>
          <p:cNvSpPr/>
          <p:nvPr/>
        </p:nvSpPr>
        <p:spPr>
          <a:xfrm>
            <a:off x="365760" y="1020000"/>
            <a:ext cx="8412480" cy="138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4FC3F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</a:rPr>
              <a:t>AI is a powerful but imperfect tool.</a:t>
            </a:r>
          </a:p>
          <a:p>
            <a:pPr marL="0" indent="0" algn="l">
              <a:buNone/>
            </a:pPr>
            <a:r>
              <a:rPr lang="en-US" sz="1700" dirty="0">
                <a:solidFill>
                  <a:srgbClr val="4FC3F7"/>
                </a:solidFill>
                <a:latin typeface="Calibri" pitchFamily="34" charset="0"/>
              </a:rPr>
              <a:t>It is transforming the translator’s profession — not replacing it.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Tools like ChatGPT and Perplexity offer complementary approaches: one excels in creativity, the other in source-backed verification.</a:t>
            </a:r>
          </a:p>
        </p:txBody>
      </p:sp>
      <p:sp>
        <p:nvSpPr>
          <p:cNvPr id="5" name="SkillCard"/>
          <p:cNvSpPr/>
          <p:nvPr/>
        </p:nvSpPr>
        <p:spPr>
          <a:xfrm>
            <a:off x="365760" y="2510000"/>
            <a:ext cx="8412480" cy="150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A5D6A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A5D6A7"/>
                </a:solidFill>
                <a:latin typeface="Calibri" pitchFamily="34" charset="0"/>
              </a:rPr>
              <a:t>A competent translator knows how to: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342900" indent="-342900"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Choose the right tool based on the text type</a:t>
            </a:r>
          </a:p>
          <a:p>
            <a:pPr marL="342900" indent="-342900"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Assess the quality of the AI-generated translation</a:t>
            </a:r>
          </a:p>
          <a:p>
            <a:pPr marL="342900" indent="-342900"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Correct, adapt and validate the final output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06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164592"/>
            <a:ext cx="8412480" cy="6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</a:rPr>
              <a:t>What Is Artificial Intelligence?</a:t>
            </a:r>
          </a:p>
        </p:txBody>
      </p:sp>
      <p:sp>
        <p:nvSpPr>
          <p:cNvPr id="4" name="DefCard"/>
          <p:cNvSpPr/>
          <p:nvPr/>
        </p:nvSpPr>
        <p:spPr>
          <a:xfrm>
            <a:off x="365760" y="1050000"/>
            <a:ext cx="8412480" cy="150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4FC3F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4FC3F7"/>
                </a:solidFill>
                <a:latin typeface="Calibri" pitchFamily="34" charset="0"/>
              </a:rPr>
              <a:t>Definition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Artificial Intelligence (AI) refers to computer systems designed to perform tasks that normally require human intelligence — such as understanding language, reasoning, learning from data, and generating content.</a:t>
            </a:r>
          </a:p>
        </p:txBody>
      </p:sp>
      <p:sp>
        <p:nvSpPr>
          <p:cNvPr id="5" name="TransCard"/>
          <p:cNvSpPr/>
          <p:nvPr/>
        </p:nvSpPr>
        <p:spPr>
          <a:xfrm>
            <a:off x="365760" y="2700000"/>
            <a:ext cx="8412480" cy="190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A5D6A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A5D6A7"/>
                </a:solidFill>
                <a:latin typeface="Calibri" pitchFamily="34" charset="0"/>
              </a:rPr>
              <a:t>How AI is Transforming Translation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342900" indent="-342900"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AI can now read, understand and produce text in dozens of languages</a:t>
            </a:r>
          </a:p>
          <a:p>
            <a:pPr marL="342900" indent="-342900"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It learns from vast amounts of multilingual data (books, websites, articles)</a:t>
            </a:r>
          </a:p>
          <a:p>
            <a:pPr marL="342900" indent="-342900"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It generates contextually appropriate translations — not just word-for-word substitutions</a:t>
            </a:r>
          </a:p>
          <a:p>
            <a:pPr marL="342900" indent="-342900"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Today’s LLMs (Large Language Models) can translate, summarise, paraphrase and adapt tone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06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164592"/>
            <a:ext cx="8412480" cy="6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</a:rPr>
              <a:t>AI Tools for Translation</a:t>
            </a:r>
          </a:p>
        </p:txBody>
      </p:sp>
      <p:sp>
        <p:nvSpPr>
          <p:cNvPr id="4" name="ChatCard"/>
          <p:cNvSpPr/>
          <p:nvPr/>
        </p:nvSpPr>
        <p:spPr>
          <a:xfrm>
            <a:off x="365760" y="1020000"/>
            <a:ext cx="4115000" cy="372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4FC3F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4FC3F7"/>
                </a:solidFill>
                <a:latin typeface="Calibri" pitchFamily="34" charset="0"/>
              </a:rPr>
              <a:t>ChatGPT</a:t>
            </a:r>
          </a:p>
          <a:p>
            <a:pPr marL="0" indent="0" algn="l">
              <a:buNone/>
            </a:pPr>
            <a:r>
              <a:rPr lang="en-US" sz="1300" dirty="0">
                <a:solidFill>
                  <a:srgbClr val="90A4AE"/>
                </a:solidFill>
                <a:latin typeface="Calibri" pitchFamily="34" charset="0"/>
              </a:rPr>
              <a:t>by OpenAI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Multilingual LLM (GPT-4)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Contextual and creative translation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Explains its translation choices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Reformulates and adapts register and tone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Best for: literary, marketing, creative texts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sz="1400" dirty="0">
                <a:solidFill>
                  <a:srgbClr val="F48FB1"/>
                </a:solidFill>
                <a:latin typeface="Calibri" pitchFamily="34" charset="0"/>
              </a:rPr>
              <a:t>⚠ Limit: no cited sources, risk of hallucinations</a:t>
            </a:r>
          </a:p>
        </p:txBody>
      </p:sp>
      <p:sp>
        <p:nvSpPr>
          <p:cNvPr id="5" name="PerplexCard"/>
          <p:cNvSpPr/>
          <p:nvPr/>
        </p:nvSpPr>
        <p:spPr>
          <a:xfrm>
            <a:off x="4762000" y="1020000"/>
            <a:ext cx="4117000" cy="372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A5D6A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A5D6A7"/>
                </a:solidFill>
                <a:latin typeface="Calibri" pitchFamily="34" charset="0"/>
              </a:rPr>
              <a:t>Perplexity AI</a:t>
            </a:r>
          </a:p>
          <a:p>
            <a:pPr marL="0" indent="0" algn="l">
              <a:buNone/>
            </a:pPr>
            <a:r>
              <a:rPr lang="en-US" sz="1300" dirty="0">
                <a:solidFill>
                  <a:srgbClr val="90A4AE"/>
                </a:solidFill>
                <a:latin typeface="Calibri" pitchFamily="34" charset="0"/>
              </a:rPr>
              <a:t>by Perplexity Inc.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AI-powered conversational search engine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Translation backed by real web sources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Cites its references (URLs, articles)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Useful for technical or specialized terms</a:t>
            </a:r>
          </a:p>
          <a:p>
            <a:pPr marL="342900" indent="-342900"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Enables terminological verification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sz="1400" dirty="0">
                <a:solidFill>
                  <a:srgbClr val="F48FB1"/>
                </a:solidFill>
                <a:latin typeface="Calibri" pitchFamily="34" charset="0"/>
              </a:rPr>
              <a:t>⚠ Limit: less creative, sometimes generic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vs Perplexity AI: Side-by-Side Comparison</a:t>
            </a:r>
            <a:endParaRPr lang="en-US" sz="26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05840"/>
          <a:ext cx="8412480" cy="3328416"/>
        </p:xfrm>
        <a:graphic>
          <a:graphicData uri="http://schemas.openxmlformats.org/drawingml/2006/table">
            <a:tbl>
              <a:tblPr/>
              <a:tblGrid>
                <a:gridCol w="280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Criterion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F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4FC3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ChatGPT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03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A5D6A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Perplexity AI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0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Translation type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Contextual / creative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Informational / source-based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Cited sources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for…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Literary, marketing texts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Technical terminology, factual content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Explains choices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(on request)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 of hallucinations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Possible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Reduced thanks to sources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Interface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Conversational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Search engine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0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0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06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164592"/>
            <a:ext cx="8412480" cy="6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</a:rPr>
              <a:t>Advantages of AI for Translators</a:t>
            </a:r>
          </a:p>
        </p:txBody>
      </p:sp>
      <p:sp>
        <p:nvSpPr>
          <p:cNvPr id="4" name="SpeedCard"/>
          <p:cNvSpPr/>
          <p:nvPr/>
        </p:nvSpPr>
        <p:spPr>
          <a:xfrm>
            <a:off x="365760" y="1020000"/>
            <a:ext cx="2600000" cy="372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4FC3F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4FC3F7"/>
                </a:solidFill>
                <a:latin typeface="Calibri" pitchFamily="34" charset="0"/>
              </a:rPr>
              <a:t>Speed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An entire document can be translated in seconds — a major time-saver for lengthy texts.</a:t>
            </a:r>
          </a:p>
        </p:txBody>
      </p:sp>
      <p:sp>
        <p:nvSpPr>
          <p:cNvPr id="5" name="AvailCard"/>
          <p:cNvSpPr/>
          <p:nvPr/>
        </p:nvSpPr>
        <p:spPr>
          <a:xfrm>
            <a:off x="3162760" y="1020000"/>
            <a:ext cx="2600000" cy="372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A5D6A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A5D6A7"/>
                </a:solidFill>
                <a:latin typeface="Calibri" pitchFamily="34" charset="0"/>
              </a:rPr>
              <a:t>Availability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Available 24/7, with no need for expensive software subscriptions.</a:t>
            </a:r>
          </a:p>
        </p:txBody>
      </p:sp>
      <p:sp>
        <p:nvSpPr>
          <p:cNvPr id="6" name="WriteCard"/>
          <p:cNvSpPr/>
          <p:nvPr/>
        </p:nvSpPr>
        <p:spPr>
          <a:xfrm>
            <a:off x="5959520" y="1020000"/>
            <a:ext cx="2569480" cy="372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CE93D8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E93D8"/>
                </a:solidFill>
                <a:latin typeface="Calibri" pitchFamily="34" charset="0"/>
              </a:rPr>
              <a:t>Writing Assistance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Suggests reformulations, synonyms, and varied registers.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06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164592"/>
            <a:ext cx="8412480" cy="6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</a:rPr>
              <a:t>Limits and Risks of AI in Translation</a:t>
            </a:r>
          </a:p>
        </p:txBody>
      </p:sp>
      <p:sp>
        <p:nvSpPr>
          <p:cNvPr id="4" name="Card1"/>
          <p:cNvSpPr/>
          <p:nvPr/>
        </p:nvSpPr>
        <p:spPr>
          <a:xfrm>
            <a:off x="365760" y="1020000"/>
            <a:ext cx="3932000" cy="83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8FB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8FB1"/>
                </a:solidFill>
                <a:latin typeface="Calibri" pitchFamily="34" charset="0"/>
              </a:rPr>
              <a:t>Lack of Cultural Nuance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AI does not always grasp cultural implicits, humour, irony or wordplay.</a:t>
            </a:r>
          </a:p>
        </p:txBody>
      </p:sp>
      <p:sp>
        <p:nvSpPr>
          <p:cNvPr id="5" name="Card2"/>
          <p:cNvSpPr/>
          <p:nvPr/>
        </p:nvSpPr>
        <p:spPr>
          <a:xfrm>
            <a:off x="4846240" y="1020000"/>
            <a:ext cx="3932000" cy="83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8FB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8FB1"/>
                </a:solidFill>
                <a:latin typeface="Calibri" pitchFamily="34" charset="0"/>
              </a:rPr>
              <a:t>Errors in Specialised Texts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Medicine, law, engineering: precise terminology may be mistranslated or invented.</a:t>
            </a:r>
          </a:p>
        </p:txBody>
      </p:sp>
      <p:sp>
        <p:nvSpPr>
          <p:cNvPr id="6" name="Card3"/>
          <p:cNvSpPr/>
          <p:nvPr/>
        </p:nvSpPr>
        <p:spPr>
          <a:xfrm>
            <a:off x="365760" y="1960000"/>
            <a:ext cx="3932000" cy="83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8FB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8FB1"/>
                </a:solidFill>
                <a:latin typeface="Calibri" pitchFamily="34" charset="0"/>
              </a:rPr>
              <a:t>No Editorial Responsibility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AI does not proofread, does not question the source, and may reproduce errors silently.</a:t>
            </a:r>
          </a:p>
        </p:txBody>
      </p:sp>
      <p:sp>
        <p:nvSpPr>
          <p:cNvPr id="7" name="Card4"/>
          <p:cNvSpPr/>
          <p:nvPr/>
        </p:nvSpPr>
        <p:spPr>
          <a:xfrm>
            <a:off x="4846240" y="1960000"/>
            <a:ext cx="3932000" cy="83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A26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A261"/>
                </a:solidFill>
                <a:latin typeface="Calibri" pitchFamily="34" charset="0"/>
              </a:rPr>
              <a:t>Data Confidentiality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Be careful with sensitive documents: submitted text may be used for model training.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06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164592"/>
            <a:ext cx="8412480" cy="6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</a:rPr>
              <a:t>Best Practices: Using AI Effectively</a:t>
            </a:r>
          </a:p>
        </p:txBody>
      </p:sp>
      <p:sp>
        <p:nvSpPr>
          <p:cNvPr id="4" name="C1"/>
          <p:cNvSpPr/>
          <p:nvPr/>
        </p:nvSpPr>
        <p:spPr>
          <a:xfrm>
            <a:off x="365760" y="1020000"/>
            <a:ext cx="3932000" cy="87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4FC3F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4FC3F7"/>
                </a:solidFill>
                <a:latin typeface="Calibri" pitchFamily="34" charset="0"/>
              </a:rPr>
              <a:t>Always Revise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AI produces a draft, never a final product. Human revision is essential.</a:t>
            </a:r>
          </a:p>
        </p:txBody>
      </p:sp>
      <p:sp>
        <p:nvSpPr>
          <p:cNvPr id="5" name="C2"/>
          <p:cNvSpPr/>
          <p:nvPr/>
        </p:nvSpPr>
        <p:spPr>
          <a:xfrm>
            <a:off x="4846240" y="1020000"/>
            <a:ext cx="3932000" cy="87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A5D6A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A5D6A7"/>
                </a:solidFill>
                <a:latin typeface="Calibri" pitchFamily="34" charset="0"/>
              </a:rPr>
              <a:t>Write Precise Prompts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Specify the field, the target audience, and the desired register (formal, colloquial, technical…).</a:t>
            </a:r>
          </a:p>
        </p:txBody>
      </p:sp>
      <p:sp>
        <p:nvSpPr>
          <p:cNvPr id="6" name="C3"/>
          <p:cNvSpPr/>
          <p:nvPr/>
        </p:nvSpPr>
        <p:spPr>
          <a:xfrm>
            <a:off x="365760" y="2000000"/>
            <a:ext cx="3932000" cy="87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CE93D8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E93D8"/>
                </a:solidFill>
                <a:latin typeface="Calibri" pitchFamily="34" charset="0"/>
              </a:rPr>
              <a:t>AI as Assistant, Not Replacement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Let it generate a first draft; refine it with your expertise.</a:t>
            </a:r>
          </a:p>
        </p:txBody>
      </p:sp>
      <p:sp>
        <p:nvSpPr>
          <p:cNvPr id="7" name="C4"/>
          <p:cNvSpPr/>
          <p:nvPr/>
        </p:nvSpPr>
        <p:spPr>
          <a:xfrm>
            <a:off x="4846240" y="2000000"/>
            <a:ext cx="3932000" cy="87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F4A261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4A261"/>
                </a:solidFill>
                <a:latin typeface="Calibri" pitchFamily="34" charset="0"/>
              </a:rPr>
              <a:t>Compare Multiple Tools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ChatGPT for creativity and style, Perplexity for terminological verification.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060"/>
          </a:solidFill>
          <a:ln/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" name="Accent"/>
          <p:cNvSpPr/>
          <p:nvPr/>
        </p:nvSpPr>
        <p:spPr>
          <a:xfrm>
            <a:off x="0" y="2380000"/>
            <a:ext cx="9144000" cy="18000"/>
          </a:xfrm>
          <a:prstGeom prst="rect">
            <a:avLst/>
          </a:prstGeom>
          <a:solidFill>
            <a:srgbClr val="4FC3F7"/>
          </a:solidFill>
          <a:ln/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4" name="StepLabel"/>
          <p:cNvSpPr/>
          <p:nvPr/>
        </p:nvSpPr>
        <p:spPr>
          <a:xfrm>
            <a:off x="457200" y="1700000"/>
            <a:ext cx="8229600" cy="55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4FC3F7"/>
                </a:solidFill>
                <a:latin typeface="Calibri" pitchFamily="34" charset="0"/>
              </a:rPr>
              <a:t>Step 2</a:t>
            </a:r>
          </a:p>
        </p:txBody>
      </p:sp>
      <p:sp>
        <p:nvSpPr>
          <p:cNvPr id="5" name="MainTitle"/>
          <p:cNvSpPr/>
          <p:nvPr/>
        </p:nvSpPr>
        <p:spPr>
          <a:xfrm>
            <a:off x="457200" y="2450000"/>
            <a:ext cx="8229600" cy="7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</a:rPr>
              <a:t>Using AI as a Search Engine</a:t>
            </a:r>
          </a:p>
        </p:txBody>
      </p:sp>
      <p:sp>
        <p:nvSpPr>
          <p:cNvPr id="6" name="Sub"/>
          <p:cNvSpPr/>
          <p:nvPr/>
        </p:nvSpPr>
        <p:spPr>
          <a:xfrm>
            <a:off x="457200" y="3250000"/>
            <a:ext cx="8229600" cy="5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90A4AE"/>
                </a:solidFill>
                <a:latin typeface="Calibri" pitchFamily="34" charset="0"/>
              </a:rPr>
              <a:t>After the first draft: verify, research, understand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06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164592"/>
            <a:ext cx="8412480" cy="63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</a:rPr>
              <a:t>AI as a Search Engine: After the First Draft</a:t>
            </a:r>
          </a:p>
        </p:txBody>
      </p:sp>
      <p:sp>
        <p:nvSpPr>
          <p:cNvPr id="4" name="Step1Card"/>
          <p:cNvSpPr/>
          <p:nvPr/>
        </p:nvSpPr>
        <p:spPr>
          <a:xfrm>
            <a:off x="365760" y="1020000"/>
            <a:ext cx="8412480" cy="90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4FC3F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4FC3F7"/>
                </a:solidFill>
                <a:latin typeface="Calibri" pitchFamily="34" charset="0"/>
              </a:rPr>
              <a:t>Step 1 — Get the First Draft</a:t>
            </a:r>
          </a:p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</a:rPr>
              <a:t>Ask the AI to translate the full document. Treat this output as a working draft, not a finished product.</a:t>
            </a:r>
          </a:p>
        </p:txBody>
      </p:sp>
      <p:sp>
        <p:nvSpPr>
          <p:cNvPr id="5" name="Step2Card"/>
          <p:cNvSpPr/>
          <p:nvPr/>
        </p:nvSpPr>
        <p:spPr>
          <a:xfrm>
            <a:off x="365760" y="2020000"/>
            <a:ext cx="8412480" cy="2700000"/>
          </a:xfrm>
          <a:prstGeom prst="rect">
            <a:avLst/>
          </a:prstGeom>
          <a:solidFill>
            <a:srgbClr val="0D1B2A"/>
          </a:solidFill>
          <a:ln w="19050">
            <a:solidFill>
              <a:srgbClr val="A5D6A7"/>
            </a:solidFill>
            <a:prstDash val="solid"/>
          </a:ln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A5D6A7"/>
                </a:solidFill>
                <a:latin typeface="Calibri" pitchFamily="34" charset="0"/>
              </a:rPr>
              <a:t>Step 2 — Switch to Search Engine Mode</a:t>
            </a:r>
          </a:p>
          <a:p>
            <a:pPr marL="0" indent="0" algn="l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Now use the AI to question and verify the draft, just as you would use a search engine:</a:t>
            </a:r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</a:rPr>
              <a:t> </a:t>
            </a:r>
          </a:p>
          <a:p>
            <a:pPr marL="342900" indent="-342900">
              <a:buChar char="•"/>
            </a:pPr>
            <a:r>
              <a:rPr lang="en-US" sz="1500" b="1" dirty="0">
                <a:solidFill>
                  <a:srgbClr val="A5D6A7"/>
                </a:solidFill>
                <a:latin typeface="Calibri" pitchFamily="34" charset="0"/>
              </a:rPr>
              <a:t>Grammar check: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“Is this sentence grammatically correct in English?”</a:t>
            </a:r>
          </a:p>
          <a:p>
            <a:pPr marL="342900" indent="-342900">
              <a:buChar char="•"/>
            </a:pPr>
            <a:r>
              <a:rPr lang="en-US" sz="1500" b="1" dirty="0">
                <a:solidFill>
                  <a:srgbClr val="A5D6A7"/>
                </a:solidFill>
                <a:latin typeface="Calibri" pitchFamily="34" charset="0"/>
              </a:rPr>
              <a:t>Terminology: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“What is the standard legal term for X in British English?”</a:t>
            </a:r>
          </a:p>
          <a:p>
            <a:pPr marL="342900" indent="-342900">
              <a:buChar char="•"/>
            </a:pPr>
            <a:r>
              <a:rPr lang="en-US" sz="1500" b="1" dirty="0">
                <a:solidFill>
                  <a:srgbClr val="A5D6A7"/>
                </a:solidFill>
                <a:latin typeface="Calibri" pitchFamily="34" charset="0"/>
              </a:rPr>
              <a:t>Fact-checking: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“Is this date / name / institution accurate?”</a:t>
            </a:r>
          </a:p>
          <a:p>
            <a:pPr marL="342900" indent="-342900">
              <a:buChar char="•"/>
            </a:pPr>
            <a:r>
              <a:rPr lang="en-US" sz="1500" b="1" dirty="0">
                <a:solidFill>
                  <a:srgbClr val="A5D6A7"/>
                </a:solidFill>
                <a:latin typeface="Calibri" pitchFamily="34" charset="0"/>
              </a:rPr>
              <a:t>Concept clarification: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“Can you explain what this technical concept means?”</a:t>
            </a:r>
          </a:p>
          <a:p>
            <a:pPr marL="342900" indent="-342900">
              <a:buChar char="•"/>
            </a:pPr>
            <a:r>
              <a:rPr lang="en-US" sz="1500" b="1" dirty="0">
                <a:solidFill>
                  <a:srgbClr val="A5D6A7"/>
                </a:solidFill>
                <a:latin typeface="Calibri" pitchFamily="34" charset="0"/>
              </a:rPr>
              <a:t>Style and register: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“Is this phrase too formal / too informal for a medical report?”</a:t>
            </a:r>
          </a:p>
          <a:p>
            <a:pPr marL="342900" indent="-342900">
              <a:buChar char="•"/>
            </a:pPr>
            <a:r>
              <a:rPr lang="en-US" sz="1500" b="1" dirty="0">
                <a:solidFill>
                  <a:srgbClr val="A5D6A7"/>
                </a:solidFill>
                <a:latin typeface="Calibri" pitchFamily="34" charset="0"/>
              </a:rPr>
              <a:t>Alternative options: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</a:rPr>
              <a:t>“Give me three other ways to translate this sentence.”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806</Words>
  <Application>Microsoft Office PowerPoint</Application>
  <PresentationFormat>Affichage à l'écran (16:9)</PresentationFormat>
  <Paragraphs>126</Paragraphs>
  <Slides>11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and Translation</dc:title>
  <dc:subject>PptxGenJS Presentation</dc:subject>
  <dc:creator>PptxGenJS</dc:creator>
  <cp:lastModifiedBy>Amina TLB</cp:lastModifiedBy>
  <cp:revision>3</cp:revision>
  <dcterms:created xsi:type="dcterms:W3CDTF">2026-04-21T00:18:03Z</dcterms:created>
  <dcterms:modified xsi:type="dcterms:W3CDTF">2026-05-15T22:46:19Z</dcterms:modified>
</cp:coreProperties>
</file>