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000" autoAdjust="0"/>
    <p:restoredTop sz="94660"/>
  </p:normalViewPr>
  <p:slideViewPr>
    <p:cSldViewPr snapToGrid="0">
      <p:cViewPr varScale="1">
        <p:scale>
          <a:sx n="73" d="100"/>
          <a:sy n="73" d="100"/>
        </p:scale>
        <p:origin x="-624" y="-10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42A54C80-263E-416B-A8E0-580EDEADCBDC}"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3/25/2024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3/25/2024</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ar-DZ" dirty="0" smtClean="0"/>
              <a:t>الفكر الجزائري</a:t>
            </a:r>
            <a:endParaRPr lang="fr-FR" dirty="0"/>
          </a:p>
        </p:txBody>
      </p:sp>
      <p:sp>
        <p:nvSpPr>
          <p:cNvPr id="3" name="Sous-titre 2"/>
          <p:cNvSpPr>
            <a:spLocks noGrp="1"/>
          </p:cNvSpPr>
          <p:nvPr>
            <p:ph type="subTitle" idx="1"/>
          </p:nvPr>
        </p:nvSpPr>
        <p:spPr/>
        <p:txBody>
          <a:bodyPr>
            <a:normAutofit/>
          </a:bodyPr>
          <a:lstStyle/>
          <a:p>
            <a:pPr algn="ctr"/>
            <a:r>
              <a:rPr lang="ar-DZ" sz="2400" dirty="0" smtClean="0">
                <a:solidFill>
                  <a:srgbClr val="00B0F0"/>
                </a:solidFill>
              </a:rPr>
              <a:t>قراءة في أعمال </a:t>
            </a:r>
            <a:r>
              <a:rPr lang="ar-DZ" sz="2400" dirty="0" smtClean="0">
                <a:solidFill>
                  <a:srgbClr val="00B0F0"/>
                </a:solidFill>
              </a:rPr>
              <a:t>البشير الإبراهيمي</a:t>
            </a:r>
            <a:endParaRPr lang="fr-FR" sz="2400" dirty="0">
              <a:solidFill>
                <a:srgbClr val="00B0F0"/>
              </a:solidFill>
            </a:endParaRPr>
          </a:p>
        </p:txBody>
      </p:sp>
    </p:spTree>
    <p:extLst>
      <p:ext uri="{BB962C8B-B14F-4D97-AF65-F5344CB8AC3E}">
        <p14:creationId xmlns="" xmlns:p14="http://schemas.microsoft.com/office/powerpoint/2010/main" val="17537602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idx="1"/>
          </p:nvPr>
        </p:nvSpPr>
        <p:spPr/>
        <p:txBody>
          <a:bodyPr/>
          <a:lstStyle/>
          <a:p>
            <a:endParaRPr lang="fr-FR"/>
          </a:p>
        </p:txBody>
      </p:sp>
    </p:spTree>
    <p:extLst>
      <p:ext uri="{BB962C8B-B14F-4D97-AF65-F5344CB8AC3E}">
        <p14:creationId xmlns="" xmlns:p14="http://schemas.microsoft.com/office/powerpoint/2010/main" val="38821247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idx="1"/>
          </p:nvPr>
        </p:nvSpPr>
        <p:spPr/>
        <p:txBody>
          <a:bodyPr/>
          <a:lstStyle/>
          <a:p>
            <a:endParaRPr lang="fr-FR"/>
          </a:p>
        </p:txBody>
      </p:sp>
    </p:spTree>
    <p:extLst>
      <p:ext uri="{BB962C8B-B14F-4D97-AF65-F5344CB8AC3E}">
        <p14:creationId xmlns="" xmlns:p14="http://schemas.microsoft.com/office/powerpoint/2010/main" val="935864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endParaRPr lang="fr-FR" dirty="0"/>
          </a:p>
        </p:txBody>
      </p:sp>
    </p:spTree>
    <p:extLst>
      <p:ext uri="{BB962C8B-B14F-4D97-AF65-F5344CB8AC3E}">
        <p14:creationId xmlns="" xmlns:p14="http://schemas.microsoft.com/office/powerpoint/2010/main" val="42764275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extLst>
      <p:ext uri="{BB962C8B-B14F-4D97-AF65-F5344CB8AC3E}">
        <p14:creationId xmlns="" xmlns:p14="http://schemas.microsoft.com/office/powerpoint/2010/main" val="501058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idx="1"/>
          </p:nvPr>
        </p:nvSpPr>
        <p:spPr/>
        <p:txBody>
          <a:bodyPr>
            <a:normAutofit fontScale="92500" lnSpcReduction="10000"/>
          </a:bodyPr>
          <a:lstStyle/>
          <a:p>
            <a:pPr rtl="1"/>
            <a:r>
              <a:rPr lang="ar-SA" b="1" dirty="0" smtClean="0"/>
              <a:t>البشير </a:t>
            </a:r>
            <a:r>
              <a:rPr lang="ar-SA" b="1" dirty="0" err="1" smtClean="0"/>
              <a:t>الابراهيمى</a:t>
            </a:r>
            <a:endParaRPr lang="fr-FR" dirty="0" smtClean="0"/>
          </a:p>
          <a:p>
            <a:pPr rtl="1"/>
            <a:r>
              <a:rPr lang="ar-SA" dirty="0" smtClean="0"/>
              <a:t>ولد الشيخ "محمد البشير الإبراهيمي" في قرية "أولاد إبراهيم" برأس الوادي قرب "</a:t>
            </a:r>
            <a:r>
              <a:rPr lang="ar-SA" dirty="0" err="1" smtClean="0"/>
              <a:t>سطيف</a:t>
            </a:r>
            <a:r>
              <a:rPr lang="ar-SA" dirty="0" smtClean="0"/>
              <a:t>" غربي مدينة "</a:t>
            </a:r>
            <a:r>
              <a:rPr lang="ar-SA" dirty="0" err="1" smtClean="0"/>
              <a:t>قسنطينة</a:t>
            </a:r>
            <a:r>
              <a:rPr lang="ar-SA" dirty="0" smtClean="0"/>
              <a:t>" مع بزوغ شمس (13من شوال 1306هـ = 14 من يوليو 1889م)، وهي السنة التي ولد فيها كل من الشيخ عبد الحميد بن </a:t>
            </a:r>
            <a:r>
              <a:rPr lang="ar-SA" dirty="0" err="1" smtClean="0"/>
              <a:t>باديس</a:t>
            </a:r>
            <a:r>
              <a:rPr lang="ar-SA" dirty="0" smtClean="0"/>
              <a:t> والشيخ الطيب </a:t>
            </a:r>
            <a:r>
              <a:rPr lang="ar-SA" dirty="0" err="1" smtClean="0"/>
              <a:t>العقبي</a:t>
            </a:r>
            <a:r>
              <a:rPr lang="ar-SA" dirty="0" smtClean="0"/>
              <a:t> رفقاء درب جهاده الطويل ضد المحتل الفرنسي لبلاد الجزائر العريقة</a:t>
            </a:r>
            <a:r>
              <a:rPr lang="fr-FR" dirty="0" smtClean="0"/>
              <a:t>. </a:t>
            </a:r>
          </a:p>
          <a:p>
            <a:pPr rtl="1"/>
            <a:r>
              <a:rPr lang="ar-SA" dirty="0" smtClean="0"/>
              <a:t>كان ولد على ثلاث بنات قبله متتاليات، وفي ذلك مظنة الاهتمام الزائد من والديه والتدليل المفسد للفطرة والعزيمة، ولكن لم يحدث من ذلك شيء، بل الذي حدث هو عكس ذلك تماماً</a:t>
            </a:r>
            <a:r>
              <a:rPr lang="fr-FR" dirty="0" smtClean="0"/>
              <a:t>. </a:t>
            </a:r>
            <a:r>
              <a:rPr lang="ar-SA" dirty="0" smtClean="0"/>
              <a:t>فوالديه أرادا له معالي الأمور، والمولى -جلّ في علاه- اصطفاه ليكون أحد رواد الإصلاح والتغيير في الأمة المحمدية</a:t>
            </a:r>
            <a:endParaRPr lang="fr-FR" dirty="0" smtClean="0"/>
          </a:p>
          <a:p>
            <a:r>
              <a:rPr lang="ar-SA" dirty="0" smtClean="0"/>
              <a:t>حفظ "البشير" القرآن الكريم وهو ابن تسع سنوات، ودرس علوم العربية على يد عمه الشيخ "محمد المكي الإبراهيمي"، وكان عالم الجزائر لوقته، انتهت إليه علوم النحو والصرف والفقه في الجزائر، وصار مرجع الناس وطلاب العلم، وقد عني بابن أخيه عنايةً فائقةً، وفتح له أبوابًا كثيرةً في العلم، حتى إنه ليحفظ قدرًا كبيرًا من متون اللغة، وعددًا من دواوين فحول الشعراء، ويقف على علوم البلاغة والفقه والأصول</a:t>
            </a:r>
            <a:endParaRPr lang="fr-FR" dirty="0"/>
          </a:p>
        </p:txBody>
      </p:sp>
    </p:spTree>
    <p:extLst>
      <p:ext uri="{BB962C8B-B14F-4D97-AF65-F5344CB8AC3E}">
        <p14:creationId xmlns="" xmlns:p14="http://schemas.microsoft.com/office/powerpoint/2010/main" val="2946084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contenu 4"/>
          <p:cNvSpPr>
            <a:spLocks noGrp="1"/>
          </p:cNvSpPr>
          <p:nvPr>
            <p:ph idx="1"/>
          </p:nvPr>
        </p:nvSpPr>
        <p:spPr/>
        <p:txBody>
          <a:bodyPr>
            <a:normAutofit fontScale="85000" lnSpcReduction="10000"/>
          </a:bodyPr>
          <a:lstStyle/>
          <a:p>
            <a:r>
              <a:rPr lang="ar-SA" dirty="0" smtClean="0"/>
              <a:t>وقد رزقه الله قوّة الحافظة فاستوعب حفظاً وفهماً عدداً من المتون العلمية المشهورة للتّدريس إذ ذاك؛ كالتلخيص، وجمع الجوامع، وألفية ابن مالك، وألفيتي العراقي في السِّير، وعلوم الأثر، ورقم الحلل في نظم الدول لابن الخطيب، </a:t>
            </a:r>
            <a:r>
              <a:rPr lang="ar-SA" dirty="0" err="1" smtClean="0"/>
              <a:t>والشّاطبيّتين</a:t>
            </a:r>
            <a:r>
              <a:rPr lang="ar-SA" dirty="0" smtClean="0"/>
              <a:t> في القراءات والرسم، وتحفة ابن عاصم الأندلسي</a:t>
            </a:r>
            <a:endParaRPr lang="fr-FR" dirty="0" smtClean="0"/>
          </a:p>
          <a:p>
            <a:r>
              <a:rPr lang="ar-SA" dirty="0" smtClean="0"/>
              <a:t>كما حفظ بعد التّاسعة موطأ الإمام مالك ومقدمة صحيح مسلم، والمعلقات، </a:t>
            </a:r>
            <a:r>
              <a:rPr lang="ar-SA" dirty="0" err="1" smtClean="0"/>
              <a:t>والمفضليات</a:t>
            </a:r>
            <a:r>
              <a:rPr lang="fr-FR" dirty="0" smtClean="0"/>
              <a:t>. </a:t>
            </a:r>
          </a:p>
          <a:p>
            <a:r>
              <a:rPr lang="ar-SA" dirty="0" smtClean="0"/>
              <a:t>وكانت لعمه في تربيته طريقة توافق استعداده، وهو أنّه كان معه في دراسة مستمرّة لا تقطعها عنه إلا ساعات النّوم، فكان يُلَقِّنُه، ويُملي عليه ويشرح له، ماشيًا، وقاعدًا، وفي جميع الأحوال إلى أن يأخذه النّوم، كل ذلك مجاراة لحفظه، وذكائه، واستعداده الفطري، فقد رأى عمه ببصيرته النافذة منه استعدادًا خارقًا وحافظة ملتهمة وذاكرة لا تفلت شيئًا، فكان منه ما كان</a:t>
            </a:r>
            <a:endParaRPr lang="fr-FR" dirty="0" smtClean="0"/>
          </a:p>
          <a:p>
            <a:r>
              <a:rPr lang="fr-FR" dirty="0" smtClean="0"/>
              <a:t> </a:t>
            </a:r>
          </a:p>
          <a:p>
            <a:pPr rtl="1"/>
            <a:r>
              <a:rPr lang="ar-SA" dirty="0" smtClean="0"/>
              <a:t>وهذا من الأثر الطيب لأهل العلم والمربين ذوي </a:t>
            </a:r>
            <a:r>
              <a:rPr lang="ar-SA" dirty="0" err="1" smtClean="0"/>
              <a:t>الأفهام</a:t>
            </a:r>
            <a:r>
              <a:rPr lang="ar-SA" dirty="0" smtClean="0"/>
              <a:t> والألباب مما يؤكد على دور وقيمة وأثر مربي الأطفال ومعلم الصبيان في هذه السن الصغيرة، والتي يقطعها عموم الصبيان في اللهو واللعب واللهث وراء نزوات الطفولة، وقد كان عمره يوم مات عمُّه أربعة عشر عامًا، وختم عليه وهو في مرض الموت الفصول الأخيرة من ألفية ابن مالك بشرح </a:t>
            </a:r>
            <a:r>
              <a:rPr lang="ar-SA" dirty="0" err="1" smtClean="0"/>
              <a:t>المرادي</a:t>
            </a:r>
            <a:r>
              <a:rPr lang="ar-SA" dirty="0" smtClean="0"/>
              <a:t>، وقد أجازه عمُّه بتدريس العلوم التّي علم أنّه أتقنها عليه، فانتصب للتّدريس وهو ابن خمسة عشر عامًا، واستفاد منه النّاس الّذين حضروا دروسه وكانوا أكبر منه سنًّا لما مات عمه تصدَّر هو لتدريس ما تلقاه عليه لزملائه في الدراسة، وكان عمره أربعة عشر عامًا</a:t>
            </a:r>
            <a:endParaRPr lang="fr-FR" dirty="0" smtClean="0"/>
          </a:p>
          <a:p>
            <a:endParaRPr lang="fr-FR" dirty="0"/>
          </a:p>
        </p:txBody>
      </p:sp>
    </p:spTree>
    <p:extLst>
      <p:ext uri="{BB962C8B-B14F-4D97-AF65-F5344CB8AC3E}">
        <p14:creationId xmlns="" xmlns:p14="http://schemas.microsoft.com/office/powerpoint/2010/main" val="2845246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contenu 4"/>
          <p:cNvSpPr>
            <a:spLocks noGrp="1"/>
          </p:cNvSpPr>
          <p:nvPr>
            <p:ph idx="1"/>
          </p:nvPr>
        </p:nvSpPr>
        <p:spPr/>
        <p:txBody>
          <a:bodyPr>
            <a:normAutofit lnSpcReduction="10000"/>
          </a:bodyPr>
          <a:lstStyle/>
          <a:p>
            <a:pPr rtl="1"/>
            <a:r>
              <a:rPr lang="ar-SA" b="1" dirty="0" smtClean="0"/>
              <a:t>آثاره</a:t>
            </a:r>
            <a:r>
              <a:rPr lang="fr-FR" b="1" dirty="0" smtClean="0"/>
              <a:t>:</a:t>
            </a:r>
            <a:endParaRPr lang="fr-FR" dirty="0" smtClean="0"/>
          </a:p>
          <a:p>
            <a:pPr rtl="1"/>
            <a:r>
              <a:rPr lang="ar-SA" dirty="0" smtClean="0"/>
              <a:t>لم يتَّسع وقت الشيخ للتأليف والكتابة مع كل الجهود التي تأكل الأعمار أكلًا، ولكنه -رحمه الله- ألف للشعب رجالًا، وعمل لتحرير عقوله تمهيدًا لتحرير أجساده، وصحَّح له دينه ولسانه، وصحح له موازين إدراكه فأصبح إنسانًا أبيًّا</a:t>
            </a:r>
            <a:r>
              <a:rPr lang="fr-FR" dirty="0" smtClean="0"/>
              <a:t>.</a:t>
            </a:r>
          </a:p>
          <a:p>
            <a:pPr rtl="1"/>
            <a:r>
              <a:rPr lang="ar-SA" dirty="0" smtClean="0"/>
              <a:t>ومع ذلك فقد ساهم بالكتابة في موضوعات مفيدة، ولكن لم يساعده الفراغ ولا وجود المطابع على طبعها. فمن أجلِّ تلك الكتب</a:t>
            </a:r>
            <a:r>
              <a:rPr lang="fr-FR" dirty="0" smtClean="0"/>
              <a:t>:</a:t>
            </a:r>
          </a:p>
          <a:p>
            <a:pPr rtl="1"/>
            <a:r>
              <a:rPr lang="fr-FR" dirty="0" smtClean="0"/>
              <a:t>1- </a:t>
            </a:r>
            <a:r>
              <a:rPr lang="ar-SA" dirty="0" smtClean="0"/>
              <a:t>عيون البصائر، وهي من المقالات التي كتبها بقلمه في جريدة «البصائر» في سلسلتها الثانية</a:t>
            </a:r>
            <a:r>
              <a:rPr lang="fr-FR" dirty="0" smtClean="0"/>
              <a:t>.</a:t>
            </a:r>
          </a:p>
          <a:p>
            <a:pPr rtl="1"/>
            <a:r>
              <a:rPr lang="fr-FR" dirty="0" smtClean="0"/>
              <a:t>2- </a:t>
            </a:r>
            <a:r>
              <a:rPr lang="ar-SA" dirty="0" smtClean="0"/>
              <a:t>بقايا فصيح العربية في اللهجة العامية بالجزائر، التزم فيه اللهجة السائدة في مواطن هلال بن عامر</a:t>
            </a:r>
            <a:r>
              <a:rPr lang="fr-FR" dirty="0" smtClean="0"/>
              <a:t>.</a:t>
            </a:r>
          </a:p>
          <a:p>
            <a:pPr rtl="1"/>
            <a:r>
              <a:rPr lang="fr-FR" dirty="0" smtClean="0"/>
              <a:t>3- </a:t>
            </a:r>
            <a:r>
              <a:rPr lang="ar-SA" dirty="0" err="1" smtClean="0"/>
              <a:t>النقايات</a:t>
            </a:r>
            <a:r>
              <a:rPr lang="ar-SA" dirty="0" smtClean="0"/>
              <a:t> والنفايات في لغة العرب، جمع فيه كلَّ ما جاء على وزن فُعالة من مختار الشيء أو </a:t>
            </a:r>
            <a:r>
              <a:rPr lang="ar-SA" dirty="0" err="1" smtClean="0"/>
              <a:t>مرذوله</a:t>
            </a:r>
            <a:r>
              <a:rPr lang="fr-FR" dirty="0" smtClean="0"/>
              <a:t>.</a:t>
            </a:r>
          </a:p>
          <a:p>
            <a:endParaRPr lang="fr-FR" dirty="0"/>
          </a:p>
        </p:txBody>
      </p:sp>
    </p:spTree>
    <p:extLst>
      <p:ext uri="{BB962C8B-B14F-4D97-AF65-F5344CB8AC3E}">
        <p14:creationId xmlns="" xmlns:p14="http://schemas.microsoft.com/office/powerpoint/2010/main" val="3653037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contenu 4"/>
          <p:cNvSpPr>
            <a:spLocks noGrp="1"/>
          </p:cNvSpPr>
          <p:nvPr>
            <p:ph idx="1"/>
          </p:nvPr>
        </p:nvSpPr>
        <p:spPr/>
        <p:txBody>
          <a:bodyPr/>
          <a:lstStyle/>
          <a:p>
            <a:pPr rtl="1"/>
            <a:r>
              <a:rPr lang="fr-FR" dirty="0" smtClean="0"/>
              <a:t>- </a:t>
            </a:r>
            <a:r>
              <a:rPr lang="ar-SA" dirty="0" smtClean="0"/>
              <a:t>أسرار الضمائر في العربية</a:t>
            </a:r>
            <a:r>
              <a:rPr lang="fr-FR" dirty="0" smtClean="0"/>
              <a:t>.</a:t>
            </a:r>
          </a:p>
          <a:p>
            <a:pPr rtl="1"/>
            <a:r>
              <a:rPr lang="fr-FR" dirty="0" smtClean="0"/>
              <a:t>5- </a:t>
            </a:r>
            <a:r>
              <a:rPr lang="ar-SA" dirty="0" smtClean="0"/>
              <a:t>التسمية بالمصدر</a:t>
            </a:r>
            <a:r>
              <a:rPr lang="fr-FR" dirty="0" smtClean="0"/>
              <a:t>.</a:t>
            </a:r>
          </a:p>
          <a:p>
            <a:pPr rtl="1"/>
            <a:r>
              <a:rPr lang="fr-FR" dirty="0" smtClean="0"/>
              <a:t>6- </a:t>
            </a:r>
            <a:r>
              <a:rPr lang="ar-SA" dirty="0" smtClean="0"/>
              <a:t>الصفات التي جاءت على وزن فعَل -بفتح العين</a:t>
            </a:r>
            <a:r>
              <a:rPr lang="fr-FR" dirty="0" smtClean="0"/>
              <a:t>-.</a:t>
            </a:r>
          </a:p>
          <a:p>
            <a:pPr rtl="1"/>
            <a:r>
              <a:rPr lang="fr-FR" dirty="0" smtClean="0"/>
              <a:t>7- </a:t>
            </a:r>
            <a:r>
              <a:rPr lang="ar-SA" dirty="0" smtClean="0"/>
              <a:t>نظام العربية في موازين كلماتها</a:t>
            </a:r>
            <a:r>
              <a:rPr lang="fr-FR" dirty="0" smtClean="0"/>
              <a:t>.</a:t>
            </a:r>
          </a:p>
          <a:p>
            <a:pPr rtl="1"/>
            <a:r>
              <a:rPr lang="fr-FR" dirty="0" smtClean="0"/>
              <a:t>8- </a:t>
            </a:r>
            <a:r>
              <a:rPr lang="ar-SA" dirty="0" smtClean="0"/>
              <a:t>الاطِّراد والشذوذ في العربية، رسالة في الفرق بين لفظ المطّرد والكثير عند ابن مالك</a:t>
            </a:r>
            <a:r>
              <a:rPr lang="fr-FR" dirty="0" smtClean="0"/>
              <a:t>.</a:t>
            </a:r>
          </a:p>
          <a:p>
            <a:pPr rtl="1"/>
            <a:r>
              <a:rPr lang="fr-FR" dirty="0" smtClean="0"/>
              <a:t>9- </a:t>
            </a:r>
            <a:r>
              <a:rPr lang="ar-SA" dirty="0" smtClean="0"/>
              <a:t>ما أخلَّت </a:t>
            </a:r>
            <a:r>
              <a:rPr lang="ar-SA" dirty="0" err="1" smtClean="0"/>
              <a:t>به</a:t>
            </a:r>
            <a:r>
              <a:rPr lang="ar-SA" dirty="0" smtClean="0"/>
              <a:t> كتب الأمثال من الأمثال السائرة</a:t>
            </a:r>
            <a:r>
              <a:rPr lang="fr-FR" dirty="0" smtClean="0"/>
              <a:t>.</a:t>
            </a:r>
          </a:p>
          <a:p>
            <a:endParaRPr lang="fr-FR" dirty="0"/>
          </a:p>
        </p:txBody>
      </p:sp>
    </p:spTree>
    <p:extLst>
      <p:ext uri="{BB962C8B-B14F-4D97-AF65-F5344CB8AC3E}">
        <p14:creationId xmlns="" xmlns:p14="http://schemas.microsoft.com/office/powerpoint/2010/main" val="2320451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contenu 4"/>
          <p:cNvSpPr>
            <a:spLocks noGrp="1"/>
          </p:cNvSpPr>
          <p:nvPr>
            <p:ph idx="1"/>
          </p:nvPr>
        </p:nvSpPr>
        <p:spPr/>
        <p:txBody>
          <a:bodyPr/>
          <a:lstStyle/>
          <a:p>
            <a:pPr rtl="1"/>
            <a:r>
              <a:rPr lang="fr-FR" dirty="0" smtClean="0"/>
              <a:t>- </a:t>
            </a:r>
            <a:r>
              <a:rPr lang="ar-SA" dirty="0" smtClean="0"/>
              <a:t>رسالة في ترجيح أن الأصل في بناء الكلمات العربية ثلاثة أحرف لا اثنان</a:t>
            </a:r>
            <a:r>
              <a:rPr lang="fr-FR" dirty="0" smtClean="0"/>
              <a:t>.</a:t>
            </a:r>
          </a:p>
          <a:p>
            <a:pPr rtl="1"/>
            <a:r>
              <a:rPr lang="fr-FR" dirty="0" smtClean="0"/>
              <a:t>11- </a:t>
            </a:r>
            <a:r>
              <a:rPr lang="ar-SA" dirty="0" smtClean="0"/>
              <a:t>رواية: كاهنة أوراس، بأسلوب مبتكر يجمع بين الحقيقة والخيال</a:t>
            </a:r>
            <a:r>
              <a:rPr lang="fr-FR" dirty="0" smtClean="0"/>
              <a:t>.</a:t>
            </a:r>
          </a:p>
          <a:p>
            <a:pPr rtl="1"/>
            <a:r>
              <a:rPr lang="fr-FR" dirty="0" smtClean="0"/>
              <a:t>12- </a:t>
            </a:r>
            <a:r>
              <a:rPr lang="ar-SA" dirty="0" smtClean="0"/>
              <a:t>رسالة في مخارج الحروف وصفاتها بين العربية الفصيحة والعامية</a:t>
            </a:r>
            <a:r>
              <a:rPr lang="fr-FR" dirty="0" smtClean="0"/>
              <a:t>.</a:t>
            </a:r>
          </a:p>
          <a:p>
            <a:pPr rtl="1"/>
            <a:r>
              <a:rPr lang="fr-FR" dirty="0" smtClean="0"/>
              <a:t>13- </a:t>
            </a:r>
            <a:r>
              <a:rPr lang="ar-SA" dirty="0" smtClean="0"/>
              <a:t>حكمة مشروعية الزكاة في الإسلام، بحث فيه ينابيع المال في الإسلام، واستخرج ينابيع أخرى غير </a:t>
            </a:r>
            <a:r>
              <a:rPr lang="ar-SA" dirty="0" err="1" smtClean="0"/>
              <a:t>منصوصة</a:t>
            </a:r>
            <a:r>
              <a:rPr lang="ar-SA" dirty="0" smtClean="0"/>
              <a:t>، يلتجئ إليها جماعات المسلمين إذا حَزَبَهم أمر أو فاجأتهم حادثة</a:t>
            </a:r>
            <a:r>
              <a:rPr lang="fr-FR" dirty="0" smtClean="0"/>
              <a:t>.</a:t>
            </a:r>
          </a:p>
          <a:p>
            <a:endParaRPr lang="fr-FR" dirty="0"/>
          </a:p>
        </p:txBody>
      </p:sp>
    </p:spTree>
    <p:extLst>
      <p:ext uri="{BB962C8B-B14F-4D97-AF65-F5344CB8AC3E}">
        <p14:creationId xmlns="" xmlns:p14="http://schemas.microsoft.com/office/powerpoint/2010/main" val="1018033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5" name="Espace réservé du contenu 4"/>
          <p:cNvSpPr>
            <a:spLocks noGrp="1"/>
          </p:cNvSpPr>
          <p:nvPr>
            <p:ph idx="1"/>
          </p:nvPr>
        </p:nvSpPr>
        <p:spPr/>
        <p:txBody>
          <a:bodyPr/>
          <a:lstStyle/>
          <a:p>
            <a:pPr rtl="1"/>
            <a:r>
              <a:rPr lang="fr-FR" dirty="0" smtClean="0"/>
              <a:t>- </a:t>
            </a:r>
            <a:r>
              <a:rPr lang="ar-SA" dirty="0" smtClean="0"/>
              <a:t>شُعَب الإيمان، جمع فيه الأخلاق والفضائل الإسلامية</a:t>
            </a:r>
            <a:r>
              <a:rPr lang="fr-FR" dirty="0" smtClean="0"/>
              <a:t>.</a:t>
            </a:r>
          </a:p>
          <a:p>
            <a:pPr rtl="1"/>
            <a:r>
              <a:rPr lang="fr-FR" dirty="0" smtClean="0"/>
              <a:t>15- </a:t>
            </a:r>
            <a:r>
              <a:rPr lang="ar-SA" dirty="0" smtClean="0"/>
              <a:t>ملحمة </a:t>
            </a:r>
            <a:r>
              <a:rPr lang="ar-SA" dirty="0" err="1" smtClean="0"/>
              <a:t>رجزية</a:t>
            </a:r>
            <a:r>
              <a:rPr lang="ar-SA" dirty="0" smtClean="0"/>
              <a:t> نظمها في السنين التي كان فيها مُبعدًا في الصحراء </a:t>
            </a:r>
            <a:r>
              <a:rPr lang="ar-SA" dirty="0" err="1" smtClean="0"/>
              <a:t>الوهرانية</a:t>
            </a:r>
            <a:r>
              <a:rPr lang="ar-SA" dirty="0" smtClean="0"/>
              <a:t>، تبلغ ستة وثلاثين ألف بيت من الرجز السلس </a:t>
            </a:r>
            <a:r>
              <a:rPr lang="ar-SA" dirty="0" err="1" smtClean="0"/>
              <a:t>اللزومي</a:t>
            </a:r>
            <a:r>
              <a:rPr lang="ar-SA" dirty="0" smtClean="0"/>
              <a:t> في كل بيت منه، وهي أعظم ما دوَّن، تضمنت فنونًا من الموضوعات: تاريخ الإسلام، ووصف لكثير من الفرق التي حدثت في عصره، وللمجتمع الجزائري بجميع فرقه ونحله، </a:t>
            </a:r>
            <a:r>
              <a:rPr lang="ar-SA" dirty="0" err="1" smtClean="0"/>
              <a:t>ولأفانين</a:t>
            </a:r>
            <a:r>
              <a:rPr lang="ar-SA" dirty="0" smtClean="0"/>
              <a:t> في الهزل للمذاهب الاجتماعية والفكرية والسياسية المستجدة، والإنحاء على الابتداع في الدين، وتصوير لأولياء الشيطان، ومحاورات أدبية رائعة بينهم وبين الشيطان، ووصف للاستعمار ومكائده ودسائسه وحيله </a:t>
            </a:r>
            <a:r>
              <a:rPr lang="ar-SA" dirty="0" err="1" smtClean="0"/>
              <a:t>وتخديراته</a:t>
            </a:r>
            <a:r>
              <a:rPr lang="ar-SA" dirty="0" smtClean="0"/>
              <a:t> للشعوب للقضاء على مقوماتها</a:t>
            </a:r>
            <a:r>
              <a:rPr lang="fr-FR" dirty="0" smtClean="0"/>
              <a:t>.</a:t>
            </a:r>
          </a:p>
          <a:p>
            <a:pPr rtl="1"/>
            <a:r>
              <a:rPr lang="ar-SA" dirty="0" smtClean="0"/>
              <a:t>وله محاضرات وأبحاث كتبها عنه تلامذته، وفتاوى متناثرة</a:t>
            </a:r>
            <a:r>
              <a:rPr lang="fr-FR" dirty="0" smtClean="0"/>
              <a:t>.</a:t>
            </a:r>
          </a:p>
          <a:p>
            <a:pPr rtl="1"/>
            <a:r>
              <a:rPr lang="fr-FR" dirty="0" smtClean="0"/>
              <a:t>!</a:t>
            </a:r>
          </a:p>
          <a:p>
            <a:pPr rtl="1"/>
            <a:r>
              <a:rPr lang="fr-FR" dirty="0" smtClean="0"/>
              <a:t> </a:t>
            </a:r>
          </a:p>
          <a:p>
            <a:endParaRPr lang="fr-FR" dirty="0"/>
          </a:p>
        </p:txBody>
      </p:sp>
    </p:spTree>
    <p:extLst>
      <p:ext uri="{BB962C8B-B14F-4D97-AF65-F5344CB8AC3E}">
        <p14:creationId xmlns="" xmlns:p14="http://schemas.microsoft.com/office/powerpoint/2010/main" val="468851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idx="1"/>
          </p:nvPr>
        </p:nvSpPr>
        <p:spPr/>
        <p:txBody>
          <a:bodyPr/>
          <a:lstStyle/>
          <a:p>
            <a:endParaRPr lang="fr-FR"/>
          </a:p>
        </p:txBody>
      </p:sp>
    </p:spTree>
    <p:extLst>
      <p:ext uri="{BB962C8B-B14F-4D97-AF65-F5344CB8AC3E}">
        <p14:creationId xmlns="" xmlns:p14="http://schemas.microsoft.com/office/powerpoint/2010/main" val="39756997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4" name="Espace réservé du contenu 3"/>
          <p:cNvSpPr>
            <a:spLocks noGrp="1"/>
          </p:cNvSpPr>
          <p:nvPr>
            <p:ph idx="1"/>
          </p:nvPr>
        </p:nvSpPr>
        <p:spPr/>
        <p:txBody>
          <a:bodyPr/>
          <a:lstStyle/>
          <a:p>
            <a:endParaRPr lang="fr-FR"/>
          </a:p>
        </p:txBody>
      </p:sp>
    </p:spTree>
    <p:extLst>
      <p:ext uri="{BB962C8B-B14F-4D97-AF65-F5344CB8AC3E}">
        <p14:creationId xmlns="" xmlns:p14="http://schemas.microsoft.com/office/powerpoint/2010/main" val="678746729"/>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51</TotalTime>
  <Words>505</Words>
  <Application>Microsoft Office PowerPoint</Application>
  <PresentationFormat>Personnalisé</PresentationFormat>
  <Paragraphs>32</Paragraphs>
  <Slides>13</Slides>
  <Notes>0</Notes>
  <HiddenSlides>0</HiddenSlides>
  <MMClips>0</MMClips>
  <ScaleCrop>false</ScaleCrop>
  <HeadingPairs>
    <vt:vector size="4" baseType="variant">
      <vt:variant>
        <vt:lpstr>Thème</vt:lpstr>
      </vt:variant>
      <vt:variant>
        <vt:i4>1</vt:i4>
      </vt:variant>
      <vt:variant>
        <vt:lpstr>Titres des diapositives</vt:lpstr>
      </vt:variant>
      <vt:variant>
        <vt:i4>13</vt:i4>
      </vt:variant>
    </vt:vector>
  </HeadingPairs>
  <TitlesOfParts>
    <vt:vector size="14" baseType="lpstr">
      <vt:lpstr>Facette</vt:lpstr>
      <vt:lpstr>الفكر الجزائري</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الفكر الجزائري</dc:title>
  <dc:creator>DELL</dc:creator>
  <cp:lastModifiedBy>DELL</cp:lastModifiedBy>
  <cp:revision>7</cp:revision>
  <dcterms:created xsi:type="dcterms:W3CDTF">2024-03-25T11:17:36Z</dcterms:created>
  <dcterms:modified xsi:type="dcterms:W3CDTF">2024-03-25T12:35:47Z</dcterms:modified>
</cp:coreProperties>
</file>