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7" r:id="rId3"/>
    <p:sldId id="257" r:id="rId4"/>
    <p:sldId id="258" r:id="rId5"/>
    <p:sldId id="268" r:id="rId6"/>
    <p:sldId id="259" r:id="rId7"/>
    <p:sldId id="260" r:id="rId8"/>
    <p:sldId id="261" r:id="rId9"/>
    <p:sldId id="262" r:id="rId10"/>
    <p:sldId id="263" r:id="rId11"/>
    <p:sldId id="264" r:id="rId12"/>
    <p:sldId id="265" r:id="rId13"/>
    <p:sldId id="26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ECD19FB2-3AAB-4D03-B13A-2960828C78E3}" type="datetimeFigureOut">
              <a:rPr lang="en-US" dirty="0"/>
              <a:t>12/23/2023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B80C674-7DFC-42FE-B9CD-82963CDB1557}" type="datetimeFigureOut">
              <a:rPr lang="en-US" dirty="0"/>
              <a:t>12/23/2023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076456F-F47D-4F25-8053-2A695DA0CA7D}" type="datetimeFigureOut">
              <a:rPr lang="en-US" dirty="0"/>
              <a:t>12/23/2023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D6C7379-69CC-4837-9905-BEBA22830C8A}" type="datetimeFigureOut">
              <a:rPr lang="en-US" dirty="0"/>
              <a:t>12/23/2023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9EB8B7E-8AEE-4F10-BFEE-C999AD004D36}" type="datetimeFigureOut">
              <a:rPr lang="en-US" dirty="0"/>
              <a:t>12/23/2023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8668F3F9-58BC-440B-B37B-805B9055EF92}" type="datetimeFigureOut">
              <a:rPr lang="en-US" dirty="0"/>
              <a:t>12/23/2023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0D5A53AF-48EA-489D-8260-9DCAB666386A}" type="datetimeFigureOut">
              <a:rPr lang="en-US" dirty="0"/>
              <a:t>12/23/2023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ED02AE-B9A4-47BD-AF8E-97E16144138B}" type="datetimeFigureOut">
              <a:rPr lang="en-US" dirty="0"/>
              <a:t>12/23/2023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0FD78B-DB02-4362-BCDC-98A55456977C}" type="datetimeFigureOut">
              <a:rPr lang="en-US" dirty="0"/>
              <a:t>12/23/2023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916976-5D93-46E4-A98A-FAD63E4D0EA8}" type="datetimeFigureOut">
              <a:rPr lang="en-US" dirty="0"/>
              <a:t>12/23/2023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F39F4F5-F4D2-4D2A-AB60-88D37ADCB869}" type="datetimeFigureOut">
              <a:rPr lang="en-US" dirty="0"/>
              <a:t>12/23/2023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23BC6CE-6D1E-47E5-8859-F31AC5380EB2}" type="datetimeFigureOut">
              <a:rPr lang="en-US" dirty="0"/>
              <a:t>12/23/2023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1B4E7C4-4DA4-404D-9965-B13F2DD7D8BF}" type="datetimeFigureOut">
              <a:rPr lang="en-US" dirty="0"/>
              <a:t>12/23/2023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76FB7AA-4A53-424F-AD41-70827B6504BA}" type="datetimeFigureOut">
              <a:rPr lang="en-US" dirty="0"/>
              <a:t>12/23/2023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dirty="0"/>
              <a:t>12/23/2023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7D1BD23-6E54-4D9D-AD88-A2813C73CC25}" type="datetimeFigureOut">
              <a:rPr lang="en-US" dirty="0"/>
              <a:t>12/23/2023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471A834-4F3C-4AF9-9C74-05EC35A0F292}" type="datetimeFigureOut">
              <a:rPr lang="en-US" dirty="0"/>
              <a:t>12/23/2023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1CF1133-3259-4C45-BABA-5B62D9C6F78D}" type="datetimeFigureOut">
              <a:rPr lang="en-US" dirty="0"/>
              <a:t>12/23/2023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rtl="1"/>
            <a:r>
              <a:rPr lang="ar-DZ" sz="2700" dirty="0" smtClean="0">
                <a:solidFill>
                  <a:schemeClr val="tx1"/>
                </a:solidFill>
                <a:latin typeface="Arial" panose="020B0604020202020204" pitchFamily="34" charset="0"/>
                <a:cs typeface="Arial" panose="020B0604020202020204" pitchFamily="34" charset="0"/>
              </a:rPr>
              <a:t>محاضرة مقدمة لطلبة السنة الثانية علوم سياسية.</a:t>
            </a:r>
            <a:br>
              <a:rPr lang="ar-DZ" sz="2700" dirty="0" smtClean="0">
                <a:solidFill>
                  <a:schemeClr val="tx1"/>
                </a:solidFill>
                <a:latin typeface="Arial" panose="020B0604020202020204" pitchFamily="34" charset="0"/>
                <a:cs typeface="Arial" panose="020B0604020202020204" pitchFamily="34" charset="0"/>
              </a:rPr>
            </a:br>
            <a:r>
              <a:rPr lang="ar-DZ" sz="2700" dirty="0" smtClean="0">
                <a:solidFill>
                  <a:schemeClr val="tx1"/>
                </a:solidFill>
                <a:latin typeface="Arial" panose="020B0604020202020204" pitchFamily="34" charset="0"/>
                <a:cs typeface="Arial" panose="020B0604020202020204" pitchFamily="34" charset="0"/>
              </a:rPr>
              <a:t>د. عيساوة آمنة.</a:t>
            </a:r>
            <a:br>
              <a:rPr lang="ar-DZ" sz="2700" dirty="0" smtClean="0">
                <a:solidFill>
                  <a:schemeClr val="tx1"/>
                </a:solidFill>
                <a:latin typeface="Arial" panose="020B0604020202020204" pitchFamily="34" charset="0"/>
                <a:cs typeface="Arial" panose="020B0604020202020204" pitchFamily="34" charset="0"/>
              </a:rPr>
            </a:br>
            <a:r>
              <a:rPr lang="ar-DZ" sz="2700" dirty="0" smtClean="0">
                <a:solidFill>
                  <a:schemeClr val="tx1"/>
                </a:solidFill>
                <a:latin typeface="Arial" panose="020B0604020202020204" pitchFamily="34" charset="0"/>
                <a:cs typeface="Arial" panose="020B0604020202020204" pitchFamily="34" charset="0"/>
              </a:rPr>
              <a:t>السنة الجامعية: 2023-2024.</a:t>
            </a:r>
            <a:r>
              <a:rPr lang="ar-DZ" b="1" dirty="0">
                <a:solidFill>
                  <a:schemeClr val="bg1"/>
                </a:solidFill>
                <a:latin typeface="Arial" panose="020B0604020202020204" pitchFamily="34" charset="0"/>
                <a:cs typeface="Arial" panose="020B0604020202020204" pitchFamily="34" charset="0"/>
              </a:rPr>
              <a:t/>
            </a:r>
            <a:br>
              <a:rPr lang="ar-DZ" b="1" dirty="0">
                <a:solidFill>
                  <a:schemeClr val="bg1"/>
                </a:solidFill>
                <a:latin typeface="Arial" panose="020B0604020202020204" pitchFamily="34" charset="0"/>
                <a:cs typeface="Arial" panose="020B0604020202020204" pitchFamily="34" charset="0"/>
              </a:rPr>
            </a:br>
            <a:endParaRPr lang="fr-FR" dirty="0"/>
          </a:p>
        </p:txBody>
      </p:sp>
      <p:sp>
        <p:nvSpPr>
          <p:cNvPr id="3" name="Subtitle 2"/>
          <p:cNvSpPr>
            <a:spLocks noGrp="1"/>
          </p:cNvSpPr>
          <p:nvPr>
            <p:ph type="subTitle" idx="1"/>
          </p:nvPr>
        </p:nvSpPr>
        <p:spPr>
          <a:xfrm>
            <a:off x="2209799" y="2899955"/>
            <a:ext cx="6829698" cy="809896"/>
          </a:xfrm>
        </p:spPr>
        <p:txBody>
          <a:bodyPr>
            <a:normAutofit/>
          </a:bodyPr>
          <a:lstStyle/>
          <a:p>
            <a:pPr algn="ctr"/>
            <a:r>
              <a:rPr lang="ar-DZ" sz="3600" b="1" dirty="0">
                <a:solidFill>
                  <a:schemeClr val="tx1"/>
                </a:solidFill>
                <a:latin typeface="Arial" panose="020B0604020202020204" pitchFamily="34" charset="0"/>
                <a:cs typeface="Arial" panose="020B0604020202020204" pitchFamily="34" charset="0"/>
              </a:rPr>
              <a:t>الفواعل العابرة للحدود القومية.</a:t>
            </a:r>
            <a:endParaRPr lang="fr-FR" sz="3600" b="1" dirty="0">
              <a:solidFill>
                <a:schemeClr val="tx1"/>
              </a:solidFill>
            </a:endParaRPr>
          </a:p>
        </p:txBody>
      </p:sp>
    </p:spTree>
    <p:extLst>
      <p:ext uri="{BB962C8B-B14F-4D97-AF65-F5344CB8AC3E}">
        <p14:creationId xmlns:p14="http://schemas.microsoft.com/office/powerpoint/2010/main" val="7463467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7521738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Low" rtl="1"/>
            <a:endParaRPr lang="ar-DZ" dirty="0" smtClean="0">
              <a:latin typeface="Arial" panose="020B0604020202020204" pitchFamily="34" charset="0"/>
              <a:cs typeface="Arial" panose="020B0604020202020204" pitchFamily="34" charset="0"/>
            </a:endParaRPr>
          </a:p>
          <a:p>
            <a:pPr algn="justLow" rtl="1">
              <a:lnSpc>
                <a:spcPct val="150000"/>
              </a:lnSpc>
            </a:pPr>
            <a:r>
              <a:rPr lang="ar-DZ" dirty="0" smtClean="0">
                <a:latin typeface="Arial" panose="020B0604020202020204" pitchFamily="34" charset="0"/>
                <a:cs typeface="Arial" panose="020B0604020202020204" pitchFamily="34" charset="0"/>
              </a:rPr>
              <a:t>تعد جماعات مافيا المخدرات والسلاح والاتجار بالبشر والتهريب والهجرة غير الشرعية، ضمن التهديدات الأمنية الجديدة للدول، إذ أصبحت الدول في عالم معولم تواجه أخطار لا تماثلية أي لا تشبهها، فسابقا كان عدو الدولة دولة مثلها، والمواجهة بينهما عسكرية مباشرة، أما اليوم فلا يمكن مواجهة هذه الأخطار المتعدية للحدود الوطنية بأي سلاح حتى السلاح النووي، فهي شديدة التحرك، ما يستدعي تعاونا دوليا وتنسيقا أمنيا ومخابراتيا عاليا للقضاء عليها.</a:t>
            </a:r>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36176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rtl="1"/>
            <a:endParaRPr lang="ar-DZ" dirty="0" smtClean="0"/>
          </a:p>
          <a:p>
            <a:pPr algn="just" rtl="1">
              <a:lnSpc>
                <a:spcPct val="150000"/>
              </a:lnSpc>
            </a:pPr>
            <a:r>
              <a:rPr lang="ar-DZ" b="1" dirty="0" smtClean="0">
                <a:latin typeface="Arial" panose="020B0604020202020204" pitchFamily="34" charset="0"/>
                <a:cs typeface="Arial" panose="020B0604020202020204" pitchFamily="34" charset="0"/>
              </a:rPr>
              <a:t>ثانيا: التنظيمات الإرهابية: </a:t>
            </a:r>
            <a:r>
              <a:rPr lang="ar-DZ" dirty="0" smtClean="0">
                <a:latin typeface="Arial" panose="020B0604020202020204" pitchFamily="34" charset="0"/>
                <a:cs typeface="Arial" panose="020B0604020202020204" pitchFamily="34" charset="0"/>
              </a:rPr>
              <a:t>يعتبر مفهوم الإرهاب مفهوما جدليا، لم يتم إيجاد تعريف جامع ومتفق عليه دوليا أو حتى أكاديميا.</a:t>
            </a:r>
          </a:p>
          <a:p>
            <a:pPr algn="just" rtl="1">
              <a:lnSpc>
                <a:spcPct val="150000"/>
              </a:lnSpc>
            </a:pPr>
            <a:r>
              <a:rPr lang="ar-DZ" dirty="0" smtClean="0">
                <a:latin typeface="Arial" panose="020B0604020202020204" pitchFamily="34" charset="0"/>
                <a:cs typeface="Arial" panose="020B0604020202020204" pitchFamily="34" charset="0"/>
              </a:rPr>
              <a:t>كثيرا ما يتم الصاق هذا المفهوم بحركات المقاومة الإسلامية التي هي في حالة جهاد، أو ما يطلق عليه حديثا مقاومة، غير أن الغرب ووسائل الاعلام بالخصوص الأمريكية لعبت دورا في الربط بين الإرهاب والإسلام، فالقاعدة إرهاب وداعش ارهاب وحماس وجناحها العسكري كتائب القسام إرهاب، ما يستدعي التعامل معها كطرف غير شرعي.</a:t>
            </a:r>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23806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20000" y="2416629"/>
            <a:ext cx="10233800" cy="3200400"/>
          </a:xfrm>
        </p:spPr>
        <p:txBody>
          <a:bodyPr>
            <a:normAutofit fontScale="92500"/>
          </a:bodyPr>
          <a:lstStyle/>
          <a:p>
            <a:pPr algn="justLow" rtl="1"/>
            <a:endParaRPr lang="ar-DZ" dirty="0" smtClean="0"/>
          </a:p>
          <a:p>
            <a:pPr algn="justLow" rtl="1">
              <a:lnSpc>
                <a:spcPct val="150000"/>
              </a:lnSpc>
            </a:pPr>
            <a:r>
              <a:rPr lang="ar-DZ" dirty="0" smtClean="0">
                <a:latin typeface="Arial" panose="020B0604020202020204" pitchFamily="34" charset="0"/>
                <a:cs typeface="Arial" panose="020B0604020202020204" pitchFamily="34" charset="0"/>
              </a:rPr>
              <a:t>لذلك علينا كباحثين النظر بدقة لاستخدمات هذه المفاهيم وطرحها في سياقها الموضوعي، وعدم اغفال تسييس سياسات الدول في التعامل مع حركات المقاومة أو حتى حركات تمردت ضد الظلم الأمريكي الممارس على شعوبها، مع التاكيد على موقف الإسلام المسالم اتجاه المدنيين ودعوته الصريحة لمجابهة المعتدين وفقط وكف اليد عنهم إذا جنحوا للسلم.</a:t>
            </a:r>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5099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DZ" sz="3200" b="1" dirty="0" smtClean="0"/>
              <a:t> </a:t>
            </a:r>
            <a:r>
              <a:rPr lang="ar-DZ" sz="3200" b="1" dirty="0" smtClean="0">
                <a:latin typeface="Arial" panose="020B0604020202020204" pitchFamily="34" charset="0"/>
                <a:cs typeface="Arial" panose="020B0604020202020204" pitchFamily="34" charset="0"/>
              </a:rPr>
              <a:t>ماذا نقصد بالفواعل العابرة للحدود القومية؟</a:t>
            </a:r>
            <a:endParaRPr lang="fr-FR" sz="3200" b="1" dirty="0"/>
          </a:p>
        </p:txBody>
      </p:sp>
      <p:sp>
        <p:nvSpPr>
          <p:cNvPr id="3" name="Content Placeholder 2"/>
          <p:cNvSpPr>
            <a:spLocks noGrp="1"/>
          </p:cNvSpPr>
          <p:nvPr>
            <p:ph idx="1"/>
          </p:nvPr>
        </p:nvSpPr>
        <p:spPr>
          <a:xfrm>
            <a:off x="1120000" y="2638697"/>
            <a:ext cx="10233800" cy="3538266"/>
          </a:xfrm>
        </p:spPr>
        <p:txBody>
          <a:bodyPr/>
          <a:lstStyle/>
          <a:p>
            <a:pPr algn="r" rtl="1">
              <a:lnSpc>
                <a:spcPct val="150000"/>
              </a:lnSpc>
            </a:pPr>
            <a:endParaRPr lang="ar-DZ" dirty="0" smtClean="0"/>
          </a:p>
          <a:p>
            <a:pPr algn="justLow" rtl="1">
              <a:lnSpc>
                <a:spcPct val="150000"/>
              </a:lnSpc>
            </a:pPr>
            <a:r>
              <a:rPr lang="ar-DZ" dirty="0">
                <a:solidFill>
                  <a:schemeClr val="tx1"/>
                </a:solidFill>
                <a:latin typeface="Arial" panose="020B0604020202020204" pitchFamily="34" charset="0"/>
                <a:cs typeface="Arial" panose="020B0604020202020204" pitchFamily="34" charset="0"/>
              </a:rPr>
              <a:t>يعرف الفاعل العبر قومي أو وطني بأنه:" كل فاعل تعدى نطاق وجوده وفاعليته حدود الدولة الأم إلى حدود عدة دول أخرى، وتربطه علاقات متشابكة سواء مع فواعل دولاتية أو منظمات دولية أو فواعل عابرة للحدود القومية".</a:t>
            </a:r>
            <a:endParaRPr lang="fr-FR" dirty="0">
              <a:solidFill>
                <a:schemeClr val="tx1"/>
              </a:solidFill>
              <a:latin typeface="Arial" panose="020B0604020202020204" pitchFamily="34" charset="0"/>
              <a:cs typeface="Arial" panose="020B0604020202020204" pitchFamily="34" charset="0"/>
            </a:endParaRPr>
          </a:p>
          <a:p>
            <a:pPr algn="r" rtl="1"/>
            <a:endParaRPr lang="fr-FR" dirty="0"/>
          </a:p>
        </p:txBody>
      </p:sp>
    </p:spTree>
    <p:extLst>
      <p:ext uri="{BB962C8B-B14F-4D97-AF65-F5344CB8AC3E}">
        <p14:creationId xmlns:p14="http://schemas.microsoft.com/office/powerpoint/2010/main" val="4089529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DZ" sz="3600" b="1" dirty="0" smtClean="0">
                <a:latin typeface="Arial" panose="020B0604020202020204" pitchFamily="34" charset="0"/>
                <a:cs typeface="Arial" panose="020B0604020202020204" pitchFamily="34" charset="0"/>
              </a:rPr>
              <a:t>الشركات المتعددة الجنسيات.</a:t>
            </a:r>
            <a:r>
              <a:rPr lang="ar-DZ" b="1" dirty="0" smtClean="0"/>
              <a:t> </a:t>
            </a:r>
            <a:endParaRPr lang="fr-FR" b="1" dirty="0"/>
          </a:p>
        </p:txBody>
      </p:sp>
      <p:sp>
        <p:nvSpPr>
          <p:cNvPr id="3" name="Content Placeholder 2"/>
          <p:cNvSpPr>
            <a:spLocks noGrp="1"/>
          </p:cNvSpPr>
          <p:nvPr>
            <p:ph idx="1"/>
          </p:nvPr>
        </p:nvSpPr>
        <p:spPr>
          <a:xfrm>
            <a:off x="1120000" y="3030583"/>
            <a:ext cx="10233800" cy="3146380"/>
          </a:xfrm>
        </p:spPr>
        <p:txBody>
          <a:bodyPr>
            <a:normAutofit/>
          </a:bodyPr>
          <a:lstStyle/>
          <a:p>
            <a:pPr algn="justLow" rtl="1">
              <a:lnSpc>
                <a:spcPct val="150000"/>
              </a:lnSpc>
            </a:pPr>
            <a:r>
              <a:rPr lang="ar-DZ" sz="2400" b="1" dirty="0" smtClean="0">
                <a:solidFill>
                  <a:schemeClr val="tx1"/>
                </a:solidFill>
                <a:latin typeface="Arial" panose="020B0604020202020204" pitchFamily="34" charset="0"/>
                <a:cs typeface="Arial" panose="020B0604020202020204" pitchFamily="34" charset="0"/>
              </a:rPr>
              <a:t>عرفها </a:t>
            </a:r>
            <a:r>
              <a:rPr lang="ar-DZ" sz="2400" b="1" dirty="0" smtClean="0">
                <a:solidFill>
                  <a:schemeClr val="tx1"/>
                </a:solidFill>
                <a:latin typeface="Arial" panose="020B0604020202020204" pitchFamily="34" charset="0"/>
                <a:cs typeface="Arial" panose="020B0604020202020204" pitchFamily="34" charset="0"/>
              </a:rPr>
              <a:t>التقرير العالمي للاستثمار الصادر عن الأمم المتحدة عام 1995، </a:t>
            </a:r>
            <a:r>
              <a:rPr lang="ar-DZ" sz="2400" b="1" dirty="0" smtClean="0">
                <a:solidFill>
                  <a:schemeClr val="tx1"/>
                </a:solidFill>
                <a:latin typeface="Arial" panose="020B0604020202020204" pitchFamily="34" charset="0"/>
                <a:cs typeface="Arial" panose="020B0604020202020204" pitchFamily="34" charset="0"/>
              </a:rPr>
              <a:t>بأنها:" الشركة التي تتحكم </a:t>
            </a:r>
            <a:r>
              <a:rPr lang="ar-DZ" sz="2400" b="1" dirty="0" smtClean="0">
                <a:solidFill>
                  <a:schemeClr val="tx1"/>
                </a:solidFill>
                <a:latin typeface="Arial" panose="020B0604020202020204" pitchFamily="34" charset="0"/>
                <a:cs typeface="Arial" panose="020B0604020202020204" pitchFamily="34" charset="0"/>
              </a:rPr>
              <a:t>بممتلكات وقدرات تقع خارج نطاق دولتها الأم. ويعرف الفرع الخارجي بأنه مؤسسة فرعية تملك فيها الشركة الأم ما لا يقل عن 10% من </a:t>
            </a:r>
            <a:r>
              <a:rPr lang="ar-DZ" sz="2400" b="1" dirty="0" smtClean="0">
                <a:solidFill>
                  <a:schemeClr val="tx1"/>
                </a:solidFill>
                <a:latin typeface="Arial" panose="020B0604020202020204" pitchFamily="34" charset="0"/>
                <a:cs typeface="Arial" panose="020B0604020202020204" pitchFamily="34" charset="0"/>
              </a:rPr>
              <a:t>الأسهم".</a:t>
            </a:r>
            <a:endParaRPr lang="ar-DZ" sz="2400" b="1" dirty="0" smtClean="0">
              <a:solidFill>
                <a:schemeClr val="tx1"/>
              </a:solidFill>
              <a:latin typeface="Arial" panose="020B0604020202020204" pitchFamily="34" charset="0"/>
              <a:cs typeface="Arial" panose="020B0604020202020204" pitchFamily="34" charset="0"/>
            </a:endParaRPr>
          </a:p>
          <a:p>
            <a:pPr marL="0" indent="0" algn="justLow" rtl="1">
              <a:lnSpc>
                <a:spcPct val="150000"/>
              </a:lnSpc>
              <a:buNone/>
            </a:pPr>
            <a:endParaRPr lang="ar-DZ" sz="2400" b="1" dirty="0" smtClean="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0875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DZ" b="1" dirty="0" smtClean="0"/>
              <a:t> </a:t>
            </a:r>
            <a:r>
              <a:rPr lang="ar-DZ" sz="3200" b="1" dirty="0" smtClean="0">
                <a:latin typeface="Arial" panose="020B0604020202020204" pitchFamily="34" charset="0"/>
                <a:cs typeface="Arial" panose="020B0604020202020204" pitchFamily="34" charset="0"/>
              </a:rPr>
              <a:t>طرق فاعلية وتأثير الشركات المتعددة الجنسيات.</a:t>
            </a:r>
            <a:endParaRPr lang="fr-FR"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a:bodyPr>
          <a:lstStyle/>
          <a:p>
            <a:pPr algn="justLow" rtl="1"/>
            <a:r>
              <a:rPr lang="ar-DZ" dirty="0" smtClean="0">
                <a:latin typeface="Arial" panose="020B0604020202020204" pitchFamily="34" charset="0"/>
                <a:cs typeface="Arial" panose="020B0604020202020204" pitchFamily="34" charset="0"/>
              </a:rPr>
              <a:t>هناك طريقتين الأولى غير مباشرة:</a:t>
            </a:r>
          </a:p>
          <a:p>
            <a:pPr marL="0" indent="0" algn="justLow" rtl="1">
              <a:buNone/>
            </a:pPr>
            <a:endParaRPr lang="ar-DZ" b="1" dirty="0" smtClean="0">
              <a:latin typeface="Arial" panose="020B0604020202020204" pitchFamily="34" charset="0"/>
              <a:cs typeface="Arial" panose="020B0604020202020204" pitchFamily="34" charset="0"/>
            </a:endParaRPr>
          </a:p>
          <a:p>
            <a:pPr algn="justLow" rtl="1">
              <a:lnSpc>
                <a:spcPct val="160000"/>
              </a:lnSpc>
            </a:pPr>
            <a:r>
              <a:rPr lang="ar-DZ" sz="2400" dirty="0" smtClean="0">
                <a:latin typeface="Arial" panose="020B0604020202020204" pitchFamily="34" charset="0"/>
                <a:cs typeface="Arial" panose="020B0604020202020204" pitchFamily="34" charset="0"/>
              </a:rPr>
              <a:t>حين تطلب الشركة من حكومتها ممارسة ضغوط على الحكومة الأجنبية</a:t>
            </a:r>
            <a:r>
              <a:rPr lang="ar-DZ" sz="2400" dirty="0" smtClean="0">
                <a:latin typeface="Arial" panose="020B0604020202020204" pitchFamily="34" charset="0"/>
                <a:cs typeface="Arial" panose="020B0604020202020204" pitchFamily="34" charset="0"/>
              </a:rPr>
              <a:t>. </a:t>
            </a:r>
            <a:r>
              <a:rPr lang="ar-DZ" sz="2400" dirty="0" smtClean="0">
                <a:latin typeface="Arial" panose="020B0604020202020204" pitchFamily="34" charset="0"/>
                <a:cs typeface="Arial" panose="020B0604020202020204" pitchFamily="34" charset="0"/>
              </a:rPr>
              <a:t>مثلا: شركة متعددة الجنسيات أمريكية، تطلب من الحكومة الأمريكية ممارسة الضغط على دولة فيها ف رع لتلك الشركة، لخدمة مصالح الشركة الربحية.</a:t>
            </a:r>
            <a:endParaRPr lang="ar-DZ" sz="2400" dirty="0" smtClean="0">
              <a:latin typeface="Arial" panose="020B0604020202020204" pitchFamily="34" charset="0"/>
              <a:cs typeface="Arial" panose="020B0604020202020204" pitchFamily="34" charset="0"/>
            </a:endParaRPr>
          </a:p>
          <a:p>
            <a:pPr algn="justLow" rtl="1">
              <a:lnSpc>
                <a:spcPct val="160000"/>
              </a:lnSpc>
            </a:pPr>
            <a:r>
              <a:rPr lang="ar-DZ" sz="2400" dirty="0" smtClean="0">
                <a:latin typeface="Arial" panose="020B0604020202020204" pitchFamily="34" charset="0"/>
                <a:cs typeface="Arial" panose="020B0604020202020204" pitchFamily="34" charset="0"/>
              </a:rPr>
              <a:t>عن طريق اثارة احدى القضايا المتعلقة بالسياسة العامة في احدى المنظمات الدولية وخاصة المالية والنقدية منها مثل: البنك الدولي وصندوق النقد </a:t>
            </a:r>
            <a:r>
              <a:rPr lang="ar-DZ" sz="2400" dirty="0" smtClean="0">
                <a:latin typeface="Arial" panose="020B0604020202020204" pitchFamily="34" charset="0"/>
                <a:cs typeface="Arial" panose="020B0604020202020204" pitchFamily="34" charset="0"/>
              </a:rPr>
              <a:t>الدولي</a:t>
            </a:r>
            <a:r>
              <a:rPr lang="ar-DZ" sz="2400" dirty="0" smtClean="0">
                <a:latin typeface="Arial" panose="020B0604020202020204" pitchFamily="34" charset="0"/>
                <a:cs typeface="Arial" panose="020B0604020202020204" pitchFamily="34" charset="0"/>
              </a:rPr>
              <a:t>، مما يؤثر على سمعة الدولة ومناخ الاستثمار فيها.</a:t>
            </a:r>
            <a:endParaRPr lang="ar-DZ" sz="2400" dirty="0" smtClean="0">
              <a:latin typeface="Arial" panose="020B0604020202020204" pitchFamily="34" charset="0"/>
              <a:cs typeface="Arial" panose="020B0604020202020204" pitchFamily="34" charset="0"/>
            </a:endParaRPr>
          </a:p>
          <a:p>
            <a:pPr marL="0" indent="0" algn="justLow" rtl="1">
              <a:buNone/>
            </a:pPr>
            <a:endParaRPr lang="ar-DZ" sz="2400" b="1" dirty="0" smtClean="0">
              <a:latin typeface="Arial" panose="020B0604020202020204" pitchFamily="34" charset="0"/>
              <a:cs typeface="Arial" panose="020B0604020202020204" pitchFamily="34" charset="0"/>
            </a:endParaRPr>
          </a:p>
          <a:p>
            <a:pPr marL="0" indent="0" algn="justLow" rtl="1">
              <a:buNone/>
            </a:pPr>
            <a:endParaRPr lang="fr-F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9434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Low" rtl="1">
              <a:lnSpc>
                <a:spcPct val="160000"/>
              </a:lnSpc>
              <a:buNone/>
            </a:pPr>
            <a:r>
              <a:rPr lang="ar-DZ" b="1" dirty="0">
                <a:latin typeface="Arial" panose="020B0604020202020204" pitchFamily="34" charset="0"/>
                <a:cs typeface="Arial" panose="020B0604020202020204" pitchFamily="34" charset="0"/>
              </a:rPr>
              <a:t>أما بشكل مباشر:</a:t>
            </a:r>
          </a:p>
          <a:p>
            <a:pPr marL="0" indent="0" algn="justLow" rtl="1">
              <a:lnSpc>
                <a:spcPct val="160000"/>
              </a:lnSpc>
              <a:buNone/>
            </a:pPr>
            <a:r>
              <a:rPr lang="ar-DZ" dirty="0">
                <a:latin typeface="Arial" panose="020B0604020202020204" pitchFamily="34" charset="0"/>
                <a:cs typeface="Arial" panose="020B0604020202020204" pitchFamily="34" charset="0"/>
              </a:rPr>
              <a:t> في موطنها الأصلي عن طريق البعثات الدبلوماسية في </a:t>
            </a:r>
            <a:r>
              <a:rPr lang="ar-DZ" dirty="0" smtClean="0">
                <a:latin typeface="Arial" panose="020B0604020202020204" pitchFamily="34" charset="0"/>
                <a:cs typeface="Arial" panose="020B0604020202020204" pitchFamily="34" charset="0"/>
              </a:rPr>
              <a:t>السفارة لدولة الأم، أو عقد صداقات وتبادل الهدايا مع دبلوماسين في دولة الفرع.</a:t>
            </a:r>
            <a:endParaRPr lang="ar-DZ" dirty="0">
              <a:latin typeface="Arial" panose="020B0604020202020204" pitchFamily="34" charset="0"/>
              <a:cs typeface="Arial" panose="020B0604020202020204" pitchFamily="34" charset="0"/>
            </a:endParaRPr>
          </a:p>
          <a:p>
            <a:pPr marL="0" indent="0" algn="justLow" rtl="1">
              <a:lnSpc>
                <a:spcPct val="160000"/>
              </a:lnSpc>
              <a:buNone/>
            </a:pPr>
            <a:r>
              <a:rPr lang="ar-DZ" dirty="0">
                <a:latin typeface="Arial" panose="020B0604020202020204" pitchFamily="34" charset="0"/>
                <a:cs typeface="Arial" panose="020B0604020202020204" pitchFamily="34" charset="0"/>
              </a:rPr>
              <a:t> أو بضغط على وزراء الحكومة في الدولة التي تعمل فيها.</a:t>
            </a:r>
          </a:p>
          <a:p>
            <a:pPr algn="r" rtl="1"/>
            <a:endParaRPr lang="fr-FR" dirty="0"/>
          </a:p>
        </p:txBody>
      </p:sp>
    </p:spTree>
    <p:extLst>
      <p:ext uri="{BB962C8B-B14F-4D97-AF65-F5344CB8AC3E}">
        <p14:creationId xmlns:p14="http://schemas.microsoft.com/office/powerpoint/2010/main" val="11057647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DZ" sz="3200" b="1" dirty="0" smtClean="0">
                <a:latin typeface="Arial" panose="020B0604020202020204" pitchFamily="34" charset="0"/>
                <a:cs typeface="Arial" panose="020B0604020202020204" pitchFamily="34" charset="0"/>
              </a:rPr>
              <a:t>المنظمات غير الحكومية</a:t>
            </a:r>
            <a:r>
              <a:rPr lang="ar-DZ" sz="3200" b="1" dirty="0" smtClean="0">
                <a:latin typeface="Arial" panose="020B0604020202020204" pitchFamily="34" charset="0"/>
                <a:cs typeface="Arial" panose="020B0604020202020204" pitchFamily="34" charset="0"/>
              </a:rPr>
              <a:t>.</a:t>
            </a:r>
            <a:r>
              <a:rPr lang="ar-DZ" dirty="0" smtClean="0"/>
              <a:t> </a:t>
            </a:r>
            <a:endParaRPr lang="fr-FR" dirty="0"/>
          </a:p>
        </p:txBody>
      </p:sp>
      <p:sp>
        <p:nvSpPr>
          <p:cNvPr id="3" name="Content Placeholder 2"/>
          <p:cNvSpPr>
            <a:spLocks noGrp="1"/>
          </p:cNvSpPr>
          <p:nvPr>
            <p:ph idx="1"/>
          </p:nvPr>
        </p:nvSpPr>
        <p:spPr/>
        <p:txBody>
          <a:bodyPr>
            <a:normAutofit lnSpcReduction="10000"/>
          </a:bodyPr>
          <a:lstStyle/>
          <a:p>
            <a:pPr algn="justLow" rtl="1"/>
            <a:endParaRPr lang="ar-DZ" dirty="0" smtClean="0"/>
          </a:p>
          <a:p>
            <a:pPr marL="0" indent="0" algn="justLow" rtl="1">
              <a:lnSpc>
                <a:spcPct val="150000"/>
              </a:lnSpc>
              <a:buNone/>
            </a:pPr>
            <a:r>
              <a:rPr lang="ar-DZ" dirty="0" smtClean="0">
                <a:latin typeface="Arial" panose="020B0604020202020204" pitchFamily="34" charset="0"/>
                <a:cs typeface="Arial" panose="020B0604020202020204" pitchFamily="34" charset="0"/>
              </a:rPr>
              <a:t>تعرف على أنها:" مجموعة من الأفراد المتطوعين للعمل غير الربحي، من مختلف الجنسيات، يسعون لتحقيق هدف انساني يخص فئة ما، أو يدافعون عن حقوق معينة، لديهم مقر رئيسي في الدولة الأم وفروع في مختلف دول العالم". </a:t>
            </a:r>
          </a:p>
          <a:p>
            <a:pPr marL="0" indent="0" algn="justLow" rtl="1">
              <a:lnSpc>
                <a:spcPct val="150000"/>
              </a:lnSpc>
              <a:buNone/>
            </a:pPr>
            <a:r>
              <a:rPr lang="ar-DZ" dirty="0" smtClean="0">
                <a:latin typeface="Arial" panose="020B0604020202020204" pitchFamily="34" charset="0"/>
                <a:cs typeface="Arial" panose="020B0604020202020204" pitchFamily="34" charset="0"/>
              </a:rPr>
              <a:t>من أهم المنظمات غير الحكومية وهي كثيرة: منظمة العفو الدولية(دفاع عن حقوق سجناء الرأي والحريات العامة)، منظمة الصليب الأحمر الدولي(التدخل وقت النزاعات)، منظمة الهلال الأحمر الدولي، أطباء بلا حدود(دفاع عن حقوق الأطباء).</a:t>
            </a:r>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9509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DZ" sz="2800" b="1" dirty="0" smtClean="0">
                <a:latin typeface="Arial" panose="020B0604020202020204" pitchFamily="34" charset="0"/>
                <a:cs typeface="Arial" panose="020B0604020202020204" pitchFamily="34" charset="0"/>
              </a:rPr>
              <a:t>تعريف الأمم المتحدة لما هو مقبول كمنظمة غير حكومية.</a:t>
            </a:r>
            <a:endParaRPr lang="fr-FR" sz="2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algn="justLow" rtl="1"/>
            <a:endParaRPr lang="ar-DZ" dirty="0" smtClean="0"/>
          </a:p>
          <a:p>
            <a:pPr algn="justLow" rtl="1">
              <a:lnSpc>
                <a:spcPct val="150000"/>
              </a:lnSpc>
            </a:pPr>
            <a:r>
              <a:rPr lang="ar-DZ" dirty="0" smtClean="0">
                <a:latin typeface="Arial" panose="020B0604020202020204" pitchFamily="34" charset="0"/>
                <a:cs typeface="Arial" panose="020B0604020202020204" pitchFamily="34" charset="0"/>
              </a:rPr>
              <a:t>يترتب على المنظمة غير الحكومية دعم أهداف أعمال الأمم المتحدة.</a:t>
            </a:r>
          </a:p>
          <a:p>
            <a:pPr algn="justLow" rtl="1">
              <a:lnSpc>
                <a:spcPct val="150000"/>
              </a:lnSpc>
            </a:pPr>
            <a:r>
              <a:rPr lang="ar-DZ" dirty="0" smtClean="0">
                <a:latin typeface="Arial" panose="020B0604020202020204" pitchFamily="34" charset="0"/>
                <a:cs typeface="Arial" panose="020B0604020202020204" pitchFamily="34" charset="0"/>
              </a:rPr>
              <a:t>أن يكون للمنظمة غير الحكومية هيئة تمثلية وأن يكون لها مركز رئيسي محدد، وموظفون إداريون.</a:t>
            </a:r>
          </a:p>
          <a:p>
            <a:pPr algn="justLow" rtl="1">
              <a:lnSpc>
                <a:spcPct val="150000"/>
              </a:lnSpc>
            </a:pPr>
            <a:r>
              <a:rPr lang="ar-DZ" dirty="0" smtClean="0">
                <a:latin typeface="Arial" panose="020B0604020202020204" pitchFamily="34" charset="0"/>
                <a:cs typeface="Arial" panose="020B0604020202020204" pitchFamily="34" charset="0"/>
              </a:rPr>
              <a:t>لا يمكن للمنظمة غير الحكومية أن تكون هيئة تسعى لتحقيق الربح.</a:t>
            </a:r>
          </a:p>
          <a:p>
            <a:pPr algn="justLow" rtl="1">
              <a:lnSpc>
                <a:spcPct val="150000"/>
              </a:lnSpc>
            </a:pPr>
            <a:r>
              <a:rPr lang="ar-DZ" dirty="0" smtClean="0">
                <a:latin typeface="Arial" panose="020B0604020202020204" pitchFamily="34" charset="0"/>
                <a:cs typeface="Arial" panose="020B0604020202020204" pitchFamily="34" charset="0"/>
              </a:rPr>
              <a:t>لا يسمح لها باستخدام العنف أو الدعوة لاستخدامه. </a:t>
            </a:r>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021256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DZ" sz="2800" b="1" dirty="0" smtClean="0">
                <a:latin typeface="Arial" panose="020B0604020202020204" pitchFamily="34" charset="0"/>
                <a:cs typeface="Arial" panose="020B0604020202020204" pitchFamily="34" charset="0"/>
              </a:rPr>
              <a:t>المجموعات غير الشرعية والتنظيمات الإرهابية كفاعل في السياسات العالمية.</a:t>
            </a:r>
            <a:endParaRPr lang="fr-FR" sz="2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algn="justLow" rtl="1">
              <a:lnSpc>
                <a:spcPct val="150000"/>
              </a:lnSpc>
            </a:pPr>
            <a:endParaRPr lang="ar-DZ" dirty="0" smtClean="0"/>
          </a:p>
          <a:p>
            <a:pPr algn="justLow" rtl="1">
              <a:lnSpc>
                <a:spcPct val="150000"/>
              </a:lnSpc>
            </a:pPr>
            <a:r>
              <a:rPr lang="ar-DZ" dirty="0" smtClean="0">
                <a:latin typeface="Arial" panose="020B0604020202020204" pitchFamily="34" charset="0"/>
                <a:cs typeface="Arial" panose="020B0604020202020204" pitchFamily="34" charset="0"/>
              </a:rPr>
              <a:t>أولا: </a:t>
            </a:r>
            <a:r>
              <a:rPr lang="ar-DZ" u="sng" dirty="0" smtClean="0">
                <a:latin typeface="Arial" panose="020B0604020202020204" pitchFamily="34" charset="0"/>
                <a:cs typeface="Arial" panose="020B0604020202020204" pitchFamily="34" charset="0"/>
              </a:rPr>
              <a:t>جماعات المافيا والجريمة المنظمة</a:t>
            </a:r>
            <a:r>
              <a:rPr lang="ar-DZ" dirty="0" smtClean="0">
                <a:latin typeface="Arial" panose="020B0604020202020204" pitchFamily="34" charset="0"/>
                <a:cs typeface="Arial" panose="020B0604020202020204" pitchFamily="34" charset="0"/>
              </a:rPr>
              <a:t>: يتعلق اصطلاع "غير الشرعية" بفواعل عابرة للحدود الوطنية غير أنها غير معترف بها من قبل الدول ولا المنظمات الدولية الحكومية، أي خارجة عن القانون، سواء القانون الوطني للدول أو القانون الدولي، ويدخل فيها التنظيمات الإرهابية وجماعات المافيا والاتجار بالمخدرات والسلاح والبشر، والتهريب.</a:t>
            </a:r>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990793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DZ" sz="3200" b="1" dirty="0" smtClean="0">
                <a:latin typeface="Arial" panose="020B0604020202020204" pitchFamily="34" charset="0"/>
                <a:cs typeface="Arial" panose="020B0604020202020204" pitchFamily="34" charset="0"/>
              </a:rPr>
              <a:t>تأثير الفواعل غير الشرعية على العلاقات الدولية.</a:t>
            </a:r>
            <a:endParaRPr lang="fr-FR"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lgn="justLow" rtl="1"/>
            <a:endParaRPr lang="ar-DZ" sz="2400" dirty="0" smtClean="0"/>
          </a:p>
          <a:p>
            <a:pPr algn="justLow" rtl="1">
              <a:lnSpc>
                <a:spcPct val="150000"/>
              </a:lnSpc>
            </a:pPr>
            <a:r>
              <a:rPr lang="ar-DZ" dirty="0" smtClean="0">
                <a:latin typeface="Arial" panose="020B0604020202020204" pitchFamily="34" charset="0"/>
                <a:cs typeface="Arial" panose="020B0604020202020204" pitchFamily="34" charset="0"/>
              </a:rPr>
              <a:t>قد تكون التدفقات المالية لدى الجماعات الإجرامية كبيرة جدا، والتي غالبا ما يتم تبيضها ما يؤثر على المؤسسات المصرفية للدول.</a:t>
            </a:r>
          </a:p>
          <a:p>
            <a:pPr algn="justLow" rtl="1">
              <a:lnSpc>
                <a:spcPct val="150000"/>
              </a:lnSpc>
            </a:pPr>
            <a:r>
              <a:rPr lang="ar-DZ" dirty="0" smtClean="0">
                <a:latin typeface="Arial" panose="020B0604020202020204" pitchFamily="34" charset="0"/>
                <a:cs typeface="Arial" panose="020B0604020202020204" pitchFamily="34" charset="0"/>
              </a:rPr>
              <a:t>تستخدم الفواعل غير الشرعية في العلاقات الدولية مثل مافيا المخدرات بلد ثالث مع البلد المورد والبلد المصدر، ويكون هذا البلد كنقطة عبور، فمنطقة غرب إفريقيا تعتبر منطقة عبور لتجار المخدرات القادمين من أمريكا اللاتنية نحو أوروبا.</a:t>
            </a:r>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195991"/>
      </p:ext>
    </p:extLst>
  </p:cSld>
  <p:clrMapOvr>
    <a:masterClrMapping/>
  </p:clrMapOvr>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TM04033923[[fn=Depth]]</Template>
  <TotalTime>137</TotalTime>
  <Words>716</Words>
  <Application>Microsoft Office PowerPoint</Application>
  <PresentationFormat>Widescreen</PresentationFormat>
  <Paragraphs>39</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Corbel</vt:lpstr>
      <vt:lpstr>Tahoma</vt:lpstr>
      <vt:lpstr>Depth</vt:lpstr>
      <vt:lpstr>محاضرة مقدمة لطلبة السنة الثانية علوم سياسية. د. عيساوة آمنة. السنة الجامعية: 2023-2024. </vt:lpstr>
      <vt:lpstr> ماذا نقصد بالفواعل العابرة للحدود القومية؟</vt:lpstr>
      <vt:lpstr>الشركات المتعددة الجنسيات. </vt:lpstr>
      <vt:lpstr> طرق فاعلية وتأثير الشركات المتعددة الجنسيات.</vt:lpstr>
      <vt:lpstr>PowerPoint Presentation</vt:lpstr>
      <vt:lpstr>المنظمات غير الحكومية. </vt:lpstr>
      <vt:lpstr>تعريف الأمم المتحدة لما هو مقبول كمنظمة غير حكومية.</vt:lpstr>
      <vt:lpstr>المجموعات غير الشرعية والتنظيمات الإرهابية كفاعل في السياسات العالمية.</vt:lpstr>
      <vt:lpstr>تأثير الفواعل غير الشرعية على العلاقات الدولية.</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مقدمة لطلبة السنة الثانية علوم سياسية. د. عيساوة آمنة. السنة الجامعية: 2023-2024.</dc:title>
  <dc:creator>HP</dc:creator>
  <cp:lastModifiedBy>HP</cp:lastModifiedBy>
  <cp:revision>21</cp:revision>
  <dcterms:created xsi:type="dcterms:W3CDTF">2023-12-20T09:37:59Z</dcterms:created>
  <dcterms:modified xsi:type="dcterms:W3CDTF">2023-12-23T09:06:55Z</dcterms:modified>
</cp:coreProperties>
</file>