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7" r:id="rId2"/>
    <p:sldId id="258" r:id="rId3"/>
    <p:sldId id="259" r:id="rId4"/>
    <p:sldId id="261" r:id="rId5"/>
    <p:sldId id="262" r:id="rId6"/>
    <p:sldId id="263" r:id="rId7"/>
    <p:sldId id="264" r:id="rId8"/>
    <p:sldId id="265" r:id="rId9"/>
    <p:sldId id="266" r:id="rId10"/>
    <p:sldId id="267" r:id="rId11"/>
    <p:sldId id="268" r:id="rId12"/>
    <p:sldId id="269" r:id="rId13"/>
    <p:sldId id="270" r:id="rId14"/>
    <p:sldId id="271" r:id="rId15"/>
    <p:sldId id="272"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A2C98C1-6C1A-4C05-A9DF-9D905D8E06D7}" type="datetimeFigureOut">
              <a:rPr lang="fr-FR" smtClean="0"/>
              <a:t>21/11/2023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7EC7D75-BB7D-47B8-963E-076D7D9E663C}" type="slidenum">
              <a:rPr lang="fr-FR" smtClean="0"/>
              <a:t>‹#›</a:t>
            </a:fld>
            <a:endParaRPr lang="fr-FR"/>
          </a:p>
        </p:txBody>
      </p:sp>
    </p:spTree>
    <p:extLst>
      <p:ext uri="{BB962C8B-B14F-4D97-AF65-F5344CB8AC3E}">
        <p14:creationId xmlns:p14="http://schemas.microsoft.com/office/powerpoint/2010/main" val="2818776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A2C98C1-6C1A-4C05-A9DF-9D905D8E06D7}" type="datetimeFigureOut">
              <a:rPr lang="fr-FR" smtClean="0"/>
              <a:t>21/11/2023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7EC7D75-BB7D-47B8-963E-076D7D9E663C}" type="slidenum">
              <a:rPr lang="fr-FR" smtClean="0"/>
              <a:t>‹#›</a:t>
            </a:fld>
            <a:endParaRPr lang="fr-FR"/>
          </a:p>
        </p:txBody>
      </p:sp>
    </p:spTree>
    <p:extLst>
      <p:ext uri="{BB962C8B-B14F-4D97-AF65-F5344CB8AC3E}">
        <p14:creationId xmlns:p14="http://schemas.microsoft.com/office/powerpoint/2010/main" val="14891432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A2C98C1-6C1A-4C05-A9DF-9D905D8E06D7}" type="datetimeFigureOut">
              <a:rPr lang="fr-FR" smtClean="0"/>
              <a:t>21/11/2023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7EC7D75-BB7D-47B8-963E-076D7D9E663C}" type="slidenum">
              <a:rPr lang="fr-FR" smtClean="0"/>
              <a:t>‹#›</a:t>
            </a:fld>
            <a:endParaRPr lang="fr-FR"/>
          </a:p>
        </p:txBody>
      </p:sp>
    </p:spTree>
    <p:extLst>
      <p:ext uri="{BB962C8B-B14F-4D97-AF65-F5344CB8AC3E}">
        <p14:creationId xmlns:p14="http://schemas.microsoft.com/office/powerpoint/2010/main" val="29156227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fr-FR" smtClean="0"/>
              <a:t>Modifiez le style du titre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A2C98C1-6C1A-4C05-A9DF-9D905D8E06D7}" type="datetimeFigureOut">
              <a:rPr lang="fr-FR" smtClean="0"/>
              <a:t>21/11/2023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7EC7D75-BB7D-47B8-963E-076D7D9E663C}" type="slidenum">
              <a:rPr lang="fr-FR" smtClean="0"/>
              <a:t>‹#›</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17242038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A2C98C1-6C1A-4C05-A9DF-9D905D8E06D7}" type="datetimeFigureOut">
              <a:rPr lang="fr-FR" smtClean="0"/>
              <a:t>21/11/2023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7EC7D75-BB7D-47B8-963E-076D7D9E663C}" type="slidenum">
              <a:rPr lang="fr-FR" smtClean="0"/>
              <a:t>‹#›</a:t>
            </a:fld>
            <a:endParaRPr lang="fr-FR"/>
          </a:p>
        </p:txBody>
      </p:sp>
    </p:spTree>
    <p:extLst>
      <p:ext uri="{BB962C8B-B14F-4D97-AF65-F5344CB8AC3E}">
        <p14:creationId xmlns:p14="http://schemas.microsoft.com/office/powerpoint/2010/main" val="26656359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A2C98C1-6C1A-4C05-A9DF-9D905D8E06D7}" type="datetimeFigureOut">
              <a:rPr lang="fr-FR" smtClean="0"/>
              <a:t>21/11/2023</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7EC7D75-BB7D-47B8-963E-076D7D9E663C}" type="slidenum">
              <a:rPr lang="fr-FR" smtClean="0"/>
              <a:t>‹#›</a:t>
            </a:fld>
            <a:endParaRPr lang="fr-FR"/>
          </a:p>
        </p:txBody>
      </p:sp>
    </p:spTree>
    <p:extLst>
      <p:ext uri="{BB962C8B-B14F-4D97-AF65-F5344CB8AC3E}">
        <p14:creationId xmlns:p14="http://schemas.microsoft.com/office/powerpoint/2010/main" val="253588601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A2C98C1-6C1A-4C05-A9DF-9D905D8E06D7}" type="datetimeFigureOut">
              <a:rPr lang="fr-FR" smtClean="0"/>
              <a:t>21/11/2023</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7EC7D75-BB7D-47B8-963E-076D7D9E663C}" type="slidenum">
              <a:rPr lang="fr-FR" smtClean="0"/>
              <a:t>‹#›</a:t>
            </a:fld>
            <a:endParaRPr lang="fr-FR"/>
          </a:p>
        </p:txBody>
      </p:sp>
    </p:spTree>
    <p:extLst>
      <p:ext uri="{BB962C8B-B14F-4D97-AF65-F5344CB8AC3E}">
        <p14:creationId xmlns:p14="http://schemas.microsoft.com/office/powerpoint/2010/main" val="376990986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A2C98C1-6C1A-4C05-A9DF-9D905D8E06D7}" type="datetimeFigureOut">
              <a:rPr lang="fr-FR" smtClean="0"/>
              <a:t>21/11/2023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7EC7D75-BB7D-47B8-963E-076D7D9E663C}" type="slidenum">
              <a:rPr lang="fr-FR" smtClean="0"/>
              <a:t>‹#›</a:t>
            </a:fld>
            <a:endParaRPr lang="fr-FR"/>
          </a:p>
        </p:txBody>
      </p:sp>
    </p:spTree>
    <p:extLst>
      <p:ext uri="{BB962C8B-B14F-4D97-AF65-F5344CB8AC3E}">
        <p14:creationId xmlns:p14="http://schemas.microsoft.com/office/powerpoint/2010/main" val="5136575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A2C98C1-6C1A-4C05-A9DF-9D905D8E06D7}" type="datetimeFigureOut">
              <a:rPr lang="fr-FR" smtClean="0"/>
              <a:t>21/11/2023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7EC7D75-BB7D-47B8-963E-076D7D9E663C}" type="slidenum">
              <a:rPr lang="fr-FR" smtClean="0"/>
              <a:t>‹#›</a:t>
            </a:fld>
            <a:endParaRPr lang="fr-FR"/>
          </a:p>
        </p:txBody>
      </p:sp>
    </p:spTree>
    <p:extLst>
      <p:ext uri="{BB962C8B-B14F-4D97-AF65-F5344CB8AC3E}">
        <p14:creationId xmlns:p14="http://schemas.microsoft.com/office/powerpoint/2010/main" val="17322582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A2C98C1-6C1A-4C05-A9DF-9D905D8E06D7}" type="datetimeFigureOut">
              <a:rPr lang="fr-FR" smtClean="0"/>
              <a:t>21/11/2023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7EC7D75-BB7D-47B8-963E-076D7D9E663C}" type="slidenum">
              <a:rPr lang="fr-FR" smtClean="0"/>
              <a:t>‹#›</a:t>
            </a:fld>
            <a:endParaRPr lang="fr-FR"/>
          </a:p>
        </p:txBody>
      </p:sp>
    </p:spTree>
    <p:extLst>
      <p:ext uri="{BB962C8B-B14F-4D97-AF65-F5344CB8AC3E}">
        <p14:creationId xmlns:p14="http://schemas.microsoft.com/office/powerpoint/2010/main" val="21522074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A2C98C1-6C1A-4C05-A9DF-9D905D8E06D7}" type="datetimeFigureOut">
              <a:rPr lang="fr-FR" smtClean="0"/>
              <a:t>21/11/2023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7EC7D75-BB7D-47B8-963E-076D7D9E663C}" type="slidenum">
              <a:rPr lang="fr-FR" smtClean="0"/>
              <a:t>‹#›</a:t>
            </a:fld>
            <a:endParaRPr lang="fr-FR"/>
          </a:p>
        </p:txBody>
      </p:sp>
    </p:spTree>
    <p:extLst>
      <p:ext uri="{BB962C8B-B14F-4D97-AF65-F5344CB8AC3E}">
        <p14:creationId xmlns:p14="http://schemas.microsoft.com/office/powerpoint/2010/main" val="31773491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A2C98C1-6C1A-4C05-A9DF-9D905D8E06D7}" type="datetimeFigureOut">
              <a:rPr lang="fr-FR" smtClean="0"/>
              <a:t>21/11/2023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7EC7D75-BB7D-47B8-963E-076D7D9E663C}" type="slidenum">
              <a:rPr lang="fr-FR" smtClean="0"/>
              <a:t>‹#›</a:t>
            </a:fld>
            <a:endParaRPr lang="fr-FR"/>
          </a:p>
        </p:txBody>
      </p:sp>
    </p:spTree>
    <p:extLst>
      <p:ext uri="{BB962C8B-B14F-4D97-AF65-F5344CB8AC3E}">
        <p14:creationId xmlns:p14="http://schemas.microsoft.com/office/powerpoint/2010/main" val="2084144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A2C98C1-6C1A-4C05-A9DF-9D905D8E06D7}" type="datetimeFigureOut">
              <a:rPr lang="fr-FR" smtClean="0"/>
              <a:t>21/11/2023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7EC7D75-BB7D-47B8-963E-076D7D9E663C}" type="slidenum">
              <a:rPr lang="fr-FR" smtClean="0"/>
              <a:t>‹#›</a:t>
            </a:fld>
            <a:endParaRPr lang="fr-FR"/>
          </a:p>
        </p:txBody>
      </p:sp>
    </p:spTree>
    <p:extLst>
      <p:ext uri="{BB962C8B-B14F-4D97-AF65-F5344CB8AC3E}">
        <p14:creationId xmlns:p14="http://schemas.microsoft.com/office/powerpoint/2010/main" val="3864641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fld id="{4A2C98C1-6C1A-4C05-A9DF-9D905D8E06D7}" type="datetimeFigureOut">
              <a:rPr lang="fr-FR" smtClean="0"/>
              <a:t>21/11/2023</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77EC7D75-BB7D-47B8-963E-076D7D9E663C}" type="slidenum">
              <a:rPr lang="fr-FR" smtClean="0"/>
              <a:t>‹#›</a:t>
            </a:fld>
            <a:endParaRPr lang="fr-FR"/>
          </a:p>
        </p:txBody>
      </p:sp>
    </p:spTree>
    <p:extLst>
      <p:ext uri="{BB962C8B-B14F-4D97-AF65-F5344CB8AC3E}">
        <p14:creationId xmlns:p14="http://schemas.microsoft.com/office/powerpoint/2010/main" val="14296877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A2C98C1-6C1A-4C05-A9DF-9D905D8E06D7}" type="datetimeFigureOut">
              <a:rPr lang="fr-FR" smtClean="0"/>
              <a:t>21/11/2023</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77EC7D75-BB7D-47B8-963E-076D7D9E663C}" type="slidenum">
              <a:rPr lang="fr-FR" smtClean="0"/>
              <a:t>‹#›</a:t>
            </a:fld>
            <a:endParaRPr lang="fr-FR"/>
          </a:p>
        </p:txBody>
      </p:sp>
    </p:spTree>
    <p:extLst>
      <p:ext uri="{BB962C8B-B14F-4D97-AF65-F5344CB8AC3E}">
        <p14:creationId xmlns:p14="http://schemas.microsoft.com/office/powerpoint/2010/main" val="36392537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7" name="Date Placeholder 4"/>
          <p:cNvSpPr>
            <a:spLocks noGrp="1"/>
          </p:cNvSpPr>
          <p:nvPr>
            <p:ph type="dt" sz="half" idx="10"/>
          </p:nvPr>
        </p:nvSpPr>
        <p:spPr/>
        <p:txBody>
          <a:bodyPr/>
          <a:lstStyle/>
          <a:p>
            <a:fld id="{4A2C98C1-6C1A-4C05-A9DF-9D905D8E06D7}" type="datetimeFigureOut">
              <a:rPr lang="fr-FR" smtClean="0"/>
              <a:t>21/11/2023</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77EC7D75-BB7D-47B8-963E-076D7D9E663C}" type="slidenum">
              <a:rPr lang="fr-FR" smtClean="0"/>
              <a:t>‹#›</a:t>
            </a:fld>
            <a:endParaRPr lang="fr-FR"/>
          </a:p>
        </p:txBody>
      </p:sp>
    </p:spTree>
    <p:extLst>
      <p:ext uri="{BB962C8B-B14F-4D97-AF65-F5344CB8AC3E}">
        <p14:creationId xmlns:p14="http://schemas.microsoft.com/office/powerpoint/2010/main" val="35591380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A2C98C1-6C1A-4C05-A9DF-9D905D8E06D7}" type="datetimeFigureOut">
              <a:rPr lang="fr-FR" smtClean="0"/>
              <a:t>21/11/2023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7EC7D75-BB7D-47B8-963E-076D7D9E663C}" type="slidenum">
              <a:rPr lang="fr-FR" smtClean="0"/>
              <a:t>‹#›</a:t>
            </a:fld>
            <a:endParaRPr lang="fr-FR"/>
          </a:p>
        </p:txBody>
      </p:sp>
    </p:spTree>
    <p:extLst>
      <p:ext uri="{BB962C8B-B14F-4D97-AF65-F5344CB8AC3E}">
        <p14:creationId xmlns:p14="http://schemas.microsoft.com/office/powerpoint/2010/main" val="25371182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2C98C1-6C1A-4C05-A9DF-9D905D8E06D7}" type="datetimeFigureOut">
              <a:rPr lang="fr-FR" smtClean="0"/>
              <a:t>21/11/2023</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7EC7D75-BB7D-47B8-963E-076D7D9E663C}" type="slidenum">
              <a:rPr lang="fr-FR" smtClean="0"/>
              <a:t>‹#›</a:t>
            </a:fld>
            <a:endParaRPr lang="fr-FR"/>
          </a:p>
        </p:txBody>
      </p:sp>
    </p:spTree>
    <p:extLst>
      <p:ext uri="{BB962C8B-B14F-4D97-AF65-F5344CB8AC3E}">
        <p14:creationId xmlns:p14="http://schemas.microsoft.com/office/powerpoint/2010/main" val="2349805635"/>
      </p:ext>
    </p:extLst>
  </p:cSld>
  <p:clrMap bg1="dk1" tx1="lt1" bg2="dk2" tx2="lt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Lst>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8941" y="365124"/>
            <a:ext cx="11758411" cy="6306131"/>
          </a:xfrm>
        </p:spPr>
        <p:txBody>
          <a:bodyPr>
            <a:normAutofit/>
          </a:bodyPr>
          <a:lstStyle/>
          <a:p>
            <a:pPr algn="ctr"/>
            <a:r>
              <a:rPr lang="fr-FR" sz="3600" b="1" dirty="0"/>
              <a:t>LA CULTURE PHYSIQUE DANS L'ANTIQUITE EN </a:t>
            </a:r>
            <a:r>
              <a:rPr lang="fr-FR" sz="3600" b="1" dirty="0" smtClean="0"/>
              <a:t>EUROPE</a:t>
            </a:r>
            <a:r>
              <a:rPr lang="fr-FR" sz="3600" dirty="0" smtClean="0"/>
              <a:t/>
            </a:r>
            <a:br>
              <a:rPr lang="fr-FR" sz="3600" dirty="0" smtClean="0"/>
            </a:br>
            <a:r>
              <a:rPr lang="ar-DZ" sz="4400" b="1" dirty="0" smtClean="0"/>
              <a:t>الثقافة </a:t>
            </a:r>
            <a:r>
              <a:rPr lang="ar-DZ" sz="4400" b="1" dirty="0"/>
              <a:t>البدنية عند المجتمعات البدائية في أوروبا</a:t>
            </a:r>
            <a:r>
              <a:rPr lang="ar-DZ" sz="4800" b="1" dirty="0" smtClean="0"/>
              <a:t>.</a:t>
            </a:r>
            <a:r>
              <a:rPr lang="fr-FR" sz="4000" b="1" dirty="0" smtClean="0"/>
              <a:t/>
            </a:r>
            <a:br>
              <a:rPr lang="fr-FR" sz="4000" b="1" dirty="0" smtClean="0"/>
            </a:br>
            <a:r>
              <a:rPr lang="fr-FR" sz="2800" b="1" u="sng" dirty="0" smtClean="0"/>
              <a:t/>
            </a:r>
            <a:br>
              <a:rPr lang="fr-FR" sz="2800" b="1" u="sng" dirty="0" smtClean="0"/>
            </a:br>
            <a:r>
              <a:rPr lang="fr-FR" sz="4800" b="1" u="sng" dirty="0" smtClean="0"/>
              <a:t/>
            </a:r>
            <a:br>
              <a:rPr lang="fr-FR" sz="4800" b="1" u="sng" dirty="0" smtClean="0"/>
            </a:br>
            <a:r>
              <a:rPr lang="fr-FR" sz="3200" b="1" dirty="0" smtClean="0"/>
              <a:t>La </a:t>
            </a:r>
            <a:r>
              <a:rPr lang="fr-FR" sz="3200" b="1" dirty="0"/>
              <a:t>culture physique pendant la "période </a:t>
            </a:r>
            <a:r>
              <a:rPr lang="fr-FR" sz="3200" b="1" dirty="0" err="1"/>
              <a:t>esclagiste</a:t>
            </a:r>
            <a:r>
              <a:rPr lang="fr-FR" sz="3200" b="1" dirty="0"/>
              <a:t>" de la Grèce antique </a:t>
            </a:r>
            <a:r>
              <a:rPr lang="fr-FR" sz="3200" b="1" dirty="0" smtClean="0"/>
              <a:t> </a:t>
            </a:r>
            <a:r>
              <a:rPr lang="fr-FR" sz="2800" dirty="0"/>
              <a:t/>
            </a:r>
            <a:br>
              <a:rPr lang="fr-FR" sz="2800" dirty="0"/>
            </a:br>
            <a:r>
              <a:rPr lang="ar-DZ" sz="3600" b="1" dirty="0"/>
              <a:t>      </a:t>
            </a:r>
            <a:r>
              <a:rPr lang="ar-DZ" sz="5400" b="1" dirty="0" smtClean="0"/>
              <a:t>الثقافة </a:t>
            </a:r>
            <a:r>
              <a:rPr lang="ar-DZ" sz="5400" b="1" dirty="0"/>
              <a:t>البدنية عند اليونان القديمة </a:t>
            </a:r>
            <a:r>
              <a:rPr lang="fr-FR" sz="4800" dirty="0"/>
              <a:t/>
            </a:r>
            <a:br>
              <a:rPr lang="fr-FR" sz="4800" dirty="0"/>
            </a:br>
            <a:endParaRPr lang="fr-FR" dirty="0"/>
          </a:p>
        </p:txBody>
      </p:sp>
    </p:spTree>
    <p:extLst>
      <p:ext uri="{BB962C8B-B14F-4D97-AF65-F5344CB8AC3E}">
        <p14:creationId xmlns:p14="http://schemas.microsoft.com/office/powerpoint/2010/main" val="41218044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8941" y="141667"/>
            <a:ext cx="11822805" cy="6542467"/>
          </a:xfrm>
        </p:spPr>
        <p:txBody>
          <a:bodyPr>
            <a:normAutofit/>
          </a:bodyPr>
          <a:lstStyle/>
          <a:p>
            <a:pPr rtl="1"/>
            <a:endParaRPr lang="fr-FR" b="1" dirty="0" smtClean="0"/>
          </a:p>
          <a:p>
            <a:r>
              <a:rPr lang="fr-FR" b="1" dirty="0" smtClean="0"/>
              <a:t> </a:t>
            </a:r>
            <a:r>
              <a:rPr lang="fr-FR" sz="2800" b="1" dirty="0"/>
              <a:t>*Les causes du choix de l'olympe comme endroit des </a:t>
            </a:r>
            <a:r>
              <a:rPr lang="fr-FR" sz="2800" b="1" dirty="0" smtClean="0"/>
              <a:t>compétitions</a:t>
            </a:r>
            <a:endParaRPr lang="fr-FR" b="1" dirty="0" smtClean="0"/>
          </a:p>
          <a:p>
            <a:endParaRPr lang="fr-FR" b="1" dirty="0"/>
          </a:p>
          <a:p>
            <a:pPr marL="0" indent="0">
              <a:buNone/>
            </a:pPr>
            <a:r>
              <a:rPr lang="fr-FR" b="1" dirty="0"/>
              <a:t> </a:t>
            </a:r>
          </a:p>
          <a:p>
            <a:pPr>
              <a:lnSpc>
                <a:spcPct val="200000"/>
              </a:lnSpc>
            </a:pPr>
            <a:r>
              <a:rPr lang="fr-FR" sz="2400" dirty="0"/>
              <a:t>    -Intériorisation du Soi                          </a:t>
            </a:r>
            <a:r>
              <a:rPr lang="fr-FR" sz="2400" dirty="0" smtClean="0"/>
              <a:t>-</a:t>
            </a:r>
            <a:r>
              <a:rPr lang="fr-FR" sz="2400" b="1" dirty="0"/>
              <a:t>Endroit </a:t>
            </a:r>
            <a:r>
              <a:rPr lang="fr-FR" sz="2400" b="1" dirty="0" smtClean="0"/>
              <a:t>stratégique</a:t>
            </a:r>
            <a:endParaRPr lang="fr-FR" sz="2400" b="1" dirty="0"/>
          </a:p>
          <a:p>
            <a:pPr>
              <a:lnSpc>
                <a:spcPct val="200000"/>
              </a:lnSpc>
            </a:pPr>
            <a:r>
              <a:rPr lang="fr-FR" sz="2400" dirty="0"/>
              <a:t>   -Rituel de fertilité                                </a:t>
            </a:r>
            <a:r>
              <a:rPr lang="fr-FR" sz="2400" dirty="0" smtClean="0"/>
              <a:t> </a:t>
            </a:r>
            <a:r>
              <a:rPr lang="fr-FR" sz="1800" b="1" dirty="0"/>
              <a:t>-</a:t>
            </a:r>
            <a:r>
              <a:rPr lang="fr-FR" sz="2400" b="1" dirty="0"/>
              <a:t>Nombre </a:t>
            </a:r>
            <a:r>
              <a:rPr lang="fr-FR" sz="2400" b="1" dirty="0" smtClean="0"/>
              <a:t>d’ </a:t>
            </a:r>
            <a:r>
              <a:rPr lang="fr-FR" sz="2400" b="1" dirty="0"/>
              <a:t>habitants </a:t>
            </a:r>
            <a:r>
              <a:rPr lang="fr-FR" sz="2400" dirty="0" smtClean="0"/>
              <a:t>insuffisant</a:t>
            </a:r>
            <a:endParaRPr lang="fr-FR" sz="2400" dirty="0"/>
          </a:p>
          <a:p>
            <a:pPr>
              <a:lnSpc>
                <a:spcPct val="200000"/>
              </a:lnSpc>
            </a:pPr>
            <a:r>
              <a:rPr lang="fr-FR" sz="2400" dirty="0"/>
              <a:t>   -Culte des anciens    </a:t>
            </a:r>
            <a:r>
              <a:rPr lang="fr-FR" sz="2400" dirty="0" smtClean="0"/>
              <a:t>                          -</a:t>
            </a:r>
            <a:r>
              <a:rPr lang="fr-FR" sz="2400" dirty="0"/>
              <a:t>Soutien de spartes etc</a:t>
            </a:r>
            <a:r>
              <a:rPr lang="fr-FR" sz="2400" dirty="0" smtClean="0"/>
              <a:t>…</a:t>
            </a:r>
          </a:p>
          <a:p>
            <a:pPr>
              <a:lnSpc>
                <a:spcPct val="200000"/>
              </a:lnSpc>
            </a:pPr>
            <a:r>
              <a:rPr lang="fr-FR" sz="2400" dirty="0" smtClean="0"/>
              <a:t>   - Culte de Zeus</a:t>
            </a:r>
            <a:endParaRPr lang="fr-FR" sz="2400" dirty="0"/>
          </a:p>
        </p:txBody>
      </p:sp>
    </p:spTree>
    <p:extLst>
      <p:ext uri="{BB962C8B-B14F-4D97-AF65-F5344CB8AC3E}">
        <p14:creationId xmlns:p14="http://schemas.microsoft.com/office/powerpoint/2010/main" val="38689717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ox(in)">
                                      <p:cBhvr>
                                        <p:cTn id="12" dur="20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ox(in)">
                                      <p:cBhvr>
                                        <p:cTn id="17" dur="20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ox(in)">
                                      <p:cBhvr>
                                        <p:cTn id="22" dur="2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ox(in)">
                                      <p:cBhvr>
                                        <p:cTn id="27"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8789" y="257577"/>
            <a:ext cx="11925836" cy="6452316"/>
          </a:xfrm>
        </p:spPr>
        <p:txBody>
          <a:bodyPr/>
          <a:lstStyle/>
          <a:p>
            <a:pPr>
              <a:lnSpc>
                <a:spcPct val="150000"/>
              </a:lnSpc>
            </a:pPr>
            <a:r>
              <a:rPr lang="fr-FR" dirty="0"/>
              <a:t> </a:t>
            </a:r>
            <a:r>
              <a:rPr lang="fr-FR" sz="3200" dirty="0"/>
              <a:t>*</a:t>
            </a:r>
            <a:r>
              <a:rPr lang="fr-FR" sz="3200" b="1" dirty="0"/>
              <a:t>Les jeux et leur développement progressif</a:t>
            </a:r>
            <a:r>
              <a:rPr lang="fr-FR" sz="3200" dirty="0"/>
              <a:t>.</a:t>
            </a:r>
          </a:p>
          <a:p>
            <a:pPr>
              <a:lnSpc>
                <a:spcPct val="150000"/>
              </a:lnSpc>
            </a:pPr>
            <a:r>
              <a:rPr lang="fr-FR" sz="3200" dirty="0"/>
              <a:t>  -Fixation du 1</a:t>
            </a:r>
            <a:r>
              <a:rPr lang="fr-FR" sz="3200" baseline="30000" dirty="0"/>
              <a:t>er</a:t>
            </a:r>
            <a:r>
              <a:rPr lang="fr-FR" sz="3200" dirty="0"/>
              <a:t> vainqueur en 776 av J.C (course d'un stade)</a:t>
            </a:r>
          </a:p>
          <a:p>
            <a:pPr>
              <a:lnSpc>
                <a:spcPct val="150000"/>
              </a:lnSpc>
            </a:pPr>
            <a:r>
              <a:rPr lang="fr-FR" sz="3200" dirty="0"/>
              <a:t>  -708 introductions du pentathlon.</a:t>
            </a:r>
          </a:p>
          <a:p>
            <a:pPr>
              <a:lnSpc>
                <a:spcPct val="150000"/>
              </a:lnSpc>
            </a:pPr>
            <a:r>
              <a:rPr lang="fr-FR" sz="3200" dirty="0"/>
              <a:t>   -Les élident organisent les compétitions.</a:t>
            </a:r>
          </a:p>
        </p:txBody>
      </p:sp>
    </p:spTree>
    <p:extLst>
      <p:ext uri="{BB962C8B-B14F-4D97-AF65-F5344CB8AC3E}">
        <p14:creationId xmlns:p14="http://schemas.microsoft.com/office/powerpoint/2010/main" val="20025015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7"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7"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5"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7" presetClass="entr" presetSubtype="0"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fade">
                                      <p:cBhvr>
                                        <p:cTn id="30" dur="1000"/>
                                        <p:tgtEl>
                                          <p:spTgt spid="3">
                                            <p:txEl>
                                              <p:pRg st="3" end="3"/>
                                            </p:txEl>
                                          </p:spTgt>
                                        </p:tgtEl>
                                      </p:cBhvr>
                                    </p:animEffect>
                                    <p:anim calcmode="lin" valueType="num">
                                      <p:cBhvr>
                                        <p:cTn id="3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2"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3"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8789" y="167425"/>
            <a:ext cx="11938715" cy="6542467"/>
          </a:xfrm>
        </p:spPr>
        <p:txBody>
          <a:bodyPr/>
          <a:lstStyle/>
          <a:p>
            <a:pPr rtl="1"/>
            <a:endParaRPr lang="fr-FR" dirty="0" smtClean="0"/>
          </a:p>
          <a:p>
            <a:pPr>
              <a:lnSpc>
                <a:spcPct val="150000"/>
              </a:lnSpc>
            </a:pPr>
            <a:r>
              <a:rPr lang="fr-FR" sz="3200" dirty="0" smtClean="0"/>
              <a:t>-</a:t>
            </a:r>
            <a:r>
              <a:rPr lang="fr-FR" sz="3200" dirty="0"/>
              <a:t>Développement des formes </a:t>
            </a:r>
            <a:r>
              <a:rPr lang="fr-FR" sz="3200" dirty="0" smtClean="0"/>
              <a:t>d'offrande</a:t>
            </a:r>
            <a:r>
              <a:rPr lang="fr-FR" sz="3200" dirty="0"/>
              <a:t>.</a:t>
            </a:r>
          </a:p>
          <a:p>
            <a:pPr>
              <a:lnSpc>
                <a:spcPct val="150000"/>
              </a:lnSpc>
            </a:pPr>
            <a:r>
              <a:rPr lang="fr-FR" sz="3200" dirty="0"/>
              <a:t>-Les meilleurs : les 11 premières olympiades – les mécènes : après ce fut Spartes.</a:t>
            </a:r>
          </a:p>
          <a:p>
            <a:pPr>
              <a:lnSpc>
                <a:spcPct val="150000"/>
              </a:lnSpc>
            </a:pPr>
            <a:r>
              <a:rPr lang="fr-FR" sz="3200" dirty="0"/>
              <a:t>La 21</a:t>
            </a:r>
            <a:r>
              <a:rPr lang="fr-FR" sz="3200" baseline="30000" dirty="0"/>
              <a:t>e</a:t>
            </a:r>
            <a:r>
              <a:rPr lang="fr-FR" sz="3200" dirty="0"/>
              <a:t> olympiade : Athènes</a:t>
            </a:r>
          </a:p>
        </p:txBody>
      </p:sp>
    </p:spTree>
    <p:extLst>
      <p:ext uri="{BB962C8B-B14F-4D97-AF65-F5344CB8AC3E}">
        <p14:creationId xmlns:p14="http://schemas.microsoft.com/office/powerpoint/2010/main" val="16090264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anim calcmode="lin" valueType="num">
                                      <p:cBhvr>
                                        <p:cTn id="1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1000"/>
                                        <p:tgtEl>
                                          <p:spTgt spid="3">
                                            <p:txEl>
                                              <p:pRg st="3" end="3"/>
                                            </p:txEl>
                                          </p:spTgt>
                                        </p:tgtEl>
                                      </p:cBhvr>
                                    </p:animEffect>
                                    <p:anim calcmode="lin" valueType="num">
                                      <p:cBhvr>
                                        <p:cTn id="2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1820" y="90152"/>
            <a:ext cx="11809926" cy="6581104"/>
          </a:xfrm>
        </p:spPr>
        <p:txBody>
          <a:bodyPr/>
          <a:lstStyle/>
          <a:p>
            <a:endParaRPr lang="fr-FR" dirty="0" smtClean="0"/>
          </a:p>
          <a:p>
            <a:endParaRPr lang="fr-FR" dirty="0"/>
          </a:p>
          <a:p>
            <a:pPr>
              <a:lnSpc>
                <a:spcPct val="150000"/>
              </a:lnSpc>
            </a:pPr>
            <a:r>
              <a:rPr lang="fr-FR" sz="3200" dirty="0"/>
              <a:t>*Le rôle des femmes aux jeux olympiques et dans la culture physique en général :</a:t>
            </a:r>
          </a:p>
          <a:p>
            <a:pPr>
              <a:lnSpc>
                <a:spcPct val="150000"/>
              </a:lnSpc>
            </a:pPr>
            <a:r>
              <a:rPr lang="fr-FR" sz="3200" dirty="0"/>
              <a:t>-Olympiades : rôle d'hôtesses etc…rituel.</a:t>
            </a:r>
          </a:p>
          <a:p>
            <a:pPr>
              <a:lnSpc>
                <a:spcPct val="150000"/>
              </a:lnSpc>
            </a:pPr>
            <a:r>
              <a:rPr lang="fr-FR" sz="3200" dirty="0"/>
              <a:t>-Hors olympiades : compétitions acharnées et importantes.</a:t>
            </a:r>
            <a:endParaRPr lang="fr-FR" dirty="0"/>
          </a:p>
          <a:p>
            <a:endParaRPr lang="fr-FR" dirty="0"/>
          </a:p>
        </p:txBody>
      </p:sp>
    </p:spTree>
    <p:extLst>
      <p:ext uri="{BB962C8B-B14F-4D97-AF65-F5344CB8AC3E}">
        <p14:creationId xmlns:p14="http://schemas.microsoft.com/office/powerpoint/2010/main" val="22433691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diamond(in)">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diamond(in)">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4547" y="115910"/>
            <a:ext cx="11861442" cy="6606861"/>
          </a:xfrm>
        </p:spPr>
        <p:txBody>
          <a:bodyPr>
            <a:normAutofit lnSpcReduction="10000"/>
          </a:bodyPr>
          <a:lstStyle/>
          <a:p>
            <a:pPr>
              <a:lnSpc>
                <a:spcPct val="150000"/>
              </a:lnSpc>
            </a:pPr>
            <a:r>
              <a:rPr lang="fr-FR" sz="2800" b="1" dirty="0"/>
              <a:t> *Les compétitions et l'art guerrier :</a:t>
            </a:r>
          </a:p>
          <a:p>
            <a:pPr>
              <a:lnSpc>
                <a:spcPct val="150000"/>
              </a:lnSpc>
            </a:pPr>
            <a:r>
              <a:rPr lang="fr-FR" dirty="0" smtClean="0"/>
              <a:t>-</a:t>
            </a:r>
            <a:r>
              <a:rPr lang="fr-FR" sz="2400" dirty="0" smtClean="0"/>
              <a:t>Course : avec arme</a:t>
            </a:r>
          </a:p>
          <a:p>
            <a:pPr>
              <a:lnSpc>
                <a:spcPct val="150000"/>
              </a:lnSpc>
            </a:pPr>
            <a:r>
              <a:rPr lang="fr-FR" sz="2400" dirty="0" smtClean="0"/>
              <a:t>-Saut : haltères.</a:t>
            </a:r>
          </a:p>
          <a:p>
            <a:pPr>
              <a:lnSpc>
                <a:spcPct val="150000"/>
              </a:lnSpc>
            </a:pPr>
            <a:r>
              <a:rPr lang="fr-FR" sz="2400" dirty="0" smtClean="0"/>
              <a:t>-Disque : honneur des dieux.</a:t>
            </a:r>
          </a:p>
          <a:p>
            <a:pPr>
              <a:lnSpc>
                <a:spcPct val="150000"/>
              </a:lnSpc>
            </a:pPr>
            <a:r>
              <a:rPr lang="fr-FR" sz="2400" dirty="0" smtClean="0"/>
              <a:t>-</a:t>
            </a:r>
            <a:r>
              <a:rPr lang="fr-FR" sz="2400" dirty="0"/>
              <a:t>Javelot : tir au but et loin.</a:t>
            </a:r>
          </a:p>
          <a:p>
            <a:pPr>
              <a:lnSpc>
                <a:spcPct val="150000"/>
              </a:lnSpc>
            </a:pPr>
            <a:r>
              <a:rPr lang="fr-FR" sz="2400" dirty="0"/>
              <a:t>- Lutte : corps à corps.</a:t>
            </a:r>
          </a:p>
          <a:p>
            <a:pPr>
              <a:lnSpc>
                <a:spcPct val="150000"/>
              </a:lnSpc>
            </a:pPr>
            <a:r>
              <a:rPr lang="fr-FR" sz="2400" dirty="0"/>
              <a:t>-Boxe : toucher au visage.</a:t>
            </a:r>
          </a:p>
          <a:p>
            <a:pPr>
              <a:lnSpc>
                <a:spcPct val="150000"/>
              </a:lnSpc>
            </a:pPr>
            <a:r>
              <a:rPr lang="fr-FR" sz="2400" dirty="0"/>
              <a:t>-Course de char : lourds jusqu'au 3</a:t>
            </a:r>
            <a:r>
              <a:rPr lang="fr-FR" sz="2400" baseline="30000" dirty="0"/>
              <a:t>e </a:t>
            </a:r>
            <a:r>
              <a:rPr lang="fr-FR" sz="2400" dirty="0"/>
              <a:t>s</a:t>
            </a:r>
            <a:r>
              <a:rPr lang="fr-FR" sz="2400" dirty="0" smtClean="0"/>
              <a:t>. </a:t>
            </a:r>
            <a:r>
              <a:rPr lang="fr-FR" sz="2400" dirty="0"/>
              <a:t>av J.C</a:t>
            </a:r>
            <a:r>
              <a:rPr lang="fr-FR" sz="2400" dirty="0" smtClean="0"/>
              <a:t>.</a:t>
            </a:r>
          </a:p>
          <a:p>
            <a:pPr>
              <a:lnSpc>
                <a:spcPct val="150000"/>
              </a:lnSpc>
            </a:pPr>
            <a:r>
              <a:rPr lang="fr-FR" sz="2400" dirty="0"/>
              <a:t>*Le règlement des compétitions (exemple de la boxe et du pentathlon etc….)</a:t>
            </a:r>
          </a:p>
          <a:p>
            <a:pPr rtl="1">
              <a:lnSpc>
                <a:spcPct val="150000"/>
              </a:lnSpc>
            </a:pPr>
            <a:endParaRPr lang="fr-FR" dirty="0"/>
          </a:p>
        </p:txBody>
      </p:sp>
    </p:spTree>
    <p:extLst>
      <p:ext uri="{BB962C8B-B14F-4D97-AF65-F5344CB8AC3E}">
        <p14:creationId xmlns:p14="http://schemas.microsoft.com/office/powerpoint/2010/main" val="24400324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arn(inVertical)">
                                      <p:cBhvr>
                                        <p:cTn id="18" dur="500"/>
                                        <p:tgtEl>
                                          <p:spTgt spid="3">
                                            <p:txEl>
                                              <p:pRg st="3" end="3"/>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arn(inVertical)">
                                      <p:cBhvr>
                                        <p:cTn id="24" dur="500"/>
                                        <p:tgtEl>
                                          <p:spTgt spid="3">
                                            <p:txEl>
                                              <p:pRg st="5" end="5"/>
                                            </p:txEl>
                                          </p:spTgt>
                                        </p:tgtEl>
                                      </p:cBhvr>
                                    </p:animEffect>
                                  </p:childTnLst>
                                </p:cTn>
                              </p:par>
                              <p:par>
                                <p:cTn id="25" presetID="16" presetClass="entr" presetSubtype="21"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arn(inVertical)">
                                      <p:cBhvr>
                                        <p:cTn id="27" dur="500"/>
                                        <p:tgtEl>
                                          <p:spTgt spid="3">
                                            <p:txEl>
                                              <p:pRg st="6" end="6"/>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barn(inVertical)">
                                      <p:cBhvr>
                                        <p:cTn id="30" dur="500"/>
                                        <p:tgtEl>
                                          <p:spTgt spid="3">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barn(inVertical)">
                                      <p:cBhvr>
                                        <p:cTn id="3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03030"/>
            <a:ext cx="12192000" cy="6754969"/>
          </a:xfrm>
        </p:spPr>
        <p:txBody>
          <a:bodyPr>
            <a:normAutofit/>
          </a:bodyPr>
          <a:lstStyle/>
          <a:p>
            <a:pPr>
              <a:lnSpc>
                <a:spcPct val="150000"/>
              </a:lnSpc>
            </a:pPr>
            <a:r>
              <a:rPr lang="fr-FR" sz="2800" dirty="0" smtClean="0"/>
              <a:t>Notons </a:t>
            </a:r>
            <a:r>
              <a:rPr lang="fr-FR" sz="2800" dirty="0"/>
              <a:t>toutefois que la recherche du résultat était subordonnée à la structure sociale grecque qui ne pouvait durer dans la tendance du perfectionnisme physique perpétuel des classes dirigeantes ; l'exemple typique de cette recherche </a:t>
            </a:r>
            <a:r>
              <a:rPr lang="fr-FR" sz="2800" dirty="0" smtClean="0"/>
              <a:t> du perfectionnement </a:t>
            </a:r>
            <a:r>
              <a:rPr lang="fr-FR" sz="2800" dirty="0"/>
              <a:t>physique et de la préparation guerrière est la ville de spartes.</a:t>
            </a:r>
          </a:p>
          <a:p>
            <a:r>
              <a:rPr lang="fr-FR" sz="3200" b="1" u="sng" dirty="0" smtClean="0"/>
              <a:t>2- </a:t>
            </a:r>
            <a:r>
              <a:rPr lang="fr-FR" sz="3200" b="1" u="sng" dirty="0"/>
              <a:t>L'épanouissement de la CP en Grèce antique : Vie6 – IV4  s. av. J</a:t>
            </a:r>
            <a:r>
              <a:rPr lang="fr-FR" sz="3200" b="1" u="sng" dirty="0" smtClean="0"/>
              <a:t>.</a:t>
            </a:r>
          </a:p>
          <a:p>
            <a:pPr>
              <a:lnSpc>
                <a:spcPct val="150000"/>
              </a:lnSpc>
            </a:pPr>
            <a:r>
              <a:rPr lang="fr-FR" sz="2800" dirty="0"/>
              <a:t>Cette période est caractérisée par l’apogée de la culture physique grecque dont les exemples typiques furent Spartes et Athènes.</a:t>
            </a:r>
          </a:p>
          <a:p>
            <a:pPr>
              <a:lnSpc>
                <a:spcPct val="150000"/>
              </a:lnSpc>
            </a:pPr>
            <a:endParaRPr lang="fr-FR" sz="1800" dirty="0"/>
          </a:p>
        </p:txBody>
      </p:sp>
    </p:spTree>
    <p:extLst>
      <p:ext uri="{BB962C8B-B14F-4D97-AF65-F5344CB8AC3E}">
        <p14:creationId xmlns:p14="http://schemas.microsoft.com/office/powerpoint/2010/main" val="5127066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plus(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plus(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plus(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37883" y="206061"/>
            <a:ext cx="11616742" cy="6529589"/>
          </a:xfrm>
        </p:spPr>
        <p:txBody>
          <a:bodyPr>
            <a:normAutofit fontScale="85000" lnSpcReduction="10000"/>
          </a:bodyPr>
          <a:lstStyle/>
          <a:p>
            <a:pPr rtl="1"/>
            <a:r>
              <a:rPr lang="fr-FR" b="1" dirty="0"/>
              <a:t> </a:t>
            </a:r>
            <a:endParaRPr lang="fr-FR" dirty="0"/>
          </a:p>
          <a:p>
            <a:r>
              <a:rPr lang="fr-FR" sz="3600" b="1" dirty="0" smtClean="0">
                <a:solidFill>
                  <a:schemeClr val="tx1"/>
                </a:solidFill>
              </a:rPr>
              <a:t>1-</a:t>
            </a:r>
            <a:r>
              <a:rPr lang="fr-FR" sz="3600" b="1" dirty="0">
                <a:solidFill>
                  <a:schemeClr val="tx1"/>
                </a:solidFill>
              </a:rPr>
              <a:t> </a:t>
            </a:r>
            <a:r>
              <a:rPr lang="fr-FR" sz="3600" b="1" dirty="0" smtClean="0">
                <a:solidFill>
                  <a:schemeClr val="tx1"/>
                </a:solidFill>
              </a:rPr>
              <a:t>SPARTES</a:t>
            </a:r>
            <a:endParaRPr lang="fr-FR" sz="3600" dirty="0">
              <a:solidFill>
                <a:schemeClr val="tx1"/>
              </a:solidFill>
            </a:endParaRPr>
          </a:p>
          <a:p>
            <a:pPr algn="l">
              <a:lnSpc>
                <a:spcPct val="150000"/>
              </a:lnSpc>
            </a:pPr>
            <a:r>
              <a:rPr lang="fr-FR" sz="3200" dirty="0" smtClean="0">
                <a:solidFill>
                  <a:schemeClr val="tx1"/>
                </a:solidFill>
              </a:rPr>
              <a:t>La </a:t>
            </a:r>
            <a:r>
              <a:rPr lang="fr-FR" sz="3200" dirty="0">
                <a:solidFill>
                  <a:schemeClr val="tx1"/>
                </a:solidFill>
              </a:rPr>
              <a:t>préparation physique à l'aide d'une gymnastique divisée en trois parties (jeu, palestrique et orchestique), ajoutée à un régime de vies saines et une hygiène corporelle très poussée seront le fondement du système éducatif </a:t>
            </a:r>
            <a:r>
              <a:rPr lang="fr-FR" sz="3200" dirty="0" smtClean="0">
                <a:solidFill>
                  <a:schemeClr val="tx1"/>
                </a:solidFill>
              </a:rPr>
              <a:t>spartiate, </a:t>
            </a:r>
            <a:r>
              <a:rPr lang="fr-FR" sz="3200" dirty="0">
                <a:solidFill>
                  <a:schemeClr val="tx1"/>
                </a:solidFill>
              </a:rPr>
              <a:t>c'est en vue de former un guerrier apte à défendre sa ville </a:t>
            </a:r>
          </a:p>
          <a:p>
            <a:pPr algn="l">
              <a:lnSpc>
                <a:spcPct val="150000"/>
              </a:lnSpc>
            </a:pPr>
            <a:r>
              <a:rPr lang="fr-FR" sz="3200" dirty="0">
                <a:solidFill>
                  <a:schemeClr val="tx1"/>
                </a:solidFill>
              </a:rPr>
              <a:t>En toutes circonstances. Cette formation guerrière est subordonnée à la structure sociale de la </a:t>
            </a:r>
            <a:r>
              <a:rPr lang="fr-FR" sz="3200" dirty="0" smtClean="0">
                <a:solidFill>
                  <a:schemeClr val="tx1"/>
                </a:solidFill>
              </a:rPr>
              <a:t>cité Qui </a:t>
            </a:r>
            <a:r>
              <a:rPr lang="fr-FR" sz="3200" dirty="0">
                <a:solidFill>
                  <a:schemeClr val="tx1"/>
                </a:solidFill>
              </a:rPr>
              <a:t>comptait pas mois de 200 000 esclaves sous le joug d'environs 9000 aristocrates.</a:t>
            </a:r>
          </a:p>
          <a:p>
            <a:pPr algn="l">
              <a:lnSpc>
                <a:spcPct val="150000"/>
              </a:lnSpc>
            </a:pPr>
            <a:endParaRPr lang="fr-FR" sz="2800" dirty="0"/>
          </a:p>
        </p:txBody>
      </p:sp>
    </p:spTree>
    <p:extLst>
      <p:ext uri="{BB962C8B-B14F-4D97-AF65-F5344CB8AC3E}">
        <p14:creationId xmlns:p14="http://schemas.microsoft.com/office/powerpoint/2010/main" val="24465652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3335" y="0"/>
            <a:ext cx="11732654" cy="6858000"/>
          </a:xfrm>
        </p:spPr>
        <p:txBody>
          <a:bodyPr>
            <a:normAutofit fontScale="92500"/>
          </a:bodyPr>
          <a:lstStyle/>
          <a:p>
            <a:pPr>
              <a:lnSpc>
                <a:spcPct val="150000"/>
              </a:lnSpc>
            </a:pPr>
            <a:r>
              <a:rPr lang="fr-FR" sz="3200" dirty="0" smtClean="0"/>
              <a:t>Le </a:t>
            </a:r>
            <a:r>
              <a:rPr lang="fr-FR" sz="3200" dirty="0"/>
              <a:t>processus de cette formation guerrière est étalé sur quatre étapes, ou pratiquement rien </a:t>
            </a:r>
            <a:r>
              <a:rPr lang="fr-FR" sz="3200" dirty="0" smtClean="0"/>
              <a:t>n'est Laissé </a:t>
            </a:r>
            <a:r>
              <a:rPr lang="fr-FR" sz="3200" dirty="0"/>
              <a:t>au hasard.</a:t>
            </a:r>
          </a:p>
          <a:p>
            <a:pPr>
              <a:lnSpc>
                <a:spcPct val="150000"/>
              </a:lnSpc>
            </a:pPr>
            <a:r>
              <a:rPr lang="fr-FR" sz="3200" dirty="0" smtClean="0"/>
              <a:t>-</a:t>
            </a:r>
            <a:r>
              <a:rPr lang="fr-FR" sz="3200" dirty="0"/>
              <a:t>La période de 0 à 7 ans ou l'enfant sélectionné, reçoit un éducation a base de jeux.</a:t>
            </a:r>
          </a:p>
          <a:p>
            <a:pPr>
              <a:lnSpc>
                <a:spcPct val="150000"/>
              </a:lnSpc>
            </a:pPr>
            <a:r>
              <a:rPr lang="fr-FR" sz="3200" dirty="0" smtClean="0"/>
              <a:t>La période de 7 à 15 ans, ou l'enfant n'appartenant plus à ses parents est confié aux éducateurs Spécialisés de la cité. La il reçoit une éducation morale guerrière et physique par la connaissance Des fondements gymniques et orchestiques suivants les canaux esthétiques et moraux de Spartes.</a:t>
            </a:r>
          </a:p>
          <a:p>
            <a:endParaRPr lang="fr-FR" dirty="0"/>
          </a:p>
        </p:txBody>
      </p:sp>
    </p:spTree>
    <p:extLst>
      <p:ext uri="{BB962C8B-B14F-4D97-AF65-F5344CB8AC3E}">
        <p14:creationId xmlns:p14="http://schemas.microsoft.com/office/powerpoint/2010/main" val="5609257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0303" y="231820"/>
            <a:ext cx="11758411" cy="6626180"/>
          </a:xfrm>
        </p:spPr>
        <p:txBody>
          <a:bodyPr/>
          <a:lstStyle/>
          <a:p>
            <a:pPr>
              <a:lnSpc>
                <a:spcPct val="100000"/>
              </a:lnSpc>
            </a:pPr>
            <a:r>
              <a:rPr lang="fr-FR" sz="3200" dirty="0" smtClean="0"/>
              <a:t>A </a:t>
            </a:r>
            <a:r>
              <a:rPr lang="fr-FR" sz="3200" dirty="0"/>
              <a:t>la 15</a:t>
            </a:r>
            <a:r>
              <a:rPr lang="fr-FR" sz="3200" baseline="30000" dirty="0"/>
              <a:t>e </a:t>
            </a:r>
            <a:r>
              <a:rPr lang="fr-FR" sz="3200" dirty="0"/>
              <a:t>année, le culte de la crypte (compétitions ou test) sanctionnera leur passage à l'étape </a:t>
            </a:r>
            <a:r>
              <a:rPr lang="fr-FR" sz="3200" dirty="0" smtClean="0"/>
              <a:t>suivante, celle </a:t>
            </a:r>
            <a:r>
              <a:rPr lang="fr-FR" sz="3200" dirty="0"/>
              <a:t>des </a:t>
            </a:r>
            <a:r>
              <a:rPr lang="fr-FR" sz="3200" dirty="0" smtClean="0"/>
              <a:t>airains.</a:t>
            </a:r>
            <a:endParaRPr lang="fr-FR" sz="3200" dirty="0"/>
          </a:p>
          <a:p>
            <a:pPr>
              <a:lnSpc>
                <a:spcPct val="100000"/>
              </a:lnSpc>
            </a:pPr>
            <a:r>
              <a:rPr lang="fr-FR" sz="3200" dirty="0" smtClean="0"/>
              <a:t>-La période de 16 à 20 ans est caractérisée par l'apprentissage des exercices guerriers (exercices avec armes, boxe), du pentathlon, des éléments de lutte et de danses préparatoires à la guerre.</a:t>
            </a:r>
          </a:p>
          <a:p>
            <a:pPr>
              <a:lnSpc>
                <a:spcPct val="100000"/>
              </a:lnSpc>
            </a:pPr>
            <a:endParaRPr lang="fr-FR" sz="3200" dirty="0" smtClean="0"/>
          </a:p>
          <a:p>
            <a:pPr>
              <a:lnSpc>
                <a:spcPct val="100000"/>
              </a:lnSpc>
            </a:pPr>
            <a:r>
              <a:rPr lang="fr-FR" sz="3200" dirty="0" smtClean="0"/>
              <a:t>- A partir de 20 ans jusqu'à 30 ans groupe des Ephèbes- c'est l'étape de l'apprentissage purement guerrier.</a:t>
            </a:r>
          </a:p>
          <a:p>
            <a:pPr>
              <a:lnSpc>
                <a:spcPct val="100000"/>
              </a:lnSpc>
            </a:pPr>
            <a:r>
              <a:rPr lang="fr-FR" sz="3200" dirty="0" smtClean="0"/>
              <a:t>Notons toutefois à l'âge de 20 ans la jeune fille spartiate est préparée de la même façon que les garçons.</a:t>
            </a:r>
          </a:p>
          <a:p>
            <a:endParaRPr lang="fr-FR" dirty="0"/>
          </a:p>
        </p:txBody>
      </p:sp>
    </p:spTree>
    <p:extLst>
      <p:ext uri="{BB962C8B-B14F-4D97-AF65-F5344CB8AC3E}">
        <p14:creationId xmlns:p14="http://schemas.microsoft.com/office/powerpoint/2010/main" val="34106027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8941" y="244698"/>
            <a:ext cx="11797048" cy="6516709"/>
          </a:xfrm>
        </p:spPr>
        <p:txBody>
          <a:bodyPr>
            <a:normAutofit fontScale="92500"/>
          </a:bodyPr>
          <a:lstStyle/>
          <a:p>
            <a:pPr marL="0" indent="0" rtl="1">
              <a:buNone/>
            </a:pPr>
            <a:r>
              <a:rPr lang="fr-FR" sz="3000" b="1" u="sng" dirty="0" smtClean="0"/>
              <a:t>2 </a:t>
            </a:r>
            <a:r>
              <a:rPr lang="fr-FR" sz="3000" b="1" u="sng" dirty="0"/>
              <a:t>Athènes </a:t>
            </a:r>
            <a:endParaRPr lang="fr-FR" sz="3000" dirty="0"/>
          </a:p>
          <a:p>
            <a:pPr>
              <a:lnSpc>
                <a:spcPct val="150000"/>
              </a:lnSpc>
            </a:pPr>
            <a:r>
              <a:rPr lang="fr-FR" sz="3200" dirty="0" smtClean="0"/>
              <a:t>Athènes </a:t>
            </a:r>
            <a:r>
              <a:rPr lang="fr-FR" sz="3200" dirty="0"/>
              <a:t>son progrès vers les débuts du 5</a:t>
            </a:r>
            <a:r>
              <a:rPr lang="fr-FR" sz="3200" baseline="30000" dirty="0"/>
              <a:t>ème</a:t>
            </a:r>
            <a:r>
              <a:rPr lang="fr-FR" sz="3200" dirty="0"/>
              <a:t> siècle av J.C et son système éducatif est plus </a:t>
            </a:r>
            <a:r>
              <a:rPr lang="fr-FR" sz="3200" dirty="0" smtClean="0"/>
              <a:t>individuel Que </a:t>
            </a:r>
            <a:r>
              <a:rPr lang="fr-FR" sz="3200" dirty="0"/>
              <a:t>collectif (familial et non étatique). Il se basait sur une éducation aussi bien physique qu'esthétique et morale. Ceci est bien sur </a:t>
            </a:r>
            <a:r>
              <a:rPr lang="fr-FR" sz="3200" dirty="0" smtClean="0"/>
              <a:t>subordonné </a:t>
            </a:r>
            <a:r>
              <a:rPr lang="fr-FR" sz="3200" dirty="0"/>
              <a:t>a la structure sociale d'Athènes et conditionné par le développement de la cité (commerce et artisanat développés), qui comptait un grand nombre d'affranchis (presque la moitié de la population). </a:t>
            </a:r>
          </a:p>
          <a:p>
            <a:endParaRPr lang="fr-FR" dirty="0"/>
          </a:p>
        </p:txBody>
      </p:sp>
    </p:spTree>
    <p:extLst>
      <p:ext uri="{BB962C8B-B14F-4D97-AF65-F5344CB8AC3E}">
        <p14:creationId xmlns:p14="http://schemas.microsoft.com/office/powerpoint/2010/main" val="3999419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95402" y="656824"/>
            <a:ext cx="9601196" cy="1629176"/>
          </a:xfrm>
        </p:spPr>
        <p:txBody>
          <a:bodyPr>
            <a:normAutofit/>
          </a:bodyPr>
          <a:lstStyle/>
          <a:p>
            <a:pPr algn="ctr"/>
            <a:r>
              <a:rPr lang="fr-FR" sz="3600" b="1" u="sng" dirty="0"/>
              <a:t>1-Formation de la culture physique en Grèce antique .2000-600 ans av J.C</a:t>
            </a:r>
            <a:endParaRPr lang="fr-FR" sz="3600" dirty="0"/>
          </a:p>
        </p:txBody>
      </p:sp>
      <p:sp>
        <p:nvSpPr>
          <p:cNvPr id="3" name="Espace réservé du contenu 2"/>
          <p:cNvSpPr>
            <a:spLocks noGrp="1"/>
          </p:cNvSpPr>
          <p:nvPr>
            <p:ph idx="1"/>
          </p:nvPr>
        </p:nvSpPr>
        <p:spPr>
          <a:xfrm>
            <a:off x="838200" y="2060620"/>
            <a:ext cx="10515600" cy="4430332"/>
          </a:xfrm>
        </p:spPr>
        <p:txBody>
          <a:bodyPr/>
          <a:lstStyle/>
          <a:p>
            <a:pPr>
              <a:lnSpc>
                <a:spcPct val="150000"/>
              </a:lnSpc>
            </a:pPr>
            <a:r>
              <a:rPr lang="fr-FR" sz="3200" dirty="0"/>
              <a:t>A la fin du 2</a:t>
            </a:r>
            <a:r>
              <a:rPr lang="fr-FR" sz="3200" baseline="30000" dirty="0"/>
              <a:t>ème</a:t>
            </a:r>
            <a:r>
              <a:rPr lang="fr-FR" sz="3200" dirty="0"/>
              <a:t> millénaire, dans le rayon de la mer </a:t>
            </a:r>
            <a:r>
              <a:rPr lang="fr-FR" sz="3200" dirty="0" smtClean="0"/>
              <a:t>Egée</a:t>
            </a:r>
            <a:r>
              <a:rPr lang="fr-FR" sz="3200" dirty="0"/>
              <a:t>, commença a se développer une CP qui se différenciait des autres </a:t>
            </a:r>
            <a:r>
              <a:rPr lang="fr-FR" sz="3200" dirty="0" smtClean="0"/>
              <a:t>formes </a:t>
            </a:r>
            <a:r>
              <a:rPr lang="fr-FR" sz="3200" dirty="0"/>
              <a:t>de CP connues jusqu'alors. En voici, chronologiquement quelques traits caractéristiques :</a:t>
            </a:r>
          </a:p>
          <a:p>
            <a:endParaRPr lang="fr-FR" dirty="0"/>
          </a:p>
        </p:txBody>
      </p:sp>
    </p:spTree>
    <p:extLst>
      <p:ext uri="{BB962C8B-B14F-4D97-AF65-F5344CB8AC3E}">
        <p14:creationId xmlns:p14="http://schemas.microsoft.com/office/powerpoint/2010/main" val="6885841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fontScale="92500"/>
          </a:bodyPr>
          <a:lstStyle/>
          <a:p>
            <a:pPr marL="0" indent="0" rtl="1">
              <a:buNone/>
            </a:pPr>
            <a:r>
              <a:rPr lang="fr-FR" dirty="0"/>
              <a:t> </a:t>
            </a:r>
          </a:p>
          <a:p>
            <a:r>
              <a:rPr lang="fr-FR" sz="2800" dirty="0"/>
              <a:t>Le processus éducatif Athénien est marqué par trois périodes distinctes:</a:t>
            </a:r>
          </a:p>
          <a:p>
            <a:r>
              <a:rPr lang="fr-FR" sz="2800" dirty="0" smtClean="0"/>
              <a:t>-</a:t>
            </a:r>
            <a:r>
              <a:rPr lang="fr-FR" sz="2800" dirty="0"/>
              <a:t>De 0 à 7 ans : l'enfant s'initie aux jeux.</a:t>
            </a:r>
          </a:p>
          <a:p>
            <a:r>
              <a:rPr lang="fr-FR" sz="2800" dirty="0" smtClean="0"/>
              <a:t>- </a:t>
            </a:r>
            <a:r>
              <a:rPr lang="fr-FR" sz="2800" dirty="0"/>
              <a:t>De 7 ans à 18 ans : sous la conduite d'enseignants (gymnase, musique, etc……) il est initié aux </a:t>
            </a:r>
            <a:r>
              <a:rPr lang="fr-FR" sz="2800" dirty="0" smtClean="0"/>
              <a:t>danses, Aux </a:t>
            </a:r>
            <a:r>
              <a:rPr lang="fr-FR" sz="2800" dirty="0"/>
              <a:t>sauts, aux jeux de balle, au pentathlon d'une façon allégée. A 15 ans, la boxe, la natation ainsi que le </a:t>
            </a:r>
            <a:r>
              <a:rPr lang="fr-FR" sz="2800" dirty="0" smtClean="0"/>
              <a:t>Pentathlon </a:t>
            </a:r>
            <a:r>
              <a:rPr lang="fr-FR" sz="2800" dirty="0"/>
              <a:t>normal sont intégrés à ce processus éducatif. Des compétitions ont souvent lieu entre cités </a:t>
            </a:r>
          </a:p>
          <a:p>
            <a:pPr marL="0" indent="0">
              <a:buNone/>
            </a:pPr>
            <a:r>
              <a:rPr lang="fr-FR" sz="2800" dirty="0" smtClean="0"/>
              <a:t>Pour </a:t>
            </a:r>
            <a:r>
              <a:rPr lang="fr-FR" sz="2800" dirty="0"/>
              <a:t>les jeunes.</a:t>
            </a:r>
          </a:p>
          <a:p>
            <a:r>
              <a:rPr lang="fr-FR" sz="2800" dirty="0" smtClean="0"/>
              <a:t>-</a:t>
            </a:r>
            <a:r>
              <a:rPr lang="fr-FR" sz="2800" dirty="0"/>
              <a:t>Enfin de 18 à 20 ans : période surtout consacré a l'apprentissage guerrier, l'équitation la natation et </a:t>
            </a:r>
            <a:r>
              <a:rPr lang="fr-FR" sz="2800" dirty="0" smtClean="0"/>
              <a:t>le maniement </a:t>
            </a:r>
            <a:r>
              <a:rPr lang="fr-FR" sz="2800" dirty="0"/>
              <a:t>d'armes, le tir a l'arc, l'escrime, l'aviron, mais aussi l'art de commander a la philosophie etc...</a:t>
            </a:r>
          </a:p>
          <a:p>
            <a:r>
              <a:rPr lang="fr-FR" sz="2800" dirty="0" smtClean="0"/>
              <a:t>A </a:t>
            </a:r>
            <a:r>
              <a:rPr lang="fr-FR" sz="2800" dirty="0"/>
              <a:t>la fin de la période classique l'accent est beaucoup plus mis sur l'esthétique que la force physique.</a:t>
            </a:r>
          </a:p>
          <a:p>
            <a:endParaRPr lang="fr-FR" dirty="0"/>
          </a:p>
        </p:txBody>
      </p:sp>
    </p:spTree>
    <p:extLst>
      <p:ext uri="{BB962C8B-B14F-4D97-AF65-F5344CB8AC3E}">
        <p14:creationId xmlns:p14="http://schemas.microsoft.com/office/powerpoint/2010/main" val="9220193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518" y="193184"/>
            <a:ext cx="11153105" cy="6413678"/>
          </a:xfrm>
        </p:spPr>
        <p:txBody>
          <a:bodyPr/>
          <a:lstStyle/>
          <a:p>
            <a:r>
              <a:rPr lang="fr-FR" sz="3200" b="1" u="sng" dirty="0" smtClean="0"/>
              <a:t>2.3-l'agonistique </a:t>
            </a:r>
            <a:r>
              <a:rPr lang="fr-FR" sz="3200" b="1" u="sng" dirty="0"/>
              <a:t>du VI e au IV e siècle av. J.C</a:t>
            </a:r>
            <a:endParaRPr lang="fr-FR" sz="3200" dirty="0"/>
          </a:p>
          <a:p>
            <a:pPr>
              <a:lnSpc>
                <a:spcPct val="200000"/>
              </a:lnSpc>
            </a:pPr>
            <a:r>
              <a:rPr lang="fr-FR" sz="2800" dirty="0" smtClean="0"/>
              <a:t>-</a:t>
            </a:r>
            <a:r>
              <a:rPr lang="fr-FR" sz="2800" dirty="0"/>
              <a:t>A cette époque les compétitions prennent beaucoup d'ampleur. On notera la naissance de plusieurs </a:t>
            </a:r>
          </a:p>
          <a:p>
            <a:pPr>
              <a:lnSpc>
                <a:spcPct val="200000"/>
              </a:lnSpc>
            </a:pPr>
            <a:r>
              <a:rPr lang="fr-FR" sz="2800" dirty="0" smtClean="0"/>
              <a:t>Jeux </a:t>
            </a:r>
            <a:r>
              <a:rPr lang="fr-FR" sz="2800" dirty="0"/>
              <a:t>(isthmiques, de Delphes, panathéniens, Néméens etc……ou plusieurs cités y prennent part </a:t>
            </a:r>
          </a:p>
          <a:p>
            <a:pPr>
              <a:lnSpc>
                <a:spcPct val="200000"/>
              </a:lnSpc>
            </a:pPr>
            <a:r>
              <a:rPr lang="fr-FR" sz="2800" dirty="0" smtClean="0"/>
              <a:t>(</a:t>
            </a:r>
            <a:r>
              <a:rPr lang="fr-FR" sz="2800" dirty="0"/>
              <a:t>à part les olympiades). </a:t>
            </a:r>
            <a:endParaRPr lang="fr-FR" sz="2800" dirty="0"/>
          </a:p>
        </p:txBody>
      </p:sp>
    </p:spTree>
    <p:extLst>
      <p:ext uri="{BB962C8B-B14F-4D97-AF65-F5344CB8AC3E}">
        <p14:creationId xmlns:p14="http://schemas.microsoft.com/office/powerpoint/2010/main" val="20377032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911" y="257577"/>
            <a:ext cx="11384924" cy="6362164"/>
          </a:xfrm>
        </p:spPr>
        <p:txBody>
          <a:bodyPr/>
          <a:lstStyle/>
          <a:p>
            <a:pPr>
              <a:lnSpc>
                <a:spcPct val="200000"/>
              </a:lnSpc>
            </a:pPr>
            <a:r>
              <a:rPr lang="fr-FR" sz="2800" dirty="0" smtClean="0"/>
              <a:t>-</a:t>
            </a:r>
            <a:r>
              <a:rPr lang="fr-FR" sz="2800" dirty="0"/>
              <a:t>Le rituel olympique reste inchangé (la flamme, le serment, la paix, les récompenses, le rôle des</a:t>
            </a:r>
          </a:p>
          <a:p>
            <a:pPr>
              <a:lnSpc>
                <a:spcPct val="200000"/>
              </a:lnSpc>
            </a:pPr>
            <a:r>
              <a:rPr lang="fr-FR" sz="2800" dirty="0" smtClean="0"/>
              <a:t>femmes  </a:t>
            </a:r>
            <a:r>
              <a:rPr lang="fr-FR" sz="2800" dirty="0"/>
              <a:t>etc…….). Néanmoins le rite ou culte des dieux commence petit à petit à se préparer des</a:t>
            </a:r>
          </a:p>
          <a:p>
            <a:pPr>
              <a:lnSpc>
                <a:spcPct val="200000"/>
              </a:lnSpc>
            </a:pPr>
            <a:r>
              <a:rPr lang="fr-FR" sz="2800" dirty="0" smtClean="0"/>
              <a:t>compétitions</a:t>
            </a:r>
            <a:r>
              <a:rPr lang="fr-FR" sz="2800" dirty="0"/>
              <a:t>, de la gymnastique et exercice physique.</a:t>
            </a:r>
          </a:p>
          <a:p>
            <a:pPr>
              <a:lnSpc>
                <a:spcPct val="200000"/>
              </a:lnSpc>
            </a:pPr>
            <a:r>
              <a:rPr lang="fr-FR" sz="2800" dirty="0" smtClean="0"/>
              <a:t>-</a:t>
            </a:r>
            <a:r>
              <a:rPr lang="fr-FR" sz="2800" dirty="0"/>
              <a:t>Les récompenses commencent à prendre de l'ampleur.</a:t>
            </a:r>
          </a:p>
          <a:p>
            <a:endParaRPr lang="fr-FR" dirty="0"/>
          </a:p>
        </p:txBody>
      </p:sp>
    </p:spTree>
    <p:extLst>
      <p:ext uri="{BB962C8B-B14F-4D97-AF65-F5344CB8AC3E}">
        <p14:creationId xmlns:p14="http://schemas.microsoft.com/office/powerpoint/2010/main" val="3109541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972" y="334852"/>
            <a:ext cx="11333408" cy="6220494"/>
          </a:xfrm>
        </p:spPr>
        <p:txBody>
          <a:bodyPr>
            <a:noAutofit/>
          </a:bodyPr>
          <a:lstStyle/>
          <a:p>
            <a:pPr>
              <a:lnSpc>
                <a:spcPct val="200000"/>
              </a:lnSpc>
            </a:pPr>
            <a:r>
              <a:rPr lang="fr-FR" sz="2800" dirty="0" smtClean="0"/>
              <a:t>-</a:t>
            </a:r>
            <a:r>
              <a:rPr lang="fr-FR" sz="2800" dirty="0"/>
              <a:t>Le rôle des jeux s'agrandit : ils deviennent un forum grec ou, résolutions politiques et </a:t>
            </a:r>
            <a:r>
              <a:rPr lang="fr-FR" sz="2800" dirty="0" smtClean="0"/>
              <a:t>pourparlers</a:t>
            </a:r>
            <a:r>
              <a:rPr lang="fr-FR" sz="2800" dirty="0"/>
              <a:t>,</a:t>
            </a:r>
          </a:p>
          <a:p>
            <a:pPr>
              <a:lnSpc>
                <a:spcPct val="200000"/>
              </a:lnSpc>
            </a:pPr>
            <a:r>
              <a:rPr lang="fr-FR" sz="2800" dirty="0" smtClean="0"/>
              <a:t>Affaires </a:t>
            </a:r>
            <a:r>
              <a:rPr lang="fr-FR" sz="2800" dirty="0"/>
              <a:t>et prestiges, ainsi que compétitions entre philosophes, historiens, orateurs, poètes,</a:t>
            </a:r>
          </a:p>
          <a:p>
            <a:pPr>
              <a:lnSpc>
                <a:spcPct val="200000"/>
              </a:lnSpc>
            </a:pPr>
            <a:r>
              <a:rPr lang="fr-FR" sz="2800" dirty="0" smtClean="0"/>
              <a:t>Compositeurs </a:t>
            </a:r>
            <a:r>
              <a:rPr lang="fr-FR" sz="2800" dirty="0"/>
              <a:t>etc…….trouvent leur place.</a:t>
            </a:r>
          </a:p>
          <a:p>
            <a:pPr>
              <a:lnSpc>
                <a:spcPct val="200000"/>
              </a:lnSpc>
            </a:pPr>
            <a:r>
              <a:rPr lang="fr-FR" sz="2800" dirty="0" smtClean="0"/>
              <a:t>-</a:t>
            </a:r>
            <a:r>
              <a:rPr lang="fr-FR" sz="2800" dirty="0"/>
              <a:t>En l'an 468 : 20 compétitions durant 5 jours fut le programme </a:t>
            </a:r>
            <a:r>
              <a:rPr lang="fr-FR" sz="2800" dirty="0" smtClean="0"/>
              <a:t>olympique</a:t>
            </a:r>
            <a:endParaRPr lang="fr-FR" sz="2800" dirty="0"/>
          </a:p>
        </p:txBody>
      </p:sp>
    </p:spTree>
    <p:extLst>
      <p:ext uri="{BB962C8B-B14F-4D97-AF65-F5344CB8AC3E}">
        <p14:creationId xmlns:p14="http://schemas.microsoft.com/office/powerpoint/2010/main" val="24666927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4851" y="489398"/>
            <a:ext cx="11320529" cy="6027312"/>
          </a:xfrm>
        </p:spPr>
        <p:txBody>
          <a:bodyPr>
            <a:normAutofit fontScale="92500" lnSpcReduction="10000"/>
          </a:bodyPr>
          <a:lstStyle/>
          <a:p>
            <a:pPr>
              <a:lnSpc>
                <a:spcPct val="200000"/>
              </a:lnSpc>
            </a:pPr>
            <a:r>
              <a:rPr lang="fr-FR" sz="2800" dirty="0" smtClean="0"/>
              <a:t>-</a:t>
            </a:r>
            <a:r>
              <a:rPr lang="fr-FR" sz="2800" dirty="0"/>
              <a:t>La préparation aux compétitions devient un élément important de la C.P:</a:t>
            </a:r>
          </a:p>
          <a:p>
            <a:pPr>
              <a:lnSpc>
                <a:spcPct val="200000"/>
              </a:lnSpc>
            </a:pPr>
            <a:r>
              <a:rPr lang="fr-FR" sz="2800" dirty="0" smtClean="0"/>
              <a:t>-</a:t>
            </a:r>
            <a:r>
              <a:rPr lang="fr-FR" sz="2800" dirty="0"/>
              <a:t>Planification</a:t>
            </a:r>
          </a:p>
          <a:p>
            <a:pPr>
              <a:lnSpc>
                <a:spcPct val="200000"/>
              </a:lnSpc>
            </a:pPr>
            <a:r>
              <a:rPr lang="fr-FR" sz="2800" dirty="0"/>
              <a:t>            -Orientation spécialisée</a:t>
            </a:r>
          </a:p>
          <a:p>
            <a:pPr>
              <a:lnSpc>
                <a:spcPct val="200000"/>
              </a:lnSpc>
            </a:pPr>
            <a:r>
              <a:rPr lang="fr-FR" sz="2800" dirty="0"/>
              <a:t>            -Méthodes pédagogiques</a:t>
            </a:r>
          </a:p>
          <a:p>
            <a:pPr>
              <a:lnSpc>
                <a:spcPct val="200000"/>
              </a:lnSpc>
            </a:pPr>
            <a:r>
              <a:rPr lang="fr-FR" sz="2800" dirty="0" smtClean="0"/>
              <a:t>-</a:t>
            </a:r>
            <a:r>
              <a:rPr lang="fr-FR" sz="2800" dirty="0"/>
              <a:t>Les moyens de désigner le vainqueur (le règlement) deviennent plus humains.</a:t>
            </a:r>
          </a:p>
          <a:p>
            <a:endParaRPr lang="fr-FR" dirty="0"/>
          </a:p>
        </p:txBody>
      </p:sp>
    </p:spTree>
    <p:extLst>
      <p:ext uri="{BB962C8B-B14F-4D97-AF65-F5344CB8AC3E}">
        <p14:creationId xmlns:p14="http://schemas.microsoft.com/office/powerpoint/2010/main" val="21706350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0456" y="231820"/>
            <a:ext cx="11706895" cy="6297769"/>
          </a:xfrm>
        </p:spPr>
        <p:txBody>
          <a:bodyPr>
            <a:noAutofit/>
          </a:bodyPr>
          <a:lstStyle/>
          <a:p>
            <a:pPr>
              <a:lnSpc>
                <a:spcPct val="200000"/>
              </a:lnSpc>
            </a:pPr>
            <a:r>
              <a:rPr lang="fr-FR" sz="2400" b="1" u="sng" dirty="0" smtClean="0"/>
              <a:t>3-Crise </a:t>
            </a:r>
            <a:r>
              <a:rPr lang="fr-FR" sz="2400" b="1" u="sng" dirty="0"/>
              <a:t>des formes de la CP antique grecque IV e siècle av J.C.</a:t>
            </a:r>
            <a:endParaRPr lang="fr-FR" sz="2400" dirty="0"/>
          </a:p>
          <a:p>
            <a:pPr>
              <a:lnSpc>
                <a:spcPct val="200000"/>
              </a:lnSpc>
            </a:pPr>
            <a:r>
              <a:rPr lang="fr-FR" sz="2400" dirty="0" smtClean="0"/>
              <a:t>Vers </a:t>
            </a:r>
            <a:r>
              <a:rPr lang="fr-FR" sz="2400" dirty="0"/>
              <a:t>la fin du 5</a:t>
            </a:r>
            <a:r>
              <a:rPr lang="fr-FR" sz="2400" baseline="30000" dirty="0"/>
              <a:t>ème</a:t>
            </a:r>
            <a:r>
              <a:rPr lang="fr-FR" sz="2400" dirty="0"/>
              <a:t> siècle, c'est le début de la crise sociale et économique dans les cités grecque </a:t>
            </a:r>
            <a:r>
              <a:rPr lang="ar-DZ" sz="2400" dirty="0"/>
              <a:t>*</a:t>
            </a:r>
            <a:endParaRPr lang="fr-FR" sz="2400" dirty="0"/>
          </a:p>
          <a:p>
            <a:pPr>
              <a:lnSpc>
                <a:spcPct val="200000"/>
              </a:lnSpc>
            </a:pPr>
            <a:r>
              <a:rPr lang="fr-FR" sz="2400" dirty="0" smtClean="0"/>
              <a:t>(</a:t>
            </a:r>
            <a:r>
              <a:rPr lang="fr-FR" sz="2400" dirty="0"/>
              <a:t>luttes du Péloponnèse etc…..) qui entrainera un changement au niveau de l'approche philosophique</a:t>
            </a:r>
          </a:p>
          <a:p>
            <a:pPr>
              <a:lnSpc>
                <a:spcPct val="200000"/>
              </a:lnSpc>
            </a:pPr>
            <a:r>
              <a:rPr lang="fr-FR" sz="2400" dirty="0" smtClean="0"/>
              <a:t>De </a:t>
            </a:r>
            <a:r>
              <a:rPr lang="fr-FR" sz="2400" dirty="0"/>
              <a:t>la culture physique, donc de ses formes. </a:t>
            </a:r>
          </a:p>
          <a:p>
            <a:pPr>
              <a:lnSpc>
                <a:spcPct val="200000"/>
              </a:lnSpc>
            </a:pPr>
            <a:r>
              <a:rPr lang="fr-FR" sz="2400" dirty="0" smtClean="0"/>
              <a:t>Les </a:t>
            </a:r>
            <a:r>
              <a:rPr lang="fr-FR" sz="2400" dirty="0"/>
              <a:t>prémisses de cette crise remontent au Ve siècle (91</a:t>
            </a:r>
            <a:r>
              <a:rPr lang="fr-FR" sz="2400" baseline="30000" dirty="0"/>
              <a:t>ème</a:t>
            </a:r>
            <a:r>
              <a:rPr lang="fr-FR" sz="2400" dirty="0"/>
              <a:t> olympiade: 416).</a:t>
            </a:r>
            <a:endParaRPr lang="fr-FR" sz="2400" dirty="0"/>
          </a:p>
        </p:txBody>
      </p:sp>
    </p:spTree>
    <p:extLst>
      <p:ext uri="{BB962C8B-B14F-4D97-AF65-F5344CB8AC3E}">
        <p14:creationId xmlns:p14="http://schemas.microsoft.com/office/powerpoint/2010/main" val="35334355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972" y="502276"/>
            <a:ext cx="11346287" cy="6104586"/>
          </a:xfrm>
        </p:spPr>
        <p:txBody>
          <a:bodyPr>
            <a:normAutofit/>
          </a:bodyPr>
          <a:lstStyle/>
          <a:p>
            <a:pPr>
              <a:lnSpc>
                <a:spcPct val="200000"/>
              </a:lnSpc>
            </a:pPr>
            <a:r>
              <a:rPr lang="fr-FR" sz="2400" dirty="0" smtClean="0"/>
              <a:t>Quand </a:t>
            </a:r>
            <a:r>
              <a:rPr lang="fr-FR" sz="2400" dirty="0"/>
              <a:t>certains vainqueurs aux jeux commencèrent à critiquer l'appartenance de certains athlètes </a:t>
            </a:r>
          </a:p>
          <a:p>
            <a:pPr>
              <a:lnSpc>
                <a:spcPct val="200000"/>
              </a:lnSpc>
            </a:pPr>
            <a:r>
              <a:rPr lang="fr-FR" sz="2400" dirty="0" smtClean="0"/>
              <a:t>Aux </a:t>
            </a:r>
            <a:r>
              <a:rPr lang="fr-FR" sz="2400" dirty="0"/>
              <a:t>gens sans culture.</a:t>
            </a:r>
          </a:p>
          <a:p>
            <a:pPr>
              <a:lnSpc>
                <a:spcPct val="200000"/>
              </a:lnSpc>
            </a:pPr>
            <a:r>
              <a:rPr lang="fr-FR" sz="2400" dirty="0" smtClean="0"/>
              <a:t>*</a:t>
            </a:r>
            <a:r>
              <a:rPr lang="fr-FR" sz="2400" dirty="0"/>
              <a:t>Les causes sont en fait: - Développement et massification de l'esclavagisme.</a:t>
            </a:r>
          </a:p>
          <a:p>
            <a:pPr>
              <a:lnSpc>
                <a:spcPct val="200000"/>
              </a:lnSpc>
            </a:pPr>
            <a:r>
              <a:rPr lang="fr-FR" sz="2400" dirty="0" smtClean="0"/>
              <a:t>-</a:t>
            </a:r>
            <a:r>
              <a:rPr lang="fr-FR" sz="2400" dirty="0"/>
              <a:t>Changement d'attitude vis-à-vis du travail</a:t>
            </a:r>
          </a:p>
          <a:p>
            <a:pPr>
              <a:lnSpc>
                <a:spcPct val="200000"/>
              </a:lnSpc>
            </a:pPr>
            <a:r>
              <a:rPr lang="fr-FR" sz="2400" dirty="0" smtClean="0"/>
              <a:t>-</a:t>
            </a:r>
            <a:r>
              <a:rPr lang="fr-FR" sz="2400" dirty="0"/>
              <a:t>Le changement des méthodes de guerre.</a:t>
            </a:r>
            <a:endParaRPr lang="fr-FR" sz="2400" dirty="0"/>
          </a:p>
        </p:txBody>
      </p:sp>
    </p:spTree>
    <p:extLst>
      <p:ext uri="{BB962C8B-B14F-4D97-AF65-F5344CB8AC3E}">
        <p14:creationId xmlns:p14="http://schemas.microsoft.com/office/powerpoint/2010/main" val="37972758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1667" y="167425"/>
            <a:ext cx="11912957" cy="6516709"/>
          </a:xfrm>
        </p:spPr>
        <p:txBody>
          <a:bodyPr>
            <a:noAutofit/>
          </a:bodyPr>
          <a:lstStyle/>
          <a:p>
            <a:pPr>
              <a:lnSpc>
                <a:spcPct val="150000"/>
              </a:lnSpc>
            </a:pPr>
            <a:r>
              <a:rPr lang="fr-FR" sz="2400" dirty="0" smtClean="0"/>
              <a:t>*</a:t>
            </a:r>
            <a:r>
              <a:rPr lang="fr-FR" sz="2400" dirty="0"/>
              <a:t>A partir du VI e s av J.C l'Ephébie tombe en ruines, et la guerre est supportée par une armée de </a:t>
            </a:r>
          </a:p>
          <a:p>
            <a:pPr>
              <a:lnSpc>
                <a:spcPct val="150000"/>
              </a:lnSpc>
            </a:pPr>
            <a:r>
              <a:rPr lang="fr-FR" sz="2400" dirty="0" smtClean="0"/>
              <a:t>mercenaires</a:t>
            </a:r>
            <a:r>
              <a:rPr lang="fr-FR" sz="2400" dirty="0"/>
              <a:t>.</a:t>
            </a:r>
          </a:p>
          <a:p>
            <a:pPr>
              <a:lnSpc>
                <a:spcPct val="150000"/>
              </a:lnSpc>
            </a:pPr>
            <a:r>
              <a:rPr lang="fr-FR" sz="2400" dirty="0" smtClean="0"/>
              <a:t>*</a:t>
            </a:r>
            <a:r>
              <a:rPr lang="fr-FR" sz="2400" dirty="0"/>
              <a:t>Les gymnases et les rudes entrainements et les rudes entrainement commencent a être délaissés au profits des formes légères d'exercices (danse et grâce des mouvements).</a:t>
            </a:r>
          </a:p>
          <a:p>
            <a:pPr>
              <a:lnSpc>
                <a:spcPct val="150000"/>
              </a:lnSpc>
            </a:pPr>
            <a:r>
              <a:rPr lang="fr-FR" sz="2400" dirty="0" smtClean="0"/>
              <a:t>*</a:t>
            </a:r>
            <a:r>
              <a:rPr lang="fr-FR" sz="2400" dirty="0"/>
              <a:t>Les compétitions s'individualisent et à partir du IV e s. (Milieu) l'idéal de la </a:t>
            </a:r>
            <a:r>
              <a:rPr lang="fr-FR" sz="2400" dirty="0" err="1"/>
              <a:t>Kologathia</a:t>
            </a:r>
            <a:r>
              <a:rPr lang="fr-FR" sz="2400" dirty="0"/>
              <a:t> n'existera </a:t>
            </a:r>
          </a:p>
          <a:p>
            <a:pPr>
              <a:lnSpc>
                <a:spcPct val="150000"/>
              </a:lnSpc>
            </a:pPr>
            <a:r>
              <a:rPr lang="fr-FR" sz="2400" dirty="0"/>
              <a:t>Pratiquement pus, la tendance est plutôt à l'éducation d'un philosophe bon orateur.</a:t>
            </a:r>
          </a:p>
          <a:p>
            <a:pPr>
              <a:lnSpc>
                <a:spcPct val="150000"/>
              </a:lnSpc>
            </a:pPr>
            <a:r>
              <a:rPr lang="fr-FR" sz="2400" dirty="0" smtClean="0"/>
              <a:t>*</a:t>
            </a:r>
            <a:r>
              <a:rPr lang="fr-FR" sz="2400" dirty="0"/>
              <a:t>Le représentant de cette tendance est ARISTOTE qui préconise beaucoup plus une gymnastique de maintient et de prophylaxie (contre le culte de l'athlète</a:t>
            </a:r>
            <a:endParaRPr lang="fr-FR" sz="2400" dirty="0"/>
          </a:p>
        </p:txBody>
      </p:sp>
    </p:spTree>
    <p:extLst>
      <p:ext uri="{BB962C8B-B14F-4D97-AF65-F5344CB8AC3E}">
        <p14:creationId xmlns:p14="http://schemas.microsoft.com/office/powerpoint/2010/main" val="29454109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244699"/>
            <a:ext cx="12015988" cy="6516709"/>
          </a:xfrm>
        </p:spPr>
        <p:txBody>
          <a:bodyPr/>
          <a:lstStyle/>
          <a:p>
            <a:pPr>
              <a:lnSpc>
                <a:spcPct val="150000"/>
              </a:lnSpc>
            </a:pPr>
            <a:r>
              <a:rPr lang="fr-FR" dirty="0" smtClean="0"/>
              <a:t>*</a:t>
            </a:r>
            <a:r>
              <a:rPr lang="fr-FR" dirty="0"/>
              <a:t>Au niveau des jeux, le pentathlon disparaît et les courses passent au 2</a:t>
            </a:r>
            <a:r>
              <a:rPr lang="fr-FR" baseline="30000" dirty="0"/>
              <a:t>ème</a:t>
            </a:r>
            <a:r>
              <a:rPr lang="fr-FR" dirty="0"/>
              <a:t> plan au profit des courses</a:t>
            </a:r>
          </a:p>
          <a:p>
            <a:pPr>
              <a:lnSpc>
                <a:spcPct val="150000"/>
              </a:lnSpc>
            </a:pPr>
            <a:r>
              <a:rPr lang="fr-FR" dirty="0"/>
              <a:t>De chars et de chevaux ainsi que la boxe et la lutte. Le coté spectacle prend de l'ampleur.</a:t>
            </a:r>
          </a:p>
          <a:p>
            <a:pPr>
              <a:lnSpc>
                <a:spcPct val="150000"/>
              </a:lnSpc>
            </a:pPr>
            <a:r>
              <a:rPr lang="fr-FR" dirty="0" smtClean="0"/>
              <a:t>*</a:t>
            </a:r>
            <a:r>
              <a:rPr lang="fr-FR" dirty="0"/>
              <a:t>98</a:t>
            </a:r>
            <a:r>
              <a:rPr lang="fr-FR" baseline="30000" dirty="0"/>
              <a:t>ème</a:t>
            </a:r>
            <a:r>
              <a:rPr lang="fr-FR" dirty="0"/>
              <a:t> olympiade (388 av J.C) le premier olympique éclate. Plus tard l'achat de sportifs deviendra chose courante et rentrera dans les habitudes.</a:t>
            </a:r>
          </a:p>
          <a:p>
            <a:pPr>
              <a:lnSpc>
                <a:spcPct val="150000"/>
              </a:lnSpc>
            </a:pPr>
            <a:r>
              <a:rPr lang="fr-FR" dirty="0" smtClean="0"/>
              <a:t>*</a:t>
            </a:r>
            <a:r>
              <a:rPr lang="fr-FR" dirty="0"/>
              <a:t>La spécialisation dans les disciplines et le professionnalisme commencent à se développer. Les sportifs</a:t>
            </a:r>
          </a:p>
          <a:p>
            <a:pPr>
              <a:lnSpc>
                <a:spcPct val="150000"/>
              </a:lnSpc>
            </a:pPr>
            <a:r>
              <a:rPr lang="fr-FR" dirty="0"/>
              <a:t>Seront appelés des athlètes (compétiteurs pour le gain). Les tribunes des stades s'agrandissent à cause </a:t>
            </a:r>
          </a:p>
          <a:p>
            <a:pPr>
              <a:lnSpc>
                <a:spcPct val="150000"/>
              </a:lnSpc>
            </a:pPr>
            <a:r>
              <a:rPr lang="fr-FR" dirty="0"/>
              <a:t>de la popularité du </a:t>
            </a:r>
            <a:r>
              <a:rPr lang="fr-FR" dirty="0" err="1"/>
              <a:t>spectacle.S</a:t>
            </a:r>
            <a:endParaRPr lang="fr-FR" dirty="0"/>
          </a:p>
        </p:txBody>
      </p:sp>
    </p:spTree>
    <p:extLst>
      <p:ext uri="{BB962C8B-B14F-4D97-AF65-F5344CB8AC3E}">
        <p14:creationId xmlns:p14="http://schemas.microsoft.com/office/powerpoint/2010/main" val="38033935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540913"/>
            <a:ext cx="10515600" cy="5636050"/>
          </a:xfrm>
        </p:spPr>
        <p:txBody>
          <a:bodyPr/>
          <a:lstStyle/>
          <a:p>
            <a:pPr rtl="1">
              <a:lnSpc>
                <a:spcPct val="150000"/>
              </a:lnSpc>
            </a:pPr>
            <a:r>
              <a:rPr lang="fr-FR" sz="3200" dirty="0"/>
              <a:t>*Déjà au temps du 2</a:t>
            </a:r>
            <a:r>
              <a:rPr lang="fr-FR" sz="3200" baseline="30000" dirty="0"/>
              <a:t>ème</a:t>
            </a:r>
            <a:r>
              <a:rPr lang="fr-FR" sz="3200" dirty="0"/>
              <a:t> millénaire av J.C </a:t>
            </a:r>
            <a:r>
              <a:rPr lang="fr-FR" dirty="0"/>
              <a:t>(</a:t>
            </a:r>
            <a:r>
              <a:rPr lang="fr-FR" dirty="0" smtClean="0"/>
              <a:t>XXe</a:t>
            </a:r>
            <a:r>
              <a:rPr lang="fr-FR" dirty="0" smtClean="0">
                <a:solidFill>
                  <a:srgbClr val="FF0000"/>
                </a:solidFill>
              </a:rPr>
              <a:t>20</a:t>
            </a:r>
            <a:r>
              <a:rPr lang="fr-FR" dirty="0" smtClean="0"/>
              <a:t>- </a:t>
            </a:r>
            <a:r>
              <a:rPr lang="fr-FR" dirty="0"/>
              <a:t>XIIIe </a:t>
            </a:r>
            <a:r>
              <a:rPr lang="fr-FR" dirty="0" smtClean="0">
                <a:solidFill>
                  <a:srgbClr val="FF0000"/>
                </a:solidFill>
              </a:rPr>
              <a:t>13</a:t>
            </a:r>
            <a:r>
              <a:rPr lang="fr-FR" dirty="0" smtClean="0"/>
              <a:t> s</a:t>
            </a:r>
            <a:r>
              <a:rPr lang="fr-FR" dirty="0"/>
              <a:t>, av J.C), </a:t>
            </a:r>
            <a:r>
              <a:rPr lang="fr-FR" sz="3200" dirty="0"/>
              <a:t>la CP grecque se distinguait des autres CP par son haut degré de technicité.</a:t>
            </a:r>
          </a:p>
          <a:p>
            <a:pPr rtl="1">
              <a:lnSpc>
                <a:spcPct val="150000"/>
              </a:lnSpc>
            </a:pPr>
            <a:r>
              <a:rPr lang="fr-FR" sz="3200" dirty="0"/>
              <a:t>*Vivant dans un monde clos (situation géographique), les petites tribus, utilisant les possibilités de chacun, luttèrent pour leur existence.</a:t>
            </a:r>
          </a:p>
          <a:p>
            <a:endParaRPr lang="fr-FR" dirty="0"/>
          </a:p>
        </p:txBody>
      </p:sp>
    </p:spTree>
    <p:extLst>
      <p:ext uri="{BB962C8B-B14F-4D97-AF65-F5344CB8AC3E}">
        <p14:creationId xmlns:p14="http://schemas.microsoft.com/office/powerpoint/2010/main" val="37497987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669700"/>
            <a:ext cx="10515600" cy="5885645"/>
          </a:xfrm>
        </p:spPr>
        <p:txBody>
          <a:bodyPr>
            <a:normAutofit fontScale="85000" lnSpcReduction="10000"/>
          </a:bodyPr>
          <a:lstStyle/>
          <a:p>
            <a:pPr>
              <a:lnSpc>
                <a:spcPct val="150000"/>
              </a:lnSpc>
            </a:pPr>
            <a:r>
              <a:rPr lang="fr-FR" sz="3200" dirty="0"/>
              <a:t>*Les exercices physiques pratiqués, surtout par l'aristocratie, étaient </a:t>
            </a:r>
            <a:r>
              <a:rPr lang="fr-FR" sz="3200" dirty="0" smtClean="0"/>
              <a:t>cultivés </a:t>
            </a:r>
            <a:r>
              <a:rPr lang="fr-FR" sz="3200" dirty="0"/>
              <a:t>dans la perspective de démonstrations publiques du courage et de l'adresse des maitres à l'égard des esclaves et des simples gens.</a:t>
            </a:r>
          </a:p>
          <a:p>
            <a:pPr>
              <a:lnSpc>
                <a:spcPct val="150000"/>
              </a:lnSpc>
            </a:pPr>
            <a:r>
              <a:rPr lang="fr-FR" sz="3200" dirty="0"/>
              <a:t>* Durant les tournois rituels figuraient des exercices de lutte, de courses aves armes, de lancer de javeline, de courses de char, de boxe et d'éléments de danse. Les exercices d'acrobatie étaient très prisés à cette époque.</a:t>
            </a:r>
          </a:p>
          <a:p>
            <a:endParaRPr lang="fr-FR" dirty="0"/>
          </a:p>
        </p:txBody>
      </p:sp>
    </p:spTree>
    <p:extLst>
      <p:ext uri="{BB962C8B-B14F-4D97-AF65-F5344CB8AC3E}">
        <p14:creationId xmlns:p14="http://schemas.microsoft.com/office/powerpoint/2010/main" val="38222466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761408"/>
          </a:xfrm>
        </p:spPr>
        <p:txBody>
          <a:bodyPr>
            <a:normAutofit/>
          </a:bodyPr>
          <a:lstStyle/>
          <a:p>
            <a:pPr rtl="1">
              <a:lnSpc>
                <a:spcPct val="200000"/>
              </a:lnSpc>
            </a:pPr>
            <a:r>
              <a:rPr lang="fr-FR" dirty="0"/>
              <a:t>*</a:t>
            </a:r>
            <a:r>
              <a:rPr lang="fr-FR" sz="2400" b="1" dirty="0"/>
              <a:t>Après les destructions barbares du </a:t>
            </a:r>
            <a:r>
              <a:rPr lang="fr-FR" sz="2400" b="1" dirty="0" smtClean="0"/>
              <a:t>XIIIe</a:t>
            </a:r>
            <a:r>
              <a:rPr lang="fr-FR" sz="2400" b="1" dirty="0" smtClean="0">
                <a:solidFill>
                  <a:srgbClr val="FF0000"/>
                </a:solidFill>
              </a:rPr>
              <a:t>13</a:t>
            </a:r>
            <a:r>
              <a:rPr lang="fr-FR" sz="2400" b="1" dirty="0" smtClean="0"/>
              <a:t> </a:t>
            </a:r>
            <a:r>
              <a:rPr lang="fr-FR" sz="2400" b="1" dirty="0"/>
              <a:t>au </a:t>
            </a:r>
            <a:r>
              <a:rPr lang="fr-FR" sz="2400" b="1" dirty="0" smtClean="0"/>
              <a:t>Xe</a:t>
            </a:r>
            <a:r>
              <a:rPr lang="fr-FR" sz="2400" b="1" dirty="0" smtClean="0">
                <a:solidFill>
                  <a:srgbClr val="FF0000"/>
                </a:solidFill>
              </a:rPr>
              <a:t>10 </a:t>
            </a:r>
            <a:r>
              <a:rPr lang="fr-FR" sz="2400" b="1" dirty="0"/>
              <a:t>siècle av J.C le calme et l'ordre se rétabliront petit a petit en Grèce. Il faudra environ </a:t>
            </a:r>
            <a:r>
              <a:rPr lang="fr-FR" sz="2400" b="1" dirty="0" smtClean="0"/>
              <a:t>1 </a:t>
            </a:r>
            <a:r>
              <a:rPr lang="fr-FR" sz="2400" b="1" dirty="0"/>
              <a:t>siècle (</a:t>
            </a:r>
            <a:r>
              <a:rPr lang="fr-FR" sz="2400" b="1" dirty="0" smtClean="0"/>
              <a:t>Xe</a:t>
            </a:r>
            <a:r>
              <a:rPr lang="fr-FR" sz="2400" b="1" dirty="0" smtClean="0">
                <a:solidFill>
                  <a:srgbClr val="FF0000"/>
                </a:solidFill>
              </a:rPr>
              <a:t>10</a:t>
            </a:r>
            <a:r>
              <a:rPr lang="fr-FR" sz="2400" b="1" dirty="0" smtClean="0"/>
              <a:t>-Ixe</a:t>
            </a:r>
            <a:r>
              <a:rPr lang="fr-FR" sz="2400" b="1" dirty="0" smtClean="0">
                <a:solidFill>
                  <a:srgbClr val="FF0000"/>
                </a:solidFill>
              </a:rPr>
              <a:t>9</a:t>
            </a:r>
            <a:r>
              <a:rPr lang="fr-FR" sz="2400" b="1" dirty="0" smtClean="0"/>
              <a:t>) </a:t>
            </a:r>
            <a:r>
              <a:rPr lang="fr-FR" sz="2400" b="1" dirty="0"/>
              <a:t>pour que naitront les conditions d'un développement fulgurant de la C.P.</a:t>
            </a:r>
          </a:p>
          <a:p>
            <a:pPr>
              <a:lnSpc>
                <a:spcPct val="200000"/>
              </a:lnSpc>
            </a:pPr>
            <a:r>
              <a:rPr lang="fr-FR" sz="2400" b="1" dirty="0"/>
              <a:t>*A partir du </a:t>
            </a:r>
            <a:r>
              <a:rPr lang="fr-FR" sz="2400" b="1" dirty="0" smtClean="0"/>
              <a:t>IX</a:t>
            </a:r>
            <a:r>
              <a:rPr lang="fr-FR" sz="2400" b="1" dirty="0" smtClean="0">
                <a:solidFill>
                  <a:srgbClr val="FF0000"/>
                </a:solidFill>
              </a:rPr>
              <a:t>9</a:t>
            </a:r>
            <a:r>
              <a:rPr lang="fr-FR" sz="2400" b="1" dirty="0" smtClean="0"/>
              <a:t> </a:t>
            </a:r>
            <a:r>
              <a:rPr lang="fr-FR" sz="2400" b="1" dirty="0"/>
              <a:t>e av J.C, le repeuplement des places vidées et la stabilité de la Grèce vont entrainer le développement de l'esclavagisme et simultanément, la préparation guerrière se développera, les démonstrations et compétitions tribales disparaitront petit a petit pour laisser à d'autres formes beaucoup plus élaborées et ayant pour cadres les nouvelles cités. (POLIS).</a:t>
            </a:r>
          </a:p>
        </p:txBody>
      </p:sp>
    </p:spTree>
    <p:extLst>
      <p:ext uri="{BB962C8B-B14F-4D97-AF65-F5344CB8AC3E}">
        <p14:creationId xmlns:p14="http://schemas.microsoft.com/office/powerpoint/2010/main" val="19959873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03032"/>
            <a:ext cx="12192000" cy="1468192"/>
          </a:xfrm>
        </p:spPr>
        <p:txBody>
          <a:bodyPr>
            <a:noAutofit/>
          </a:bodyPr>
          <a:lstStyle/>
          <a:p>
            <a:pPr algn="ctr"/>
            <a:r>
              <a:rPr lang="fr-FR" sz="3600" b="1" u="sng" dirty="0"/>
              <a:t>1.1 Naissance de la gymnastique antique : </a:t>
            </a:r>
            <a:r>
              <a:rPr lang="fr-FR" sz="3600" b="1" u="sng" dirty="0" smtClean="0"/>
              <a:t>IX9 e-IV4 s av/ </a:t>
            </a:r>
            <a:r>
              <a:rPr lang="fr-FR" sz="3600" b="1" u="sng" dirty="0"/>
              <a:t>J.C</a:t>
            </a:r>
            <a:r>
              <a:rPr lang="fr-FR" sz="3600" dirty="0"/>
              <a:t/>
            </a:r>
            <a:br>
              <a:rPr lang="fr-FR" sz="3600" dirty="0"/>
            </a:br>
            <a:endParaRPr lang="fr-FR" sz="4000" dirty="0"/>
          </a:p>
        </p:txBody>
      </p:sp>
      <p:sp>
        <p:nvSpPr>
          <p:cNvPr id="3" name="Espace réservé du contenu 2"/>
          <p:cNvSpPr>
            <a:spLocks noGrp="1"/>
          </p:cNvSpPr>
          <p:nvPr>
            <p:ph idx="1"/>
          </p:nvPr>
        </p:nvSpPr>
        <p:spPr>
          <a:xfrm>
            <a:off x="838200" y="1378040"/>
            <a:ext cx="10515600" cy="5112912"/>
          </a:xfrm>
        </p:spPr>
        <p:txBody>
          <a:bodyPr>
            <a:normAutofit fontScale="92500" lnSpcReduction="10000"/>
          </a:bodyPr>
          <a:lstStyle/>
          <a:p>
            <a:pPr>
              <a:lnSpc>
                <a:spcPct val="150000"/>
              </a:lnSpc>
            </a:pPr>
            <a:r>
              <a:rPr lang="fr-FR" dirty="0"/>
              <a:t>*</a:t>
            </a:r>
            <a:r>
              <a:rPr lang="fr-FR" sz="3200" dirty="0"/>
              <a:t>Origine ou signification du mot : "gymnastique".</a:t>
            </a:r>
          </a:p>
          <a:p>
            <a:pPr>
              <a:lnSpc>
                <a:spcPct val="150000"/>
              </a:lnSpc>
            </a:pPr>
            <a:r>
              <a:rPr lang="fr-FR" sz="3200" dirty="0"/>
              <a:t>*Division de la GYM. En 3 parties.</a:t>
            </a:r>
          </a:p>
          <a:p>
            <a:pPr>
              <a:lnSpc>
                <a:spcPct val="150000"/>
              </a:lnSpc>
            </a:pPr>
            <a:r>
              <a:rPr lang="fr-FR" sz="3200" dirty="0"/>
              <a:t>    </a:t>
            </a:r>
            <a:r>
              <a:rPr lang="fr-FR" sz="3200" b="1" dirty="0" smtClean="0"/>
              <a:t>- </a:t>
            </a:r>
            <a:r>
              <a:rPr lang="fr-FR" sz="3200" dirty="0" smtClean="0"/>
              <a:t> </a:t>
            </a:r>
            <a:r>
              <a:rPr lang="fr-FR" sz="3200" dirty="0"/>
              <a:t>Les jeux</a:t>
            </a:r>
          </a:p>
          <a:p>
            <a:pPr>
              <a:lnSpc>
                <a:spcPct val="150000"/>
              </a:lnSpc>
            </a:pPr>
            <a:r>
              <a:rPr lang="fr-FR" sz="3200" dirty="0"/>
              <a:t>    </a:t>
            </a:r>
            <a:r>
              <a:rPr lang="fr-FR" sz="3200" b="1" dirty="0" smtClean="0"/>
              <a:t>- </a:t>
            </a:r>
            <a:r>
              <a:rPr lang="fr-FR" sz="3200" dirty="0" smtClean="0"/>
              <a:t> </a:t>
            </a:r>
            <a:r>
              <a:rPr lang="fr-FR" sz="3200" dirty="0"/>
              <a:t>La palestrique : combats, pentathlon, tir à l'arc etc…………</a:t>
            </a:r>
          </a:p>
          <a:p>
            <a:pPr>
              <a:lnSpc>
                <a:spcPct val="150000"/>
              </a:lnSpc>
            </a:pPr>
            <a:r>
              <a:rPr lang="fr-FR" sz="3200" dirty="0"/>
              <a:t>    </a:t>
            </a:r>
            <a:r>
              <a:rPr lang="fr-FR" sz="3200" b="1" dirty="0" smtClean="0"/>
              <a:t>- </a:t>
            </a:r>
            <a:r>
              <a:rPr lang="fr-FR" sz="3200" dirty="0" smtClean="0"/>
              <a:t> </a:t>
            </a:r>
            <a:r>
              <a:rPr lang="fr-FR" sz="3200" dirty="0"/>
              <a:t>L’orchestique : danse et exercices liés à l'habileté (adresse)</a:t>
            </a:r>
          </a:p>
        </p:txBody>
      </p:sp>
    </p:spTree>
    <p:extLst>
      <p:ext uri="{BB962C8B-B14F-4D97-AF65-F5344CB8AC3E}">
        <p14:creationId xmlns:p14="http://schemas.microsoft.com/office/powerpoint/2010/main" val="15670987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checkerboard(across)">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p:cTn id="2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p:cTn id="36"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37"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8"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0152" y="141668"/>
            <a:ext cx="12101848" cy="6716332"/>
          </a:xfrm>
        </p:spPr>
        <p:txBody>
          <a:bodyPr>
            <a:normAutofit lnSpcReduction="10000"/>
          </a:bodyPr>
          <a:lstStyle/>
          <a:p>
            <a:pPr>
              <a:lnSpc>
                <a:spcPct val="150000"/>
              </a:lnSpc>
            </a:pPr>
            <a:r>
              <a:rPr lang="fr-FR" sz="2800" dirty="0"/>
              <a:t>*Ainsi, c'est à cette époque (période homérique) que commencera à se développer un système gymnique dont les </a:t>
            </a:r>
            <a:r>
              <a:rPr lang="fr-FR" sz="2800" dirty="0" smtClean="0"/>
              <a:t>restes  </a:t>
            </a:r>
            <a:r>
              <a:rPr lang="fr-FR" sz="2800" dirty="0"/>
              <a:t>sont visibles à nos jours.  </a:t>
            </a:r>
          </a:p>
          <a:p>
            <a:pPr>
              <a:lnSpc>
                <a:spcPct val="150000"/>
              </a:lnSpc>
            </a:pPr>
            <a:r>
              <a:rPr lang="fr-FR" sz="2800" dirty="0"/>
              <a:t>*La préparation guerrière à l'aide d'une gymnastique divisé en trois parties, ajoutés à une hygiène corporelle développée, vont concourir à former l'idéal physique grec (la </a:t>
            </a:r>
            <a:r>
              <a:rPr lang="fr-FR" sz="2800" dirty="0" err="1"/>
              <a:t>Kologathia</a:t>
            </a:r>
            <a:r>
              <a:rPr lang="fr-FR" sz="2800" dirty="0"/>
              <a:t>), et l'atteinte dans ce domaine des sommets inégalés (recherche de résultats).</a:t>
            </a:r>
          </a:p>
          <a:p>
            <a:pPr>
              <a:lnSpc>
                <a:spcPct val="150000"/>
              </a:lnSpc>
            </a:pPr>
            <a:r>
              <a:rPr lang="fr-FR" sz="2800" dirty="0"/>
              <a:t>*Cette philosophie du meilleur se reflètera dans le système de compétitions acharnées entre les cités et les individus.</a:t>
            </a:r>
          </a:p>
          <a:p>
            <a:endParaRPr lang="fr-FR" dirty="0"/>
          </a:p>
        </p:txBody>
      </p:sp>
    </p:spTree>
    <p:extLst>
      <p:ext uri="{BB962C8B-B14F-4D97-AF65-F5344CB8AC3E}">
        <p14:creationId xmlns:p14="http://schemas.microsoft.com/office/powerpoint/2010/main" val="20681167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152" y="180305"/>
            <a:ext cx="12101848" cy="1210614"/>
          </a:xfrm>
        </p:spPr>
        <p:txBody>
          <a:bodyPr>
            <a:normAutofit fontScale="90000"/>
          </a:bodyPr>
          <a:lstStyle/>
          <a:p>
            <a:pPr algn="ctr"/>
            <a:r>
              <a:rPr lang="fr-FR" sz="3600" b="1" u="sng" dirty="0"/>
              <a:t>1-2. Naissance de l'agonistique</a:t>
            </a:r>
            <a:r>
              <a:rPr lang="fr-FR" sz="3600" b="1" dirty="0"/>
              <a:t>.</a:t>
            </a:r>
            <a:r>
              <a:rPr lang="fr-FR" dirty="0"/>
              <a:t/>
            </a:r>
            <a:br>
              <a:rPr lang="fr-FR" dirty="0"/>
            </a:br>
            <a:endParaRPr lang="fr-FR" dirty="0"/>
          </a:p>
        </p:txBody>
      </p:sp>
      <p:sp>
        <p:nvSpPr>
          <p:cNvPr id="3" name="Espace réservé du contenu 2"/>
          <p:cNvSpPr>
            <a:spLocks noGrp="1"/>
          </p:cNvSpPr>
          <p:nvPr>
            <p:ph idx="1"/>
          </p:nvPr>
        </p:nvSpPr>
        <p:spPr>
          <a:xfrm>
            <a:off x="838200" y="1287886"/>
            <a:ext cx="10515600" cy="5254581"/>
          </a:xfrm>
        </p:spPr>
        <p:txBody>
          <a:bodyPr>
            <a:normAutofit fontScale="92500" lnSpcReduction="10000"/>
          </a:bodyPr>
          <a:lstStyle/>
          <a:p>
            <a:pPr>
              <a:lnSpc>
                <a:spcPct val="150000"/>
              </a:lnSpc>
            </a:pPr>
            <a:r>
              <a:rPr lang="fr-FR" sz="3200" dirty="0"/>
              <a:t>*L'histoire exacte de l'origine des olympiades </a:t>
            </a:r>
            <a:r>
              <a:rPr lang="fr-FR" sz="3200" dirty="0" smtClean="0"/>
              <a:t>est </a:t>
            </a:r>
            <a:r>
              <a:rPr lang="fr-FR" sz="3200" dirty="0"/>
              <a:t>complexe et confuse.</a:t>
            </a:r>
          </a:p>
          <a:p>
            <a:pPr>
              <a:lnSpc>
                <a:spcPct val="150000"/>
              </a:lnSpc>
            </a:pPr>
            <a:r>
              <a:rPr lang="fr-FR" sz="3200" dirty="0"/>
              <a:t> (AKSILOS ou bien 1030-1010 avant la date officielle, ou encore 102 avant 776 etc…………)</a:t>
            </a:r>
          </a:p>
          <a:p>
            <a:pPr>
              <a:lnSpc>
                <a:spcPct val="150000"/>
              </a:lnSpc>
            </a:pPr>
            <a:r>
              <a:rPr lang="fr-FR" sz="3200" dirty="0"/>
              <a:t>*C'est au bouquet ou mont ALTI que se déroulèrent les olympiades.</a:t>
            </a:r>
          </a:p>
          <a:p>
            <a:pPr>
              <a:lnSpc>
                <a:spcPct val="150000"/>
              </a:lnSpc>
            </a:pPr>
            <a:r>
              <a:rPr lang="fr-FR" sz="3200" dirty="0"/>
              <a:t>*Importance du culte des dieux grecs.</a:t>
            </a:r>
          </a:p>
        </p:txBody>
      </p:sp>
    </p:spTree>
    <p:extLst>
      <p:ext uri="{BB962C8B-B14F-4D97-AF65-F5344CB8AC3E}">
        <p14:creationId xmlns:p14="http://schemas.microsoft.com/office/powerpoint/2010/main" val="34505418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0"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wedge">
                                      <p:cBhvr>
                                        <p:cTn id="20" dur="20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diamond(in)">
                                      <p:cBhvr>
                                        <p:cTn id="25" dur="2000"/>
                                        <p:tgtEl>
                                          <p:spTgt spid="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3" presetClass="entr" presetSubtype="16"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plus(in)">
                                      <p:cBhvr>
                                        <p:cTn id="30"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8789" y="154546"/>
            <a:ext cx="11912957" cy="6542468"/>
          </a:xfrm>
        </p:spPr>
        <p:txBody>
          <a:bodyPr/>
          <a:lstStyle/>
          <a:p>
            <a:pPr>
              <a:lnSpc>
                <a:spcPct val="150000"/>
              </a:lnSpc>
            </a:pPr>
            <a:r>
              <a:rPr lang="fr-FR" sz="3200" dirty="0"/>
              <a:t>*Rôle des compétitions : démonstrations esthétiques des qualités guerrières par les aristocrates :</a:t>
            </a:r>
          </a:p>
          <a:p>
            <a:pPr>
              <a:lnSpc>
                <a:spcPct val="150000"/>
              </a:lnSpc>
            </a:pPr>
            <a:r>
              <a:rPr lang="fr-FR" sz="3200" dirty="0"/>
              <a:t>    -La force de la cité ce qui est contraire à l'idéal d'être le meilleur </a:t>
            </a:r>
          </a:p>
          <a:p>
            <a:pPr>
              <a:lnSpc>
                <a:spcPct val="150000"/>
              </a:lnSpc>
            </a:pPr>
            <a:r>
              <a:rPr lang="fr-FR" sz="3200" dirty="0"/>
              <a:t>    -La force des élus d'un point de vue purement pacifiste.</a:t>
            </a:r>
          </a:p>
          <a:p>
            <a:endParaRPr lang="fr-FR" dirty="0"/>
          </a:p>
        </p:txBody>
      </p:sp>
    </p:spTree>
    <p:extLst>
      <p:ext uri="{BB962C8B-B14F-4D97-AF65-F5344CB8AC3E}">
        <p14:creationId xmlns:p14="http://schemas.microsoft.com/office/powerpoint/2010/main" val="36589984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264</TotalTime>
  <Words>1397</Words>
  <Application>Microsoft Office PowerPoint</Application>
  <PresentationFormat>Widescreen</PresentationFormat>
  <Paragraphs>119</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Century Gothic</vt:lpstr>
      <vt:lpstr>Times New Roman</vt:lpstr>
      <vt:lpstr>Wingdings 3</vt:lpstr>
      <vt:lpstr>Ion</vt:lpstr>
      <vt:lpstr>LA CULTURE PHYSIQUE DANS L'ANTIQUITE EN EUROPE الثقافة البدنية عند المجتمعات البدائية في أوروبا.   La culture physique pendant la "période esclagiste" de la Grèce antique         الثقافة البدنية عند اليونان القديمة  </vt:lpstr>
      <vt:lpstr>1-Formation de la culture physique en Grèce antique .2000-600 ans av J.C</vt:lpstr>
      <vt:lpstr>PowerPoint Presentation</vt:lpstr>
      <vt:lpstr>PowerPoint Presentation</vt:lpstr>
      <vt:lpstr>PowerPoint Presentation</vt:lpstr>
      <vt:lpstr>1.1 Naissance de la gymnastique antique : IX9 e-IV4 s av/ J.C </vt:lpstr>
      <vt:lpstr>PowerPoint Presentation</vt:lpstr>
      <vt:lpstr>1-2. Naissance de l'agonistique.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LA CULTURE PHYSIQUE DANS L'ANTIQUITE EN EUROPE الثقافة البدنية عند المجتمعات البدائية في أوروبا.</dc:title>
  <dc:creator>bitl19</dc:creator>
  <cp:lastModifiedBy>zouaghi</cp:lastModifiedBy>
  <cp:revision>42</cp:revision>
  <dcterms:created xsi:type="dcterms:W3CDTF">2015-11-11T19:04:05Z</dcterms:created>
  <dcterms:modified xsi:type="dcterms:W3CDTF">2023-11-21T11:46:23Z</dcterms:modified>
</cp:coreProperties>
</file>