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85" r:id="rId22"/>
    <p:sldId id="277" r:id="rId23"/>
    <p:sldId id="278" r:id="rId24"/>
    <p:sldId id="279" r:id="rId25"/>
    <p:sldId id="280" r:id="rId26"/>
    <p:sldId id="281" r:id="rId27"/>
    <p:sldId id="282" r:id="rId28"/>
    <p:sldId id="284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Style à thème 1 - Accentuation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tyle léger 2 - Accentuation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14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143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6633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876837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3989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2797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486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681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732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256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645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73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499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018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820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12/8/2025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435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810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8333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10F8A8-E32D-F697-8131-B392F3B124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7464" y="2492477"/>
            <a:ext cx="8637073" cy="1278955"/>
          </a:xfrm>
        </p:spPr>
        <p:txBody>
          <a:bodyPr>
            <a:normAutofit/>
          </a:bodyPr>
          <a:lstStyle/>
          <a:p>
            <a:pPr algn="ctr"/>
            <a:r>
              <a:rPr lang="fr-FR" sz="3600" b="1" dirty="0"/>
              <a:t>La recherche documentaire en traduction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3015A92-71EC-1BE7-A860-06D5D1B0F8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/>
              <a:t>11-11-2025</a:t>
            </a:r>
          </a:p>
        </p:txBody>
      </p:sp>
    </p:spTree>
    <p:extLst>
      <p:ext uri="{BB962C8B-B14F-4D97-AF65-F5344CB8AC3E}">
        <p14:creationId xmlns:p14="http://schemas.microsoft.com/office/powerpoint/2010/main" val="3135090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44F1D-885D-B547-5FF5-207FDBFDF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A74D97-E0F0-CB8C-9D68-55908F7C1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15643"/>
          </a:xfrm>
        </p:spPr>
        <p:txBody>
          <a:bodyPr>
            <a:normAutofit/>
          </a:bodyPr>
          <a:lstStyle/>
          <a:p>
            <a:r>
              <a:rPr lang="fr-FR" sz="2800" b="1" dirty="0"/>
              <a:t>TYPES DE SOURCES DOCUMENTAIRES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E6A286-5B62-3A52-39FB-F134B0225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126661"/>
            <a:ext cx="8946541" cy="3285998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Exemples concrets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Textes législatifs officiels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Rapports de recherche originaux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Déclarations officielles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Brevets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Thèses et mémoires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42799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845C2-07D7-2F04-6E69-76FB7B2AEA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63E895B-794C-0921-FC3D-FD3EAAA52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7153"/>
          </a:xfrm>
        </p:spPr>
        <p:txBody>
          <a:bodyPr>
            <a:normAutofit/>
          </a:bodyPr>
          <a:lstStyle/>
          <a:p>
            <a:r>
              <a:rPr lang="fr-FR" sz="2800" b="1" dirty="0"/>
              <a:t>TYPES DE SOURCES DOCUMENTAIRES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C9E7F8-3347-B544-BE73-926B9AAAB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280072"/>
            <a:ext cx="8946541" cy="2297856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Exemple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FR: </a:t>
            </a:r>
            <a:r>
              <a:rPr lang="fr-FR" sz="2400" i="1" dirty="0"/>
              <a:t>Journal Officiel de la République Algérienne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AR: </a:t>
            </a:r>
            <a:r>
              <a:rPr lang="ar-DZ" sz="2400" i="1" dirty="0"/>
              <a:t>الجريدة الرسمية للجمهورية الجزائرية</a:t>
            </a:r>
            <a:endParaRPr lang="ar-DZ" sz="24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155947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E58EEB-3402-72EF-DE40-67C91CE26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F88578-1F61-6BFF-0BED-67E212A45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15643"/>
          </a:xfrm>
        </p:spPr>
        <p:txBody>
          <a:bodyPr>
            <a:normAutofit/>
          </a:bodyPr>
          <a:lstStyle/>
          <a:p>
            <a:r>
              <a:rPr lang="fr-FR" sz="2800" b="1" dirty="0"/>
              <a:t>TYPES DE SOURCES DOCUMENTAIRES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457121-7B6F-FC1B-1726-CBB892ABBC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8"/>
            <a:ext cx="8946541" cy="3403985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B. Sources Secondaires</a:t>
            </a:r>
          </a:p>
          <a:p>
            <a:pPr marL="0" indent="0">
              <a:buNone/>
            </a:pPr>
            <a:r>
              <a:rPr lang="fr-FR" sz="2400" b="1" dirty="0"/>
              <a:t>Définition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Analyses, synthèses ou commentaires de sources primaires. Documents qui interprètent ou analysent des données primaires.</a:t>
            </a:r>
          </a:p>
          <a:p>
            <a:pPr marL="0" indent="0">
              <a:buNone/>
            </a:pPr>
            <a:r>
              <a:rPr lang="fr-FR" i="1" dirty="0"/>
              <a:t>Source : American Library Association (ALA), "Introduction to Reference Sources in the </a:t>
            </a:r>
            <a:r>
              <a:rPr lang="fr-FR" i="1" dirty="0" err="1"/>
              <a:t>Health</a:t>
            </a:r>
            <a:r>
              <a:rPr lang="fr-FR" i="1" dirty="0"/>
              <a:t> Sciences" (6th </a:t>
            </a:r>
            <a:r>
              <a:rPr lang="fr-FR" i="1" dirty="0" err="1"/>
              <a:t>ed</a:t>
            </a:r>
            <a:r>
              <a:rPr lang="fr-FR" i="1" dirty="0"/>
              <a:t>.), 2014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80091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684558-B223-3C1A-7940-1231E364C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F20B8A-66CA-99E9-4ABC-981E83741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7153"/>
          </a:xfrm>
        </p:spPr>
        <p:txBody>
          <a:bodyPr>
            <a:normAutofit/>
          </a:bodyPr>
          <a:lstStyle/>
          <a:p>
            <a:r>
              <a:rPr lang="fr-FR" sz="2800" b="1" dirty="0"/>
              <a:t>TYPES DE SOURCES DOCUMENTAIRES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94A6AC6-C695-E545-B342-E624BAAED1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141408"/>
            <a:ext cx="8946541" cy="3315495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Exemples concrets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Livres et manuels spécialisés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Articles de revues académiques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Encyclopédies spécialisées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Articles de presse spécialisée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Comptes rendus de conférences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38049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517FDD-E70F-49B0-8652-A1AD8AC72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08B75D-47BF-8A92-A22E-9CD3295DA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6650"/>
          </a:xfrm>
        </p:spPr>
        <p:txBody>
          <a:bodyPr>
            <a:normAutofit/>
          </a:bodyPr>
          <a:lstStyle/>
          <a:p>
            <a:r>
              <a:rPr lang="fr-FR" sz="2800" b="1" dirty="0"/>
              <a:t>TYPES DE SOURCES DOCUMENTAIRES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D49314-6D3B-FE67-7672-BE503C17F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126661"/>
            <a:ext cx="8946541" cy="2356850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C. Sources Tertiaires</a:t>
            </a:r>
          </a:p>
          <a:p>
            <a:pPr marL="0" indent="0">
              <a:buNone/>
            </a:pPr>
            <a:r>
              <a:rPr lang="fr-FR" sz="2400" b="1" dirty="0"/>
              <a:t>Définition :</a:t>
            </a:r>
            <a:endParaRPr lang="fr-FR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400" dirty="0"/>
              <a:t>Compilations ou listes de sources primaires/secondaires.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400" dirty="0"/>
              <a:t>Outils de repérage documentaire.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4929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8F359B-E9D2-62A9-C3BF-161B70E79F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B43CE5-60A5-7102-79FF-CA960D242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30392"/>
          </a:xfrm>
        </p:spPr>
        <p:txBody>
          <a:bodyPr/>
          <a:lstStyle/>
          <a:p>
            <a:r>
              <a:rPr lang="fr-FR" sz="2800" b="1" dirty="0"/>
              <a:t>TYPES DE SOURCES DOCUMENTAIRES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EA83B9-CB7C-F6C3-8751-C4994B77CC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9"/>
            <a:ext cx="8946541" cy="3448230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Exemples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Bibliographies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Bases de données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Catalogues de bibliothèques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Index et répertoires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Annuaires professionnels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68402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9F131-3170-A7F4-81B5-F4C7CA9C3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4167BE-6DCE-AF8D-E422-1658CE8B88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7153"/>
          </a:xfrm>
        </p:spPr>
        <p:txBody>
          <a:bodyPr>
            <a:normAutofit/>
          </a:bodyPr>
          <a:lstStyle/>
          <a:p>
            <a:r>
              <a:rPr lang="fr-FR" sz="2800" b="1" dirty="0"/>
              <a:t>TYPES DE SOURCES DOCUMENTAIRES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3EAF2B-4A4C-0AF1-B406-87C165923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229900"/>
            <a:ext cx="8946541" cy="2681314"/>
          </a:xfrm>
        </p:spPr>
        <p:txBody>
          <a:bodyPr/>
          <a:lstStyle/>
          <a:p>
            <a:pPr marL="0" indent="0" algn="just">
              <a:buNone/>
            </a:pPr>
            <a:r>
              <a:rPr lang="fr-FR" sz="2400" b="1" dirty="0"/>
              <a:t>D. Sources Parallèles (Les plus utiles pour les traducteurs)</a:t>
            </a:r>
          </a:p>
          <a:p>
            <a:pPr marL="0" indent="0">
              <a:buNone/>
            </a:pPr>
            <a:r>
              <a:rPr lang="fr-FR" sz="2400" b="1" dirty="0"/>
              <a:t>Définition :</a:t>
            </a:r>
            <a:endParaRPr lang="fr-FR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400" dirty="0"/>
              <a:t>Textes similaires déjà traduits dans la langue cible.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400" dirty="0"/>
              <a:t>Documents comparables permettant d'observer les conventions de traduction établies.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31184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CF0E9-2EC1-B6B5-99D5-092E0CF79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FD9976-2770-DE77-B950-E5949A8AA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6650"/>
          </a:xfrm>
        </p:spPr>
        <p:txBody>
          <a:bodyPr>
            <a:normAutofit/>
          </a:bodyPr>
          <a:lstStyle/>
          <a:p>
            <a:r>
              <a:rPr lang="fr-FR" sz="2800" b="1" dirty="0"/>
              <a:t>TYPES DE SOURCES DOCUMENTAIRES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701CA7-42E4-02CE-1B39-8A46CAD4C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8"/>
            <a:ext cx="8946541" cy="2725559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Pourquoi sont-elles essentielles ?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Montrent les conventions établies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Fournissent des modèles phraséologiques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Valident les choix terminologiques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Révèlent les structures textuelles typiques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826245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BE1254-6661-D69A-8943-891121AD3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9131A4-B305-16CA-5F00-BDC1F0E1D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7153"/>
          </a:xfrm>
        </p:spPr>
        <p:txBody>
          <a:bodyPr>
            <a:normAutofit/>
          </a:bodyPr>
          <a:lstStyle/>
          <a:p>
            <a:r>
              <a:rPr lang="fr-FR" sz="2800" b="1" dirty="0"/>
              <a:t>TYPES DE SOURCES DOCUMENTAIRES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F7874A3-C713-CA2E-7499-0A7982C5F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097164"/>
            <a:ext cx="8946541" cy="3374488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Exemples concrets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Documents officiels bilingues (ONU, UE)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Sites web multilingues d'organisations internationales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Rapports annuels d'entreprises internationales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Brochures touristiques multilingues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Communiqués de presse d'entreprises similaires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55183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F23C05-DEC5-ACFF-5BE8-EF33877E9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6C8A45-425D-6F57-11C0-7B704EAE1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97656"/>
          </a:xfrm>
        </p:spPr>
        <p:txBody>
          <a:bodyPr>
            <a:normAutofit/>
          </a:bodyPr>
          <a:lstStyle/>
          <a:p>
            <a:r>
              <a:rPr lang="fr-FR" sz="2800" b="1" dirty="0"/>
              <a:t>TYPES DE SOURCES DOCUMENTAIRES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B0D0AD4-75D6-16A7-26A2-455A42EB0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46992"/>
            <a:ext cx="8946541" cy="2209366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Exemple trilingue concret :</a:t>
            </a:r>
            <a:endParaRPr lang="fr-FR" sz="2400" dirty="0"/>
          </a:p>
          <a:p>
            <a:pPr marL="0" indent="0">
              <a:buNone/>
            </a:pPr>
            <a:r>
              <a:rPr lang="fr-FR" sz="2400" b="1" dirty="0"/>
              <a:t>Domaine : Tourisme algérien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FR: Office National du Tourisme Algérien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AR: </a:t>
            </a:r>
            <a:r>
              <a:rPr lang="ar-DZ" sz="2400" dirty="0"/>
              <a:t>الديوان الوطني للسياحة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7107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DDA9BD-6BB2-8C17-4A6B-B1A020F65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7153"/>
          </a:xfrm>
        </p:spPr>
        <p:txBody>
          <a:bodyPr>
            <a:normAutofit fontScale="90000"/>
          </a:bodyPr>
          <a:lstStyle/>
          <a:p>
            <a:r>
              <a:rPr lang="fr-FR" sz="2800" b="1" dirty="0"/>
              <a:t>OBJECTIFS D'APPRENTISSAGE</a:t>
            </a:r>
            <a:br>
              <a:rPr lang="fr-FR" sz="2800" b="1" dirty="0"/>
            </a:br>
            <a:endParaRPr lang="fr-FR" sz="2800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950B33-14C0-E2CB-4C0B-676C52B55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1787447"/>
            <a:ext cx="8946541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400" dirty="0"/>
              <a:t>À la fin de ce cours, vous serez capable de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Élaborer une stratégie de recherche documentaire efficace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Identifier et utiliser les sources pertinentes selon le domaine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Évaluer la fiabilité et la qualité des documents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Organiser et gérer votre documentation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Utiliser des outils de recherche avancés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2400" dirty="0"/>
              <a:t>Respecter les règles déontologiques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725799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E326A3-1DDD-0755-3C40-96ED14DB1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813" y="2458499"/>
            <a:ext cx="9918375" cy="1331837"/>
          </a:xfrm>
        </p:spPr>
        <p:txBody>
          <a:bodyPr>
            <a:noAutofit/>
          </a:bodyPr>
          <a:lstStyle/>
          <a:p>
            <a:r>
              <a:rPr lang="fr-FR" sz="3200" b="1" dirty="0"/>
              <a:t>LES 6 ÉTAPES DE LA RECHERCHE DOCUMENTAIRE</a:t>
            </a:r>
          </a:p>
        </p:txBody>
      </p:sp>
    </p:spTree>
    <p:extLst>
      <p:ext uri="{BB962C8B-B14F-4D97-AF65-F5344CB8AC3E}">
        <p14:creationId xmlns:p14="http://schemas.microsoft.com/office/powerpoint/2010/main" val="27499080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598B3F-8628-AC31-939F-6284C639D4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7846384-1247-AB40-FBB2-BD229D7E4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41901"/>
          </a:xfrm>
        </p:spPr>
        <p:txBody>
          <a:bodyPr>
            <a:normAutofit/>
          </a:bodyPr>
          <a:lstStyle/>
          <a:p>
            <a:r>
              <a:rPr lang="fr-FR" sz="2800" b="1" dirty="0"/>
              <a:t>ÉTAPE 1 : ANALYSER LA DEMANDE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6AC358B-2ADF-EA32-9468-1F33DDD94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9"/>
            <a:ext cx="8946541" cy="3064772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Questions Essentielles à Se Poser</a:t>
            </a:r>
          </a:p>
          <a:p>
            <a:pPr marL="0" indent="0">
              <a:buNone/>
            </a:pPr>
            <a:r>
              <a:rPr lang="fr-FR" sz="2400" b="1" dirty="0"/>
              <a:t>A. Sur le domaine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Quel est le domaine exact ? (médical, juridique, technique, commercial...)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Quel est le sous-domaine spécifique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23334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7E5C0E-0085-EB67-4B80-D8BD70D55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B45028-A0C0-F8BF-6D55-7DA0D845D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71398"/>
          </a:xfrm>
        </p:spPr>
        <p:txBody>
          <a:bodyPr>
            <a:normAutofit/>
          </a:bodyPr>
          <a:lstStyle/>
          <a:p>
            <a:r>
              <a:rPr lang="fr-FR" sz="2800" b="1" dirty="0"/>
              <a:t>ÉTAPE 1 : ANALYSER LA DEMANDE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F11024D-A3DF-07C1-49FE-5E30C0253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141409"/>
            <a:ext cx="8946541" cy="2076630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B. Sur le public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Quel est le public cible 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Quel niveau d'expertise ? (grand public, spécialistes, experts)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79042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C6DDD7-F65E-64D4-88B4-C672752B0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BEE48D-5D85-8903-030E-3EA930731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86147"/>
          </a:xfrm>
        </p:spPr>
        <p:txBody>
          <a:bodyPr>
            <a:normAutofit/>
          </a:bodyPr>
          <a:lstStyle/>
          <a:p>
            <a:r>
              <a:rPr lang="fr-FR" sz="2800" b="1" dirty="0"/>
              <a:t>ÉTAPE 1 : ANALYSER LA DEMANDE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3DD476-2269-DF7C-25FE-E81DDDA8B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156157"/>
            <a:ext cx="8946541" cy="2179869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C. Sur le registre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Quel registre de langue ? (formel, technique, vulgarisé, administratif...)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Quel ton adopter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10250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BBB4D-B1AA-E182-7D15-BD62AE4F9A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DB8797-C126-79B1-5DED-4DDE6FEFC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6650"/>
          </a:xfrm>
        </p:spPr>
        <p:txBody>
          <a:bodyPr>
            <a:normAutofit/>
          </a:bodyPr>
          <a:lstStyle/>
          <a:p>
            <a:r>
              <a:rPr lang="fr-FR" sz="2800" b="1" dirty="0"/>
              <a:t>ÉTAPE 1 : ANALYSER LA DEMANDE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AAC895-9EEF-90A3-7677-0E77978DC7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135481"/>
            <a:ext cx="8946541" cy="1678424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D. Sur vos besoins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Quelles sont mes lacunes de connaissance sur ce sujet 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Qu'est-ce que je dois comprendre avant de traduire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533385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EB6463-6694-397B-14B7-747539CE8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27153"/>
          </a:xfrm>
        </p:spPr>
        <p:txBody>
          <a:bodyPr>
            <a:normAutofit/>
          </a:bodyPr>
          <a:lstStyle/>
          <a:p>
            <a:r>
              <a:rPr lang="fr-FR" sz="2800" b="1" dirty="0"/>
              <a:t>ÉTAPE 2 : PLANIFIER LA RECHERCHE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4EDD05-AE9E-D4FA-817C-10972083F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8"/>
            <a:ext cx="8946541" cy="2563327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Créez Votre Stratégie en 3 Points</a:t>
            </a:r>
          </a:p>
          <a:p>
            <a:pPr marL="0" indent="0">
              <a:buNone/>
            </a:pPr>
            <a:r>
              <a:rPr lang="fr-FR" sz="2400" b="1" dirty="0"/>
              <a:t>1. MOTS-CLÉS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Listez les mots-clés principaux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Pensez aux synonymes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Identifiez les termes techniques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597051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C93FAE-D49E-E6DE-5F85-60E07BC8BF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E54AB1-EA29-5470-D009-1BA8E4097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97656"/>
          </a:xfrm>
        </p:spPr>
        <p:txBody>
          <a:bodyPr>
            <a:normAutofit/>
          </a:bodyPr>
          <a:lstStyle/>
          <a:p>
            <a:r>
              <a:rPr lang="fr-FR" sz="2800" b="1" dirty="0"/>
              <a:t>ÉTAPE 2 : PLANIFIER LA RECHERCHE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E8A5D3-8474-7CD7-6E38-6ADA22BB5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126660"/>
            <a:ext cx="8946541" cy="1884901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2. LANGUES DE RECHERCHE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En quelle(s) langue(s) chercher 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b="1" dirty="0"/>
              <a:t>Astuce cruciale :</a:t>
            </a:r>
            <a:r>
              <a:rPr lang="fr-FR" sz="2400" dirty="0"/>
              <a:t> Cherchez souvent en LANGUE CIBLE !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37001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56EF3-6E54-C761-55AB-20EEE3833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1B5A71-48E6-A6AF-051E-2FBF09E99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12405"/>
          </a:xfrm>
        </p:spPr>
        <p:txBody>
          <a:bodyPr>
            <a:normAutofit/>
          </a:bodyPr>
          <a:lstStyle/>
          <a:p>
            <a:r>
              <a:rPr lang="fr-FR" sz="2800" b="1" dirty="0"/>
              <a:t>ÉTAPE 2 : PLANIFIER LA RECHERCHE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0AD870-FE93-E94F-4A3D-ADA08BE6D5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184207"/>
            <a:ext cx="8946541" cy="2489585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3. TYPES DE SOURCES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Quelles sources prioritaires ? (officielles, académiques, professionnelles)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Dans quel ordre les consulter ?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236791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807F448-F44B-BC0F-4A46-C2587D33A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93638" y="2605983"/>
            <a:ext cx="9404723" cy="1058991"/>
          </a:xfrm>
        </p:spPr>
        <p:txBody>
          <a:bodyPr/>
          <a:lstStyle/>
          <a:p>
            <a:pPr algn="ctr"/>
            <a:r>
              <a:rPr lang="fr-FR" sz="3200" dirty="0"/>
              <a:t>Suite dans cours 7</a:t>
            </a:r>
          </a:p>
        </p:txBody>
      </p:sp>
    </p:spTree>
    <p:extLst>
      <p:ext uri="{BB962C8B-B14F-4D97-AF65-F5344CB8AC3E}">
        <p14:creationId xmlns:p14="http://schemas.microsoft.com/office/powerpoint/2010/main" val="2957186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9B1C3E-5352-507A-F5E6-0F9F00422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68159"/>
          </a:xfrm>
        </p:spPr>
        <p:txBody>
          <a:bodyPr>
            <a:normAutofit/>
          </a:bodyPr>
          <a:lstStyle/>
          <a:p>
            <a:r>
              <a:rPr lang="fr-FR" sz="2800" b="1" dirty="0"/>
              <a:t>1. INTRODUCTION : LE TRADUCTEUR-CHERCHEUR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F4BAC7E-943F-1582-ECA3-66C9C3CA1E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8"/>
            <a:ext cx="8946541" cy="2814049"/>
          </a:xfrm>
        </p:spPr>
        <p:txBody>
          <a:bodyPr/>
          <a:lstStyle/>
          <a:p>
            <a:pPr algn="just"/>
            <a:r>
              <a:rPr lang="fr-FR" sz="2400" b="1" dirty="0"/>
              <a:t>Scénario :</a:t>
            </a:r>
            <a:r>
              <a:rPr lang="fr-FR" sz="2400" dirty="0"/>
              <a:t> Un laboratoire pharmaceutique algérien vous confie la traduction d'une notice de médicament du français vers l'arabe. Le document contient des termes médicaux, des posologies et des contre-indications. Par où commencez-vous ?</a:t>
            </a:r>
          </a:p>
          <a:p>
            <a:pPr algn="just"/>
            <a:r>
              <a:rPr lang="fr-FR" sz="2400" dirty="0"/>
              <a:t>Réponse à la fin du cours 7 (suite de ce cours).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9445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AB0B55-195D-CA18-FC93-6BB394F55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97656"/>
          </a:xfrm>
        </p:spPr>
        <p:txBody>
          <a:bodyPr>
            <a:normAutofit/>
          </a:bodyPr>
          <a:lstStyle/>
          <a:p>
            <a:r>
              <a:rPr lang="fr-FR" sz="2800" b="1" dirty="0"/>
              <a:t>Le Traducteur : Un Détective de l'Information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570B38A-0EFC-B8DC-F67E-ACB8D0935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30" y="2052919"/>
            <a:ext cx="8946541" cy="2961534"/>
          </a:xfrm>
        </p:spPr>
        <p:txBody>
          <a:bodyPr/>
          <a:lstStyle/>
          <a:p>
            <a:pPr marL="0" indent="0">
              <a:buNone/>
            </a:pPr>
            <a:r>
              <a:rPr lang="fr-FR" sz="2400" dirty="0"/>
              <a:t>Le traducteur n'est pas qu'un linguiste, c'est aussi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Un </a:t>
            </a:r>
            <a:r>
              <a:rPr lang="fr-FR" sz="2400" b="1" dirty="0"/>
              <a:t>chercheur</a:t>
            </a:r>
            <a:r>
              <a:rPr lang="fr-FR" sz="2400" dirty="0"/>
              <a:t> qui investigue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Un </a:t>
            </a:r>
            <a:r>
              <a:rPr lang="fr-FR" sz="2400" b="1" dirty="0"/>
              <a:t>documentaliste</a:t>
            </a:r>
            <a:r>
              <a:rPr lang="fr-FR" sz="2400" dirty="0"/>
              <a:t> qui archive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Un </a:t>
            </a:r>
            <a:r>
              <a:rPr lang="fr-FR" sz="2400" b="1" dirty="0"/>
              <a:t>analyste</a:t>
            </a:r>
            <a:r>
              <a:rPr lang="fr-FR" sz="2400" dirty="0"/>
              <a:t> qui évalue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Un </a:t>
            </a:r>
            <a:r>
              <a:rPr lang="fr-FR" sz="2400" b="1" dirty="0"/>
              <a:t>stratège</a:t>
            </a:r>
            <a:r>
              <a:rPr lang="fr-FR" sz="2400" dirty="0"/>
              <a:t> qui planifie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90936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A88FFD-2F33-CBD6-0CC8-70D24B370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23914"/>
          </a:xfrm>
        </p:spPr>
        <p:txBody>
          <a:bodyPr>
            <a:normAutofit/>
          </a:bodyPr>
          <a:lstStyle/>
          <a:p>
            <a:r>
              <a:rPr lang="fr-FR" sz="2800" b="1" dirty="0"/>
              <a:t>Le Défi Majeur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56EFC23-B033-70EC-B2D3-B6DB9691A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9958" y="1831692"/>
            <a:ext cx="9232084" cy="419548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2400" b="1" dirty="0"/>
              <a:t>Trop d'information = surcharge informationnelle (information </a:t>
            </a:r>
            <a:r>
              <a:rPr lang="fr-FR" sz="2400" b="1" dirty="0" err="1"/>
              <a:t>overload</a:t>
            </a:r>
            <a:r>
              <a:rPr lang="fr-FR" sz="2400" b="1" dirty="0"/>
              <a:t>)</a:t>
            </a:r>
            <a:endParaRPr lang="fr-FR" sz="2400" dirty="0"/>
          </a:p>
          <a:p>
            <a:pPr marL="0" indent="0">
              <a:buNone/>
            </a:pPr>
            <a:r>
              <a:rPr lang="fr-FR" sz="2400" dirty="0"/>
              <a:t>Le traducteur moderne doit naviguer dans un océan d'informations et savoir 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Trouver rapidement l'information pertinente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Distinguer le fiable du douteux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Organiser efficacement sa documentation</a:t>
            </a:r>
          </a:p>
          <a:p>
            <a:pPr marL="0" indent="0">
              <a:buNone/>
            </a:pPr>
            <a:r>
              <a:rPr lang="fr-FR" i="1" dirty="0"/>
              <a:t>Source : </a:t>
            </a:r>
            <a:r>
              <a:rPr lang="fr-FR" i="1" dirty="0" err="1"/>
              <a:t>Bawden</a:t>
            </a:r>
            <a:r>
              <a:rPr lang="fr-FR" i="1" dirty="0"/>
              <a:t>, D., &amp; Robinson, L. (2009). "The </a:t>
            </a:r>
            <a:r>
              <a:rPr lang="fr-FR" i="1" dirty="0" err="1"/>
              <a:t>dark</a:t>
            </a:r>
            <a:r>
              <a:rPr lang="fr-FR" i="1" dirty="0"/>
              <a:t> </a:t>
            </a:r>
            <a:r>
              <a:rPr lang="fr-FR" i="1" dirty="0" err="1"/>
              <a:t>side</a:t>
            </a:r>
            <a:r>
              <a:rPr lang="fr-FR" i="1" dirty="0"/>
              <a:t> of information: </a:t>
            </a:r>
            <a:r>
              <a:rPr lang="fr-FR" i="1" dirty="0" err="1"/>
              <a:t>overload</a:t>
            </a:r>
            <a:r>
              <a:rPr lang="fr-FR" i="1" dirty="0"/>
              <a:t>, </a:t>
            </a:r>
            <a:r>
              <a:rPr lang="fr-FR" i="1" dirty="0" err="1"/>
              <a:t>anxiety</a:t>
            </a:r>
            <a:r>
              <a:rPr lang="fr-FR" i="1" dirty="0"/>
              <a:t> and </a:t>
            </a:r>
            <a:r>
              <a:rPr lang="fr-FR" i="1" dirty="0" err="1"/>
              <a:t>other</a:t>
            </a:r>
            <a:r>
              <a:rPr lang="fr-FR" i="1" dirty="0"/>
              <a:t> paradoxes and pathologies". Journal of Information Science, 35(2), 180-191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4223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57C516-4AAC-8A95-9A96-CA4BF31C9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86147"/>
          </a:xfrm>
        </p:spPr>
        <p:txBody>
          <a:bodyPr>
            <a:normAutofit/>
          </a:bodyPr>
          <a:lstStyle/>
          <a:p>
            <a:r>
              <a:rPr lang="fr-FR" sz="2800" b="1" dirty="0"/>
              <a:t>Qu'est-ce que la Recherche Documentaire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95A32B-5E9F-2D90-14F0-279618130F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3" y="2015731"/>
            <a:ext cx="9603275" cy="4252333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fr-FR" sz="7400" b="1" dirty="0"/>
              <a:t>La recherche documentaire</a:t>
            </a:r>
            <a:r>
              <a:rPr lang="fr-FR" sz="7400" dirty="0"/>
              <a:t> est le processus systématique et méthodique de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7400" b="1" dirty="0"/>
              <a:t>Identification</a:t>
            </a:r>
            <a:r>
              <a:rPr lang="fr-FR" sz="7400" dirty="0"/>
              <a:t> des besoins informationnels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7400" b="1" dirty="0"/>
              <a:t>Localisation</a:t>
            </a:r>
            <a:r>
              <a:rPr lang="fr-FR" sz="7400" dirty="0"/>
              <a:t> des sources pertinentes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7400" b="1" dirty="0"/>
              <a:t>Sélection</a:t>
            </a:r>
            <a:r>
              <a:rPr lang="fr-FR" sz="7400" dirty="0"/>
              <a:t> des documents appropriés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7400" b="1" dirty="0"/>
              <a:t>Extraction</a:t>
            </a:r>
            <a:r>
              <a:rPr lang="fr-FR" sz="7400" dirty="0"/>
              <a:t> des informations utiles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7400" b="1" dirty="0"/>
              <a:t>Évaluation</a:t>
            </a:r>
            <a:r>
              <a:rPr lang="fr-FR" sz="7400" dirty="0"/>
              <a:t> de la fiabilité des données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FR" sz="7400" b="1" dirty="0"/>
              <a:t>Organisation</a:t>
            </a:r>
            <a:r>
              <a:rPr lang="fr-FR" sz="7400" dirty="0"/>
              <a:t> de la documentation</a:t>
            </a:r>
          </a:p>
          <a:p>
            <a:pPr marL="0" indent="0">
              <a:buNone/>
            </a:pPr>
            <a:r>
              <a:rPr lang="fr-FR" sz="5500" i="1" dirty="0"/>
              <a:t>Source : Association of </a:t>
            </a:r>
            <a:r>
              <a:rPr lang="fr-FR" sz="5500" i="1" dirty="0" err="1"/>
              <a:t>College</a:t>
            </a:r>
            <a:r>
              <a:rPr lang="fr-FR" sz="5500" i="1" dirty="0"/>
              <a:t> &amp; </a:t>
            </a:r>
            <a:r>
              <a:rPr lang="fr-FR" sz="5500" i="1" dirty="0" err="1"/>
              <a:t>Research</a:t>
            </a:r>
            <a:r>
              <a:rPr lang="fr-FR" sz="5500" i="1" dirty="0"/>
              <a:t> </a:t>
            </a:r>
            <a:r>
              <a:rPr lang="fr-FR" sz="5500" i="1" dirty="0" err="1"/>
              <a:t>Libraries</a:t>
            </a:r>
            <a:r>
              <a:rPr lang="fr-FR" sz="5500" i="1" dirty="0"/>
              <a:t> (ACRL), "Framework for Information </a:t>
            </a:r>
            <a:r>
              <a:rPr lang="fr-FR" sz="5500" i="1" dirty="0" err="1"/>
              <a:t>Literacy</a:t>
            </a:r>
            <a:r>
              <a:rPr lang="fr-FR" sz="5500" i="1" dirty="0"/>
              <a:t> for </a:t>
            </a:r>
            <a:r>
              <a:rPr lang="fr-FR" sz="5500" i="1" dirty="0" err="1"/>
              <a:t>Higher</a:t>
            </a:r>
            <a:r>
              <a:rPr lang="fr-FR" sz="5500" i="1" dirty="0"/>
              <a:t> Education", 201</a:t>
            </a:r>
            <a:endParaRPr lang="fr-FR" sz="5500" dirty="0"/>
          </a:p>
        </p:txBody>
      </p:sp>
    </p:spTree>
    <p:extLst>
      <p:ext uri="{BB962C8B-B14F-4D97-AF65-F5344CB8AC3E}">
        <p14:creationId xmlns:p14="http://schemas.microsoft.com/office/powerpoint/2010/main" val="3953984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BF4BC6-BA08-B4B2-4607-F60A7B103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4108" y="1571437"/>
            <a:ext cx="4176511" cy="1049235"/>
          </a:xfrm>
        </p:spPr>
        <p:txBody>
          <a:bodyPr>
            <a:normAutofit/>
          </a:bodyPr>
          <a:lstStyle/>
          <a:p>
            <a:pPr algn="ctr"/>
            <a:r>
              <a:rPr lang="fr-FR" sz="2800" b="1" dirty="0"/>
              <a:t>Distinction Fondamentale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A1D398-1815-52BE-9BC0-F7D22407FD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407" y="2916207"/>
            <a:ext cx="4172212" cy="15976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b="1" dirty="0"/>
              <a:t>Recherche Documentaire </a:t>
            </a:r>
          </a:p>
          <a:p>
            <a:pPr marL="0" indent="0" algn="ctr">
              <a:buNone/>
            </a:pPr>
            <a:r>
              <a:rPr lang="fr-FR" b="1" dirty="0"/>
              <a:t>≠ </a:t>
            </a:r>
          </a:p>
          <a:p>
            <a:pPr marL="0" indent="0" algn="ctr">
              <a:buNone/>
            </a:pPr>
            <a:r>
              <a:rPr lang="fr-FR" b="1" dirty="0"/>
              <a:t>Recherche Terminologique</a:t>
            </a:r>
          </a:p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3">
            <a:extLst>
              <a:ext uri="{FF2B5EF4-FFF2-40B4-BE49-F238E27FC236}">
                <a16:creationId xmlns:a16="http://schemas.microsoft.com/office/drawing/2014/main" id="{457BD961-406B-7EE7-53EA-61D7B409FA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081290"/>
              </p:ext>
            </p:extLst>
          </p:nvPr>
        </p:nvGraphicFramePr>
        <p:xfrm>
          <a:off x="5088194" y="1729053"/>
          <a:ext cx="6754761" cy="2573219"/>
        </p:xfrm>
        <a:graphic>
          <a:graphicData uri="http://schemas.openxmlformats.org/drawingml/2006/table">
            <a:tbl>
              <a:tblPr>
                <a:solidFill>
                  <a:srgbClr val="F2F2F2">
                    <a:alpha val="30196"/>
                  </a:srgbClr>
                </a:solidFill>
              </a:tblPr>
              <a:tblGrid>
                <a:gridCol w="3303638">
                  <a:extLst>
                    <a:ext uri="{9D8B030D-6E8A-4147-A177-3AD203B41FA5}">
                      <a16:colId xmlns:a16="http://schemas.microsoft.com/office/drawing/2014/main" val="2715485674"/>
                    </a:ext>
                  </a:extLst>
                </a:gridCol>
                <a:gridCol w="3451123">
                  <a:extLst>
                    <a:ext uri="{9D8B030D-6E8A-4147-A177-3AD203B41FA5}">
                      <a16:colId xmlns:a16="http://schemas.microsoft.com/office/drawing/2014/main" val="372590218"/>
                    </a:ext>
                  </a:extLst>
                </a:gridCol>
              </a:tblGrid>
              <a:tr h="56064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b="1" cap="none" spc="0" dirty="0">
                          <a:solidFill>
                            <a:schemeClr val="tx1"/>
                          </a:solidFill>
                        </a:rPr>
                        <a:t>RECHERCHE DOCUMENTAIRE</a:t>
                      </a:r>
                      <a:endParaRPr lang="fr-FR" sz="16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03138" marR="79337" marT="79337" marB="79337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b="1" cap="none" spc="0" dirty="0">
                          <a:solidFill>
                            <a:schemeClr val="tx1"/>
                          </a:solidFill>
                        </a:rPr>
                        <a:t>RECHERCHE TERMINOLOGIQUE</a:t>
                      </a:r>
                      <a:endParaRPr lang="fr-FR" sz="16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03138" marR="79337" marT="79337" marB="79337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217301"/>
                  </a:ext>
                </a:extLst>
              </a:tr>
              <a:tr h="3755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b="1" cap="none" spc="0" dirty="0">
                          <a:solidFill>
                            <a:schemeClr val="tx1"/>
                          </a:solidFill>
                        </a:rPr>
                        <a:t>Objectif</a:t>
                      </a:r>
                      <a:r>
                        <a:rPr lang="fr-FR" sz="1600" cap="none" spc="0" dirty="0">
                          <a:solidFill>
                            <a:schemeClr val="tx1"/>
                          </a:solidFill>
                        </a:rPr>
                        <a:t> : Comprendre</a:t>
                      </a:r>
                    </a:p>
                  </a:txBody>
                  <a:tcPr marL="103138" marR="79337" marT="79337" marB="79337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b="1" cap="none" spc="0">
                          <a:solidFill>
                            <a:schemeClr val="tx1"/>
                          </a:solidFill>
                        </a:rPr>
                        <a:t>Objectif</a:t>
                      </a:r>
                      <a:r>
                        <a:rPr lang="fr-FR" sz="1600" cap="none" spc="0">
                          <a:solidFill>
                            <a:schemeClr val="tx1"/>
                          </a:solidFill>
                        </a:rPr>
                        <a:t> : Traduire exactement</a:t>
                      </a:r>
                    </a:p>
                  </a:txBody>
                  <a:tcPr marL="103138" marR="79337" marT="79337" marB="79337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6533690"/>
                  </a:ext>
                </a:extLst>
              </a:tr>
              <a:tr h="3755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cap="none" spc="0" dirty="0">
                          <a:solidFill>
                            <a:schemeClr val="tx1"/>
                          </a:solidFill>
                        </a:rPr>
                        <a:t>Contexte large</a:t>
                      </a:r>
                    </a:p>
                  </a:txBody>
                  <a:tcPr marL="103138" marR="79337" marT="79337" marB="79337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cap="none" spc="0" dirty="0">
                          <a:solidFill>
                            <a:schemeClr val="tx1"/>
                          </a:solidFill>
                        </a:rPr>
                        <a:t>Termes spécifiques</a:t>
                      </a:r>
                    </a:p>
                  </a:txBody>
                  <a:tcPr marL="103138" marR="79337" marT="79337" marB="79337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886460"/>
                  </a:ext>
                </a:extLst>
              </a:tr>
              <a:tr h="3755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cap="none" spc="0">
                          <a:solidFill>
                            <a:schemeClr val="tx1"/>
                          </a:solidFill>
                        </a:rPr>
                        <a:t>Compréhension du sujet</a:t>
                      </a:r>
                    </a:p>
                  </a:txBody>
                  <a:tcPr marL="103138" marR="79337" marT="79337" marB="79337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cap="none" spc="0" dirty="0">
                          <a:solidFill>
                            <a:schemeClr val="tx1"/>
                          </a:solidFill>
                        </a:rPr>
                        <a:t>Équivalences linguistiques</a:t>
                      </a:r>
                    </a:p>
                  </a:txBody>
                  <a:tcPr marL="103138" marR="79337" marT="79337" marB="79337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091098"/>
                  </a:ext>
                </a:extLst>
              </a:tr>
              <a:tr h="3755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cap="none" spc="0" dirty="0">
                          <a:solidFill>
                            <a:schemeClr val="tx1"/>
                          </a:solidFill>
                        </a:rPr>
                        <a:t>Documentation thématique</a:t>
                      </a:r>
                    </a:p>
                  </a:txBody>
                  <a:tcPr marL="103138" marR="79337" marT="79337" marB="79337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cap="none" spc="0" dirty="0">
                          <a:solidFill>
                            <a:schemeClr val="tx1"/>
                          </a:solidFill>
                        </a:rPr>
                        <a:t>Bases terminologiques</a:t>
                      </a:r>
                    </a:p>
                  </a:txBody>
                  <a:tcPr marL="103138" marR="79337" marT="79337" marB="79337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2360662"/>
                  </a:ext>
                </a:extLst>
              </a:tr>
              <a:tr h="3755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i="1" cap="none" spc="0" dirty="0">
                          <a:solidFill>
                            <a:schemeClr val="tx1"/>
                          </a:solidFill>
                        </a:rPr>
                        <a:t>Analyse du domaine</a:t>
                      </a:r>
                      <a:endParaRPr lang="fr-FR" sz="16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03138" marR="79337" marT="79337" marB="79337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r-FR" sz="1600" i="1" cap="none" spc="0" dirty="0">
                          <a:solidFill>
                            <a:schemeClr val="tx1"/>
                          </a:solidFill>
                        </a:rPr>
                        <a:t>Choix du terme précis</a:t>
                      </a:r>
                      <a:endParaRPr lang="fr-FR" sz="1600" cap="none" spc="0" dirty="0">
                        <a:solidFill>
                          <a:schemeClr val="tx1"/>
                        </a:solidFill>
                      </a:endParaRPr>
                    </a:p>
                  </a:txBody>
                  <a:tcPr marL="103138" marR="79337" marT="79337" marB="79337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5306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2301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0CC4DF1-E199-AA95-3EE2-C68D8680A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71398"/>
          </a:xfrm>
        </p:spPr>
        <p:txBody>
          <a:bodyPr>
            <a:normAutofit/>
          </a:bodyPr>
          <a:lstStyle/>
          <a:p>
            <a:r>
              <a:rPr lang="fr-FR" sz="2800" b="1" dirty="0"/>
              <a:t>Point Clé à Retenir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C1E7347-EB98-D6DF-77FA-B4E297DB1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327209"/>
            <a:ext cx="8946541" cy="2091379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fr-FR" sz="2400" b="1" dirty="0"/>
              <a:t>La recherche documentaire PRÉCÈDE toujours la recherche terminologique !</a:t>
            </a:r>
            <a:endParaRPr lang="fr-FR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fr-FR" sz="2400" i="1" dirty="0"/>
              <a:t>On ne peut pas traduire correctement un terme sans comprendre son contexte.</a:t>
            </a:r>
            <a:endParaRPr lang="fr-FR" sz="24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9651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D07091-0135-303E-C695-36BEC808E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53411"/>
          </a:xfrm>
        </p:spPr>
        <p:txBody>
          <a:bodyPr>
            <a:normAutofit/>
          </a:bodyPr>
          <a:lstStyle/>
          <a:p>
            <a:r>
              <a:rPr lang="fr-FR" sz="2800" b="1" dirty="0"/>
              <a:t>TYPES DE SOURCES DOCUMENTAIRES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F09F53-E5E5-C4B8-3C63-50B34686A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2729" y="2111913"/>
            <a:ext cx="8946541" cy="2991030"/>
          </a:xfrm>
        </p:spPr>
        <p:txBody>
          <a:bodyPr/>
          <a:lstStyle/>
          <a:p>
            <a:pPr marL="0" indent="0">
              <a:buNone/>
            </a:pPr>
            <a:r>
              <a:rPr lang="fr-FR" sz="2400" b="1" dirty="0"/>
              <a:t>A. Sources Primaires</a:t>
            </a:r>
          </a:p>
          <a:p>
            <a:pPr marL="0" indent="0">
              <a:buNone/>
            </a:pPr>
            <a:r>
              <a:rPr lang="fr-FR" sz="2400" b="1" dirty="0"/>
              <a:t>Définition :</a:t>
            </a:r>
            <a:endParaRPr lang="fr-FR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fr-FR" sz="2400" dirty="0"/>
              <a:t>Documents originaux, information de première main, sans intermédiaire.</a:t>
            </a:r>
          </a:p>
          <a:p>
            <a:pPr marL="0" indent="0">
              <a:buNone/>
            </a:pPr>
            <a:r>
              <a:rPr lang="fr-FR" i="1" dirty="0"/>
              <a:t>Source : Rubin, R. E. (2016). "</a:t>
            </a:r>
            <a:r>
              <a:rPr lang="fr-FR" i="1" dirty="0" err="1"/>
              <a:t>Foundations</a:t>
            </a:r>
            <a:r>
              <a:rPr lang="fr-FR" i="1" dirty="0"/>
              <a:t> of Library and Information Science" (4th </a:t>
            </a:r>
            <a:r>
              <a:rPr lang="fr-FR" i="1" dirty="0" err="1"/>
              <a:t>ed</a:t>
            </a:r>
            <a:r>
              <a:rPr lang="fr-FR" i="1" dirty="0"/>
              <a:t>.). Neal-Schuman Publishers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623126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158</TotalTime>
  <Words>898</Words>
  <Application>Microsoft Office PowerPoint</Application>
  <PresentationFormat>Grand écran</PresentationFormat>
  <Paragraphs>150</Paragraphs>
  <Slides>28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3" baseType="lpstr">
      <vt:lpstr>Arial</vt:lpstr>
      <vt:lpstr>Century Gothic</vt:lpstr>
      <vt:lpstr>Wingdings</vt:lpstr>
      <vt:lpstr>Wingdings 3</vt:lpstr>
      <vt:lpstr>Ion</vt:lpstr>
      <vt:lpstr>La recherche documentaire en traduction </vt:lpstr>
      <vt:lpstr>OBJECTIFS D'APPRENTISSAGE </vt:lpstr>
      <vt:lpstr>1. INTRODUCTION : LE TRADUCTEUR-CHERCHEUR </vt:lpstr>
      <vt:lpstr>Le Traducteur : Un Détective de l'Information</vt:lpstr>
      <vt:lpstr>Le Défi Majeur</vt:lpstr>
      <vt:lpstr>Qu'est-ce que la Recherche Documentaire ?</vt:lpstr>
      <vt:lpstr>Distinction Fondamentale</vt:lpstr>
      <vt:lpstr>Point Clé à Retenir</vt:lpstr>
      <vt:lpstr>TYPES DE SOURCES DOCUMENTAIRES</vt:lpstr>
      <vt:lpstr>TYPES DE SOURCES DOCUMENTAIRES</vt:lpstr>
      <vt:lpstr>TYPES DE SOURCES DOCUMENTAIRES</vt:lpstr>
      <vt:lpstr>TYPES DE SOURCES DOCUMENTAIRES</vt:lpstr>
      <vt:lpstr>TYPES DE SOURCES DOCUMENTAIRES</vt:lpstr>
      <vt:lpstr>TYPES DE SOURCES DOCUMENTAIRES</vt:lpstr>
      <vt:lpstr>TYPES DE SOURCES DOCUMENTAIRES</vt:lpstr>
      <vt:lpstr>TYPES DE SOURCES DOCUMENTAIRES</vt:lpstr>
      <vt:lpstr>TYPES DE SOURCES DOCUMENTAIRES</vt:lpstr>
      <vt:lpstr>TYPES DE SOURCES DOCUMENTAIRES</vt:lpstr>
      <vt:lpstr>TYPES DE SOURCES DOCUMENTAIRES</vt:lpstr>
      <vt:lpstr>LES 6 ÉTAPES DE LA RECHERCHE DOCUMENTAIRE</vt:lpstr>
      <vt:lpstr>ÉTAPE 1 : ANALYSER LA DEMANDE </vt:lpstr>
      <vt:lpstr>ÉTAPE 1 : ANALYSER LA DEMANDE </vt:lpstr>
      <vt:lpstr>ÉTAPE 1 : ANALYSER LA DEMANDE </vt:lpstr>
      <vt:lpstr>ÉTAPE 1 : ANALYSER LA DEMANDE </vt:lpstr>
      <vt:lpstr>ÉTAPE 2 : PLANIFIER LA RECHERCHE</vt:lpstr>
      <vt:lpstr>ÉTAPE 2 : PLANIFIER LA RECHERCHE</vt:lpstr>
      <vt:lpstr>ÉTAPE 2 : PLANIFIER LA RECHERCHE</vt:lpstr>
      <vt:lpstr>Suite dans cours 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Amina TLB</dc:creator>
  <cp:lastModifiedBy>Amina TLB</cp:lastModifiedBy>
  <cp:revision>14</cp:revision>
  <dcterms:created xsi:type="dcterms:W3CDTF">2025-11-03T20:05:40Z</dcterms:created>
  <dcterms:modified xsi:type="dcterms:W3CDTF">2025-12-08T18:42:16Z</dcterms:modified>
</cp:coreProperties>
</file>