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86" d="100"/>
          <a:sy n="86" d="100"/>
        </p:scale>
        <p:origin x="9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BE66379-019F-4997-A526-3644E43604BA}" type="datetimeFigureOut">
              <a:rPr lang="ar-DZ" smtClean="0"/>
              <a:t>11-03-1444</a:t>
            </a:fld>
            <a:endParaRPr lang="ar-DZ"/>
          </a:p>
        </p:txBody>
      </p:sp>
      <p:sp>
        <p:nvSpPr>
          <p:cNvPr id="5" name="Footer Placeholder 4"/>
          <p:cNvSpPr>
            <a:spLocks noGrp="1"/>
          </p:cNvSpPr>
          <p:nvPr>
            <p:ph type="ftr" sz="quarter" idx="11"/>
          </p:nvPr>
        </p:nvSpPr>
        <p:spPr/>
        <p:txBody>
          <a:bodyPr/>
          <a:lstStyle/>
          <a:p>
            <a:endParaRPr lang="ar-DZ"/>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2386366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E66379-019F-4997-A526-3644E43604BA}" type="datetimeFigureOut">
              <a:rPr lang="ar-DZ" smtClean="0"/>
              <a:t>11-03-1444</a:t>
            </a:fld>
            <a:endParaRPr lang="ar-DZ"/>
          </a:p>
        </p:txBody>
      </p:sp>
      <p:sp>
        <p:nvSpPr>
          <p:cNvPr id="5" name="Footer Placeholder 4"/>
          <p:cNvSpPr>
            <a:spLocks noGrp="1"/>
          </p:cNvSpPr>
          <p:nvPr>
            <p:ph type="ftr" sz="quarter" idx="11"/>
          </p:nvPr>
        </p:nvSpPr>
        <p:spPr/>
        <p:txBody>
          <a:bodyPr/>
          <a:lstStyle/>
          <a:p>
            <a:endParaRPr lang="ar-DZ"/>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3326142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E66379-019F-4997-A526-3644E43604BA}" type="datetimeFigureOut">
              <a:rPr lang="ar-DZ" smtClean="0"/>
              <a:t>11-03-1444</a:t>
            </a:fld>
            <a:endParaRPr lang="ar-DZ"/>
          </a:p>
        </p:txBody>
      </p:sp>
      <p:sp>
        <p:nvSpPr>
          <p:cNvPr id="5" name="Footer Placeholder 4"/>
          <p:cNvSpPr>
            <a:spLocks noGrp="1"/>
          </p:cNvSpPr>
          <p:nvPr>
            <p:ph type="ftr" sz="quarter" idx="11"/>
          </p:nvPr>
        </p:nvSpPr>
        <p:spPr/>
        <p:txBody>
          <a:bodyPr/>
          <a:lstStyle/>
          <a:p>
            <a:endParaRPr lang="ar-DZ"/>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C418F26-80A9-4223-8F79-A340BE30CD54}" type="slidenum">
              <a:rPr lang="ar-DZ" smtClean="0"/>
              <a:t>‹#›</a:t>
            </a:fld>
            <a:endParaRPr lang="ar-DZ"/>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949921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5BE66379-019F-4997-A526-3644E43604BA}" type="datetimeFigureOut">
              <a:rPr lang="ar-DZ" smtClean="0"/>
              <a:t>11-03-1444</a:t>
            </a:fld>
            <a:endParaRPr lang="ar-DZ"/>
          </a:p>
        </p:txBody>
      </p:sp>
      <p:sp>
        <p:nvSpPr>
          <p:cNvPr id="6" name="Footer Placeholder 5"/>
          <p:cNvSpPr>
            <a:spLocks noGrp="1"/>
          </p:cNvSpPr>
          <p:nvPr>
            <p:ph type="ftr" sz="quarter" idx="11"/>
          </p:nvPr>
        </p:nvSpPr>
        <p:spPr/>
        <p:txBody>
          <a:bodyPr/>
          <a:lstStyle/>
          <a:p>
            <a:endParaRPr lang="ar-D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24375673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5BE66379-019F-4997-A526-3644E43604BA}" type="datetimeFigureOut">
              <a:rPr lang="ar-DZ" smtClean="0"/>
              <a:t>11-03-1444</a:t>
            </a:fld>
            <a:endParaRPr lang="ar-DZ"/>
          </a:p>
        </p:txBody>
      </p:sp>
      <p:sp>
        <p:nvSpPr>
          <p:cNvPr id="6" name="Footer Placeholder 5"/>
          <p:cNvSpPr>
            <a:spLocks noGrp="1"/>
          </p:cNvSpPr>
          <p:nvPr>
            <p:ph type="ftr" sz="quarter" idx="11"/>
          </p:nvPr>
        </p:nvSpPr>
        <p:spPr/>
        <p:txBody>
          <a:bodyPr/>
          <a:lstStyle/>
          <a:p>
            <a:endParaRPr lang="ar-DZ"/>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C418F26-80A9-4223-8F79-A340BE30CD54}" type="slidenum">
              <a:rPr lang="ar-DZ" smtClean="0"/>
              <a:t>‹#›</a:t>
            </a:fld>
            <a:endParaRPr lang="ar-DZ"/>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020669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5BE66379-019F-4997-A526-3644E43604BA}" type="datetimeFigureOut">
              <a:rPr lang="ar-DZ" smtClean="0"/>
              <a:t>11-03-1444</a:t>
            </a:fld>
            <a:endParaRPr lang="ar-DZ"/>
          </a:p>
        </p:txBody>
      </p:sp>
      <p:sp>
        <p:nvSpPr>
          <p:cNvPr id="6" name="Footer Placeholder 5"/>
          <p:cNvSpPr>
            <a:spLocks noGrp="1"/>
          </p:cNvSpPr>
          <p:nvPr>
            <p:ph type="ftr" sz="quarter" idx="11"/>
          </p:nvPr>
        </p:nvSpPr>
        <p:spPr/>
        <p:txBody>
          <a:bodyPr/>
          <a:lstStyle/>
          <a:p>
            <a:endParaRPr lang="ar-D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12390303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E66379-019F-4997-A526-3644E43604BA}" type="datetimeFigureOut">
              <a:rPr lang="ar-DZ" smtClean="0"/>
              <a:t>11-03-1444</a:t>
            </a:fld>
            <a:endParaRPr lang="ar-DZ"/>
          </a:p>
        </p:txBody>
      </p:sp>
      <p:sp>
        <p:nvSpPr>
          <p:cNvPr id="5" name="Footer Placeholder 4"/>
          <p:cNvSpPr>
            <a:spLocks noGrp="1"/>
          </p:cNvSpPr>
          <p:nvPr>
            <p:ph type="ftr" sz="quarter" idx="11"/>
          </p:nvPr>
        </p:nvSpPr>
        <p:spPr/>
        <p:txBody>
          <a:bodyPr/>
          <a:lstStyle/>
          <a:p>
            <a:endParaRPr lang="ar-D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1760895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E66379-019F-4997-A526-3644E43604BA}" type="datetimeFigureOut">
              <a:rPr lang="ar-DZ" smtClean="0"/>
              <a:t>11-03-1444</a:t>
            </a:fld>
            <a:endParaRPr lang="ar-DZ"/>
          </a:p>
        </p:txBody>
      </p:sp>
      <p:sp>
        <p:nvSpPr>
          <p:cNvPr id="5" name="Footer Placeholder 4"/>
          <p:cNvSpPr>
            <a:spLocks noGrp="1"/>
          </p:cNvSpPr>
          <p:nvPr>
            <p:ph type="ftr" sz="quarter" idx="11"/>
          </p:nvPr>
        </p:nvSpPr>
        <p:spPr/>
        <p:txBody>
          <a:bodyPr/>
          <a:lstStyle/>
          <a:p>
            <a:endParaRPr lang="ar-D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1115605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E66379-019F-4997-A526-3644E43604BA}" type="datetimeFigureOut">
              <a:rPr lang="ar-DZ" smtClean="0"/>
              <a:t>11-03-1444</a:t>
            </a:fld>
            <a:endParaRPr lang="ar-DZ"/>
          </a:p>
        </p:txBody>
      </p:sp>
      <p:sp>
        <p:nvSpPr>
          <p:cNvPr id="5" name="Footer Placeholder 4"/>
          <p:cNvSpPr>
            <a:spLocks noGrp="1"/>
          </p:cNvSpPr>
          <p:nvPr>
            <p:ph type="ftr" sz="quarter" idx="11"/>
          </p:nvPr>
        </p:nvSpPr>
        <p:spPr/>
        <p:txBody>
          <a:bodyPr/>
          <a:lstStyle/>
          <a:p>
            <a:endParaRPr lang="ar-DZ"/>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2005244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E66379-019F-4997-A526-3644E43604BA}" type="datetimeFigureOut">
              <a:rPr lang="ar-DZ" smtClean="0"/>
              <a:t>11-03-1444</a:t>
            </a:fld>
            <a:endParaRPr lang="ar-DZ"/>
          </a:p>
        </p:txBody>
      </p:sp>
      <p:sp>
        <p:nvSpPr>
          <p:cNvPr id="5" name="Footer Placeholder 4"/>
          <p:cNvSpPr>
            <a:spLocks noGrp="1"/>
          </p:cNvSpPr>
          <p:nvPr>
            <p:ph type="ftr" sz="quarter" idx="11"/>
          </p:nvPr>
        </p:nvSpPr>
        <p:spPr/>
        <p:txBody>
          <a:bodyPr/>
          <a:lstStyle/>
          <a:p>
            <a:endParaRPr lang="ar-DZ"/>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3411972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BE66379-019F-4997-A526-3644E43604BA}" type="datetimeFigureOut">
              <a:rPr lang="ar-DZ" smtClean="0"/>
              <a:t>11-03-1444</a:t>
            </a:fld>
            <a:endParaRPr lang="ar-DZ"/>
          </a:p>
        </p:txBody>
      </p:sp>
      <p:sp>
        <p:nvSpPr>
          <p:cNvPr id="6" name="Footer Placeholder 5"/>
          <p:cNvSpPr>
            <a:spLocks noGrp="1"/>
          </p:cNvSpPr>
          <p:nvPr>
            <p:ph type="ftr" sz="quarter" idx="11"/>
          </p:nvPr>
        </p:nvSpPr>
        <p:spPr/>
        <p:txBody>
          <a:bodyPr/>
          <a:lstStyle/>
          <a:p>
            <a:endParaRPr lang="ar-DZ"/>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2697738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BE66379-019F-4997-A526-3644E43604BA}" type="datetimeFigureOut">
              <a:rPr lang="ar-DZ" smtClean="0"/>
              <a:t>11-03-1444</a:t>
            </a:fld>
            <a:endParaRPr lang="ar-DZ"/>
          </a:p>
        </p:txBody>
      </p:sp>
      <p:sp>
        <p:nvSpPr>
          <p:cNvPr id="8" name="Footer Placeholder 7"/>
          <p:cNvSpPr>
            <a:spLocks noGrp="1"/>
          </p:cNvSpPr>
          <p:nvPr>
            <p:ph type="ftr" sz="quarter" idx="11"/>
          </p:nvPr>
        </p:nvSpPr>
        <p:spPr/>
        <p:txBody>
          <a:bodyPr/>
          <a:lstStyle/>
          <a:p>
            <a:endParaRPr lang="ar-DZ"/>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1214762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BE66379-019F-4997-A526-3644E43604BA}" type="datetimeFigureOut">
              <a:rPr lang="ar-DZ" smtClean="0"/>
              <a:t>11-03-1444</a:t>
            </a:fld>
            <a:endParaRPr lang="ar-DZ"/>
          </a:p>
        </p:txBody>
      </p:sp>
      <p:sp>
        <p:nvSpPr>
          <p:cNvPr id="4" name="Footer Placeholder 3"/>
          <p:cNvSpPr>
            <a:spLocks noGrp="1"/>
          </p:cNvSpPr>
          <p:nvPr>
            <p:ph type="ftr" sz="quarter" idx="11"/>
          </p:nvPr>
        </p:nvSpPr>
        <p:spPr/>
        <p:txBody>
          <a:bodyPr/>
          <a:lstStyle/>
          <a:p>
            <a:endParaRPr lang="ar-DZ"/>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114591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E66379-019F-4997-A526-3644E43604BA}" type="datetimeFigureOut">
              <a:rPr lang="ar-DZ" smtClean="0"/>
              <a:t>11-03-1444</a:t>
            </a:fld>
            <a:endParaRPr lang="ar-DZ"/>
          </a:p>
        </p:txBody>
      </p:sp>
      <p:sp>
        <p:nvSpPr>
          <p:cNvPr id="3" name="Footer Placeholder 2"/>
          <p:cNvSpPr>
            <a:spLocks noGrp="1"/>
          </p:cNvSpPr>
          <p:nvPr>
            <p:ph type="ftr" sz="quarter" idx="11"/>
          </p:nvPr>
        </p:nvSpPr>
        <p:spPr/>
        <p:txBody>
          <a:bodyPr/>
          <a:lstStyle/>
          <a:p>
            <a:endParaRPr lang="ar-DZ"/>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4013386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E66379-019F-4997-A526-3644E43604BA}" type="datetimeFigureOut">
              <a:rPr lang="ar-DZ" smtClean="0"/>
              <a:t>11-03-1444</a:t>
            </a:fld>
            <a:endParaRPr lang="ar-DZ"/>
          </a:p>
        </p:txBody>
      </p:sp>
      <p:sp>
        <p:nvSpPr>
          <p:cNvPr id="6" name="Footer Placeholder 5"/>
          <p:cNvSpPr>
            <a:spLocks noGrp="1"/>
          </p:cNvSpPr>
          <p:nvPr>
            <p:ph type="ftr" sz="quarter" idx="11"/>
          </p:nvPr>
        </p:nvSpPr>
        <p:spPr/>
        <p:txBody>
          <a:bodyPr/>
          <a:lstStyle/>
          <a:p>
            <a:endParaRPr lang="ar-DZ"/>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1048820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E66379-019F-4997-A526-3644E43604BA}" type="datetimeFigureOut">
              <a:rPr lang="ar-DZ" smtClean="0"/>
              <a:t>11-03-1444</a:t>
            </a:fld>
            <a:endParaRPr lang="ar-DZ"/>
          </a:p>
        </p:txBody>
      </p:sp>
      <p:sp>
        <p:nvSpPr>
          <p:cNvPr id="6" name="Footer Placeholder 5"/>
          <p:cNvSpPr>
            <a:spLocks noGrp="1"/>
          </p:cNvSpPr>
          <p:nvPr>
            <p:ph type="ftr" sz="quarter" idx="11"/>
          </p:nvPr>
        </p:nvSpPr>
        <p:spPr/>
        <p:txBody>
          <a:bodyPr/>
          <a:lstStyle/>
          <a:p>
            <a:endParaRPr lang="ar-DZ"/>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C418F26-80A9-4223-8F79-A340BE30CD54}" type="slidenum">
              <a:rPr lang="ar-DZ" smtClean="0"/>
              <a:t>‹#›</a:t>
            </a:fld>
            <a:endParaRPr lang="ar-DZ"/>
          </a:p>
        </p:txBody>
      </p:sp>
    </p:spTree>
    <p:extLst>
      <p:ext uri="{BB962C8B-B14F-4D97-AF65-F5344CB8AC3E}">
        <p14:creationId xmlns:p14="http://schemas.microsoft.com/office/powerpoint/2010/main" val="4272359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BE66379-019F-4997-A526-3644E43604BA}" type="datetimeFigureOut">
              <a:rPr lang="ar-DZ" smtClean="0"/>
              <a:t>11-03-1444</a:t>
            </a:fld>
            <a:endParaRPr lang="ar-DZ"/>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DZ"/>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C418F26-80A9-4223-8F79-A340BE30CD54}" type="slidenum">
              <a:rPr lang="ar-DZ" smtClean="0"/>
              <a:t>‹#›</a:t>
            </a:fld>
            <a:endParaRPr lang="ar-DZ"/>
          </a:p>
        </p:txBody>
      </p:sp>
    </p:spTree>
    <p:extLst>
      <p:ext uri="{BB962C8B-B14F-4D97-AF65-F5344CB8AC3E}">
        <p14:creationId xmlns:p14="http://schemas.microsoft.com/office/powerpoint/2010/main" val="8384543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90153"/>
            <a:ext cx="9144000" cy="3000778"/>
          </a:xfrm>
        </p:spPr>
        <p:txBody>
          <a:bodyPr>
            <a:normAutofit fontScale="90000"/>
          </a:bodyPr>
          <a:lstStyle/>
          <a:p>
            <a:pPr algn="r">
              <a:lnSpc>
                <a:spcPct val="107000"/>
              </a:lnSpc>
              <a:spcAft>
                <a:spcPts val="800"/>
              </a:spcAft>
            </a:pPr>
            <a:r>
              <a:rPr lang="ar-DZ" sz="1800" b="1" dirty="0" smtClean="0">
                <a:effectLst/>
                <a:latin typeface="Calibri" panose="020F0502020204030204" pitchFamily="34" charset="0"/>
                <a:ea typeface="Calibri" panose="020F0502020204030204" pitchFamily="34" charset="0"/>
                <a:cs typeface="Arabic Typesetting" panose="03020402040406030203" pitchFamily="66" charset="-78"/>
              </a:rPr>
              <a:t>                                                                           </a:t>
            </a:r>
            <a:r>
              <a:rPr lang="ar-DZ" sz="2400" b="1" dirty="0" smtClean="0">
                <a:effectLst/>
                <a:latin typeface="Calibri" panose="020F0502020204030204" pitchFamily="34" charset="0"/>
                <a:ea typeface="Calibri" panose="020F0502020204030204" pitchFamily="34" charset="0"/>
                <a:cs typeface="Arabic Typesetting" panose="03020402040406030203" pitchFamily="66" charset="-78"/>
              </a:rPr>
              <a:t>  جامعة محمد لمين دباغين سطيف 02</a:t>
            </a:r>
            <a:r>
              <a:rPr lang="en-US" sz="2400" dirty="0" smtClean="0">
                <a:effectLst/>
                <a:latin typeface="Calibri" panose="020F0502020204030204" pitchFamily="34" charset="0"/>
                <a:ea typeface="Calibri" panose="020F0502020204030204" pitchFamily="34" charset="0"/>
                <a:cs typeface="Arial" panose="020B0604020202020204" pitchFamily="34" charset="0"/>
              </a:rPr>
              <a:t/>
            </a:r>
            <a:br>
              <a:rPr lang="en-US" sz="2400" dirty="0" smtClean="0">
                <a:effectLst/>
                <a:latin typeface="Calibri" panose="020F0502020204030204" pitchFamily="34" charset="0"/>
                <a:ea typeface="Calibri" panose="020F0502020204030204" pitchFamily="34" charset="0"/>
                <a:cs typeface="Arial" panose="020B0604020202020204" pitchFamily="34" charset="0"/>
              </a:rPr>
            </a:br>
            <a:r>
              <a:rPr lang="ar-DZ" sz="2400" dirty="0" smtClean="0">
                <a:effectLst/>
                <a:latin typeface="Calibri" panose="020F0502020204030204" pitchFamily="34" charset="0"/>
                <a:ea typeface="Calibri" panose="020F0502020204030204" pitchFamily="34" charset="0"/>
                <a:cs typeface="Arial" panose="020B0604020202020204" pitchFamily="34" charset="0"/>
              </a:rPr>
              <a:t>                                           </a:t>
            </a:r>
            <a:r>
              <a:rPr lang="ar-DZ" sz="2400" b="1" dirty="0" smtClean="0">
                <a:effectLst/>
                <a:latin typeface="Calibri" panose="020F0502020204030204" pitchFamily="34" charset="0"/>
                <a:ea typeface="Calibri" panose="020F0502020204030204" pitchFamily="34" charset="0"/>
                <a:cs typeface="Arabic Typesetting" panose="03020402040406030203" pitchFamily="66" charset="-78"/>
              </a:rPr>
              <a:t>كلية العلوم الانسانية والاجتماعية</a:t>
            </a:r>
            <a:r>
              <a:rPr lang="en-US" sz="2400" dirty="0" smtClean="0">
                <a:effectLst/>
                <a:latin typeface="Calibri" panose="020F0502020204030204" pitchFamily="34" charset="0"/>
                <a:ea typeface="Calibri" panose="020F0502020204030204" pitchFamily="34" charset="0"/>
                <a:cs typeface="Arial" panose="020B0604020202020204" pitchFamily="34" charset="0"/>
              </a:rPr>
              <a:t/>
            </a:r>
            <a:br>
              <a:rPr lang="en-US" sz="2400" dirty="0" smtClean="0">
                <a:effectLst/>
                <a:latin typeface="Calibri" panose="020F0502020204030204" pitchFamily="34" charset="0"/>
                <a:ea typeface="Calibri" panose="020F0502020204030204" pitchFamily="34" charset="0"/>
                <a:cs typeface="Arial" panose="020B0604020202020204" pitchFamily="34" charset="0"/>
              </a:rPr>
            </a:br>
            <a:r>
              <a:rPr lang="ar-DZ" sz="2400" dirty="0" smtClean="0">
                <a:effectLst/>
                <a:latin typeface="Calibri" panose="020F0502020204030204" pitchFamily="34" charset="0"/>
                <a:ea typeface="Calibri" panose="020F0502020204030204" pitchFamily="34" charset="0"/>
                <a:cs typeface="Arial" panose="020B0604020202020204" pitchFamily="34" charset="0"/>
              </a:rPr>
              <a:t>                                                    </a:t>
            </a:r>
            <a:r>
              <a:rPr lang="ar-DZ" sz="2400" b="1" dirty="0" smtClean="0">
                <a:effectLst/>
                <a:latin typeface="Calibri" panose="020F0502020204030204" pitchFamily="34" charset="0"/>
                <a:ea typeface="Calibri" panose="020F0502020204030204" pitchFamily="34" charset="0"/>
                <a:cs typeface="Arabic Typesetting" panose="03020402040406030203" pitchFamily="66" charset="-78"/>
              </a:rPr>
              <a:t>قسم التاريخ</a:t>
            </a:r>
            <a:r>
              <a:rPr lang="en-US" sz="2400" dirty="0" smtClean="0">
                <a:effectLst/>
                <a:latin typeface="Calibri" panose="020F0502020204030204" pitchFamily="34" charset="0"/>
                <a:ea typeface="Calibri" panose="020F0502020204030204" pitchFamily="34" charset="0"/>
                <a:cs typeface="Arial" panose="020B0604020202020204" pitchFamily="34" charset="0"/>
              </a:rPr>
              <a:t/>
            </a:r>
            <a:br>
              <a:rPr lang="en-US" sz="2400" dirty="0" smtClean="0">
                <a:effectLst/>
                <a:latin typeface="Calibri" panose="020F0502020204030204" pitchFamily="34" charset="0"/>
                <a:ea typeface="Calibri" panose="020F0502020204030204" pitchFamily="34" charset="0"/>
                <a:cs typeface="Arial" panose="020B0604020202020204" pitchFamily="34" charset="0"/>
              </a:rPr>
            </a:br>
            <a:r>
              <a:rPr lang="ar-DZ" sz="2400" b="1" dirty="0" smtClean="0">
                <a:effectLst/>
                <a:latin typeface="Calibri" panose="020F0502020204030204" pitchFamily="34" charset="0"/>
                <a:ea typeface="Calibri" panose="020F0502020204030204" pitchFamily="34" charset="0"/>
                <a:cs typeface="Arabic Typesetting" panose="03020402040406030203" pitchFamily="66" charset="-78"/>
              </a:rPr>
              <a:t>مقياس نصوص ومصادر</a:t>
            </a:r>
            <a:r>
              <a:rPr lang="en-US" sz="2400" dirty="0" smtClean="0">
                <a:effectLst/>
                <a:latin typeface="Calibri" panose="020F0502020204030204" pitchFamily="34" charset="0"/>
                <a:ea typeface="Calibri" panose="020F0502020204030204" pitchFamily="34" charset="0"/>
                <a:cs typeface="Arial" panose="020B0604020202020204" pitchFamily="34" charset="0"/>
              </a:rPr>
              <a:t/>
            </a:r>
            <a:br>
              <a:rPr lang="en-US" sz="2400" dirty="0" smtClean="0">
                <a:effectLst/>
                <a:latin typeface="Calibri" panose="020F0502020204030204" pitchFamily="34" charset="0"/>
                <a:ea typeface="Calibri" panose="020F0502020204030204" pitchFamily="34" charset="0"/>
                <a:cs typeface="Arial" panose="020B0604020202020204" pitchFamily="34" charset="0"/>
              </a:rPr>
            </a:br>
            <a:r>
              <a:rPr lang="ar-DZ" sz="2400" b="1" dirty="0" smtClean="0">
                <a:effectLst/>
                <a:latin typeface="Calibri" panose="020F0502020204030204" pitchFamily="34" charset="0"/>
                <a:ea typeface="Calibri" panose="020F0502020204030204" pitchFamily="34" charset="0"/>
                <a:cs typeface="Arabic Typesetting" panose="03020402040406030203" pitchFamily="66" charset="-78"/>
              </a:rPr>
              <a:t>السنة الأولى ماستر آثار</a:t>
            </a:r>
            <a:r>
              <a:rPr lang="en-US" sz="2400" dirty="0" smtClean="0">
                <a:effectLst/>
                <a:latin typeface="Calibri" panose="020F0502020204030204" pitchFamily="34" charset="0"/>
                <a:ea typeface="Calibri" panose="020F0502020204030204" pitchFamily="34" charset="0"/>
                <a:cs typeface="Arial" panose="020B0604020202020204" pitchFamily="34" charset="0"/>
              </a:rPr>
              <a:t/>
            </a:r>
            <a:br>
              <a:rPr lang="en-US" sz="2400" dirty="0" smtClean="0">
                <a:effectLst/>
                <a:latin typeface="Calibri" panose="020F0502020204030204" pitchFamily="34" charset="0"/>
                <a:ea typeface="Calibri" panose="020F0502020204030204" pitchFamily="34" charset="0"/>
                <a:cs typeface="Arial" panose="020B0604020202020204" pitchFamily="34" charset="0"/>
              </a:rPr>
            </a:br>
            <a:r>
              <a:rPr lang="ar-DZ" sz="2400" dirty="0" smtClean="0">
                <a:effectLst/>
                <a:latin typeface="Calibri" panose="020F0502020204030204" pitchFamily="34" charset="0"/>
                <a:ea typeface="Calibri" panose="020F0502020204030204" pitchFamily="34" charset="0"/>
                <a:cs typeface="Arial" panose="020B0604020202020204" pitchFamily="34" charset="0"/>
              </a:rPr>
              <a:t>                                            </a:t>
            </a:r>
            <a:r>
              <a:rPr lang="ar-DZ" sz="4800" b="1" smtClean="0">
                <a:solidFill>
                  <a:schemeClr val="accent5"/>
                </a:solidFill>
                <a:latin typeface="Calibri" panose="020F0502020204030204" pitchFamily="34" charset="0"/>
                <a:ea typeface="Calibri" panose="020F0502020204030204" pitchFamily="34" charset="0"/>
                <a:cs typeface="Arabic Typesetting" panose="03020402040406030203" pitchFamily="66" charset="-78"/>
              </a:rPr>
              <a:t>المحاضرة </a:t>
            </a:r>
            <a:r>
              <a:rPr lang="ar-DZ" sz="4800" b="1" smtClean="0">
                <a:solidFill>
                  <a:schemeClr val="accent5"/>
                </a:solidFill>
                <a:latin typeface="Calibri" panose="020F0502020204030204" pitchFamily="34" charset="0"/>
                <a:ea typeface="Calibri" panose="020F0502020204030204" pitchFamily="34" charset="0"/>
                <a:cs typeface="Arabic Typesetting" panose="03020402040406030203" pitchFamily="66" charset="-78"/>
              </a:rPr>
              <a:t>الثانية</a:t>
            </a:r>
            <a:br>
              <a:rPr lang="ar-DZ" sz="4800" b="1" smtClean="0">
                <a:solidFill>
                  <a:schemeClr val="accent5"/>
                </a:solidFill>
                <a:latin typeface="Calibri" panose="020F0502020204030204" pitchFamily="34" charset="0"/>
                <a:ea typeface="Calibri" panose="020F0502020204030204" pitchFamily="34" charset="0"/>
                <a:cs typeface="Arabic Typesetting" panose="03020402040406030203" pitchFamily="66" charset="-78"/>
              </a:rPr>
            </a:br>
            <a:r>
              <a:rPr lang="en-US" sz="1800" dirty="0" smtClean="0">
                <a:effectLst/>
                <a:latin typeface="Calibri" panose="020F0502020204030204" pitchFamily="34" charset="0"/>
                <a:ea typeface="Calibri" panose="020F0502020204030204" pitchFamily="34" charset="0"/>
                <a:cs typeface="Arial" panose="020B0604020202020204" pitchFamily="34" charset="0"/>
              </a:rPr>
              <a:t/>
            </a:r>
            <a:br>
              <a:rPr lang="en-US" sz="1800" dirty="0" smtClean="0">
                <a:effectLst/>
                <a:latin typeface="Calibri" panose="020F0502020204030204" pitchFamily="34" charset="0"/>
                <a:ea typeface="Calibri" panose="020F0502020204030204" pitchFamily="34" charset="0"/>
                <a:cs typeface="Arial" panose="020B0604020202020204" pitchFamily="34" charset="0"/>
              </a:rPr>
            </a:br>
            <a:endParaRPr lang="ar-DZ" sz="1800" dirty="0"/>
          </a:p>
        </p:txBody>
      </p:sp>
      <p:sp>
        <p:nvSpPr>
          <p:cNvPr id="3" name="Subtitle 2"/>
          <p:cNvSpPr>
            <a:spLocks noGrp="1"/>
          </p:cNvSpPr>
          <p:nvPr>
            <p:ph type="subTitle" idx="1"/>
          </p:nvPr>
        </p:nvSpPr>
        <p:spPr>
          <a:xfrm>
            <a:off x="2589213" y="3554569"/>
            <a:ext cx="8915399" cy="1584101"/>
          </a:xfrm>
        </p:spPr>
        <p:txBody>
          <a:bodyPr>
            <a:normAutofit fontScale="62500" lnSpcReduction="20000"/>
          </a:bodyPr>
          <a:lstStyle/>
          <a:p>
            <a:pPr algn="ctr"/>
            <a:r>
              <a:rPr lang="ar-DZ" sz="6000" dirty="0" smtClean="0">
                <a:solidFill>
                  <a:srgbClr val="FF0000"/>
                </a:solidFill>
              </a:rPr>
              <a:t>أبوليوس </a:t>
            </a:r>
            <a:r>
              <a:rPr lang="ar-DZ" sz="6000" dirty="0" err="1" smtClean="0">
                <a:solidFill>
                  <a:srgbClr val="FF0000"/>
                </a:solidFill>
              </a:rPr>
              <a:t>الماداوري</a:t>
            </a:r>
            <a:endParaRPr lang="ar-DZ" sz="6000" dirty="0" smtClean="0">
              <a:solidFill>
                <a:srgbClr val="FF0000"/>
              </a:solidFill>
            </a:endParaRPr>
          </a:p>
          <a:p>
            <a:pPr algn="ctr"/>
            <a:endParaRPr lang="ar-DZ" sz="6000" dirty="0">
              <a:solidFill>
                <a:srgbClr val="FF0000"/>
              </a:solidFill>
            </a:endParaRPr>
          </a:p>
          <a:p>
            <a:pPr algn="ctr"/>
            <a:r>
              <a:rPr lang="ar-DZ" sz="3200" dirty="0" smtClean="0">
                <a:solidFill>
                  <a:schemeClr val="tx1"/>
                </a:solidFill>
              </a:rPr>
              <a:t>د, دعاس فارس</a:t>
            </a:r>
            <a:endParaRPr lang="ar-DZ" sz="3200" dirty="0">
              <a:solidFill>
                <a:schemeClr val="tx1"/>
              </a:solidFill>
            </a:endParaRPr>
          </a:p>
        </p:txBody>
      </p:sp>
    </p:spTree>
    <p:extLst>
      <p:ext uri="{BB962C8B-B14F-4D97-AF65-F5344CB8AC3E}">
        <p14:creationId xmlns:p14="http://schemas.microsoft.com/office/powerpoint/2010/main" val="33204154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18324"/>
          </a:xfrm>
        </p:spPr>
        <p:txBody>
          <a:bodyPr/>
          <a:lstStyle/>
          <a:p>
            <a:pPr algn="ctr"/>
            <a:r>
              <a:rPr lang="ar-DZ" dirty="0" smtClean="0"/>
              <a:t>خطة المحاضرة </a:t>
            </a:r>
            <a:endParaRPr lang="ar-DZ" dirty="0"/>
          </a:p>
        </p:txBody>
      </p:sp>
      <p:sp>
        <p:nvSpPr>
          <p:cNvPr id="3" name="Content Placeholder 2"/>
          <p:cNvSpPr>
            <a:spLocks noGrp="1"/>
          </p:cNvSpPr>
          <p:nvPr>
            <p:ph idx="1"/>
          </p:nvPr>
        </p:nvSpPr>
        <p:spPr>
          <a:xfrm>
            <a:off x="1004552" y="1725769"/>
            <a:ext cx="10500060" cy="4726546"/>
          </a:xfrm>
        </p:spPr>
        <p:txBody>
          <a:bodyPr>
            <a:normAutofit/>
          </a:bodyPr>
          <a:lstStyle/>
          <a:p>
            <a:r>
              <a:rPr lang="ar-DZ" sz="4400" dirty="0" smtClean="0"/>
              <a:t>حياته </a:t>
            </a:r>
          </a:p>
          <a:p>
            <a:r>
              <a:rPr lang="ar-DZ" sz="4400" dirty="0" smtClean="0"/>
              <a:t>أعماله الفكرية:</a:t>
            </a:r>
          </a:p>
          <a:p>
            <a:r>
              <a:rPr lang="ar-DZ" sz="4400" dirty="0" smtClean="0"/>
              <a:t>الحمار الذهبي</a:t>
            </a:r>
          </a:p>
          <a:p>
            <a:r>
              <a:rPr lang="ar-DZ" sz="4400" dirty="0" smtClean="0"/>
              <a:t>الدفاع</a:t>
            </a:r>
          </a:p>
          <a:p>
            <a:r>
              <a:rPr lang="ar-DZ" sz="4400" dirty="0" smtClean="0"/>
              <a:t>الأزاهير</a:t>
            </a:r>
            <a:endParaRPr lang="ar-DZ" sz="4400" dirty="0"/>
          </a:p>
        </p:txBody>
      </p:sp>
    </p:spTree>
    <p:extLst>
      <p:ext uri="{BB962C8B-B14F-4D97-AF65-F5344CB8AC3E}">
        <p14:creationId xmlns:p14="http://schemas.microsoft.com/office/powerpoint/2010/main" val="8922908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79687"/>
          </a:xfrm>
        </p:spPr>
        <p:txBody>
          <a:bodyPr/>
          <a:lstStyle/>
          <a:p>
            <a:pPr algn="ctr"/>
            <a:r>
              <a:rPr lang="ar-DZ" dirty="0" smtClean="0"/>
              <a:t>حياته </a:t>
            </a:r>
            <a:endParaRPr lang="ar-DZ" dirty="0"/>
          </a:p>
        </p:txBody>
      </p:sp>
      <p:sp>
        <p:nvSpPr>
          <p:cNvPr id="3" name="Content Placeholder 2"/>
          <p:cNvSpPr>
            <a:spLocks noGrp="1"/>
          </p:cNvSpPr>
          <p:nvPr>
            <p:ph idx="1"/>
          </p:nvPr>
        </p:nvSpPr>
        <p:spPr>
          <a:xfrm>
            <a:off x="2589212" y="1725769"/>
            <a:ext cx="8915400" cy="4971245"/>
          </a:xfrm>
        </p:spPr>
        <p:txBody>
          <a:bodyPr>
            <a:normAutofit/>
          </a:bodyPr>
          <a:lstStyle/>
          <a:p>
            <a:r>
              <a:rPr lang="ar-DZ" sz="3600" dirty="0">
                <a:ea typeface="Calibri" panose="020F0502020204030204" pitchFamily="34" charset="0"/>
                <a:cs typeface="Arabic Typesetting" panose="03020402040406030203" pitchFamily="66" charset="-78"/>
              </a:rPr>
              <a:t>اسمه لكيوس أبوليوس </a:t>
            </a:r>
            <a:r>
              <a:rPr lang="fr-FR" sz="3600" dirty="0">
                <a:latin typeface="Arabic Typesetting" panose="03020402040406030203" pitchFamily="66" charset="-78"/>
                <a:ea typeface="Calibri" panose="020F0502020204030204" pitchFamily="34" charset="0"/>
              </a:rPr>
              <a:t>Lucius Apuleius Theseus</a:t>
            </a:r>
            <a:r>
              <a:rPr lang="ar-DZ" sz="3600" dirty="0">
                <a:ea typeface="Calibri" panose="020F0502020204030204" pitchFamily="34" charset="0"/>
                <a:cs typeface="Arabic Typesetting" panose="03020402040406030203" pitchFamily="66" charset="-78"/>
              </a:rPr>
              <a:t> ولد سنة 125 م بمدينة مادور، وقال عن نفسه نوميدي ونصف جيتولي، كان من أسرة غنية ووالده من أعيان المدينة، درس بمسقط رأسه وأكمل دراسته بقرطاج وسافر لأثينا ثم روما وقضى بيها سنتين، ومن ثم رجع لمادور ولكنه قرر الرحيل للإسكندرية غير أنه توقف بطرابلس بسبب مرضه، وهنالك تزوج من والدة صديقه بونتيانوس الأرملة الغنية، وكانت هذه الأخيرة لها حضور في حياته الأدبية، برع أبوليوس في شتى أنواع المعرفة خاصة الفلسفة والبلاغة والموسيقى والشعر والعلوم الجدلية، وفي نفس الوقت كان أديبا، واشتهر بخطبه البليغة في قرطاجة، توفي في حوالي 170م.</a:t>
            </a:r>
            <a:endParaRPr lang="ar-DZ" sz="3600" dirty="0"/>
          </a:p>
        </p:txBody>
      </p:sp>
    </p:spTree>
    <p:extLst>
      <p:ext uri="{BB962C8B-B14F-4D97-AF65-F5344CB8AC3E}">
        <p14:creationId xmlns:p14="http://schemas.microsoft.com/office/powerpoint/2010/main" val="14526107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08476"/>
          </a:xfrm>
        </p:spPr>
        <p:txBody>
          <a:bodyPr>
            <a:normAutofit fontScale="90000"/>
          </a:bodyPr>
          <a:lstStyle/>
          <a:p>
            <a:pPr algn="ctr">
              <a:lnSpc>
                <a:spcPct val="107000"/>
              </a:lnSpc>
              <a:spcAft>
                <a:spcPts val="1000"/>
              </a:spcAft>
            </a:pPr>
            <a:r>
              <a:rPr lang="ar-DZ" b="1" dirty="0">
                <a:latin typeface="Calibri" panose="020F0502020204030204" pitchFamily="34" charset="0"/>
                <a:ea typeface="Calibri" panose="020F0502020204030204" pitchFamily="34" charset="0"/>
                <a:cs typeface="Arabic Typesetting" panose="03020402040406030203" pitchFamily="66" charset="-78"/>
              </a:rPr>
              <a:t>أعماله </a:t>
            </a:r>
            <a:r>
              <a:rPr lang="ar-DZ" b="1" dirty="0" smtClean="0">
                <a:latin typeface="Calibri" panose="020F0502020204030204" pitchFamily="34" charset="0"/>
                <a:ea typeface="Calibri" panose="020F0502020204030204" pitchFamily="34" charset="0"/>
                <a:cs typeface="Arabic Typesetting" panose="03020402040406030203" pitchFamily="66" charset="-78"/>
              </a:rPr>
              <a:t>الفكرية </a:t>
            </a:r>
            <a:r>
              <a:rPr lang="en-US" sz="1800" dirty="0">
                <a:latin typeface="Calibri" panose="020F0502020204030204" pitchFamily="34" charset="0"/>
                <a:ea typeface="Calibri" panose="020F0502020204030204" pitchFamily="34" charset="0"/>
                <a:cs typeface="Arial" panose="020B0604020202020204" pitchFamily="34" charset="0"/>
              </a:rPr>
              <a:t/>
            </a:r>
            <a:br>
              <a:rPr lang="en-US" sz="1800" dirty="0">
                <a:latin typeface="Calibri" panose="020F0502020204030204" pitchFamily="34" charset="0"/>
                <a:ea typeface="Calibri" panose="020F0502020204030204" pitchFamily="34" charset="0"/>
                <a:cs typeface="Arial" panose="020B0604020202020204" pitchFamily="34" charset="0"/>
              </a:rPr>
            </a:br>
            <a:endParaRPr lang="ar-DZ" dirty="0"/>
          </a:p>
        </p:txBody>
      </p:sp>
      <p:sp>
        <p:nvSpPr>
          <p:cNvPr id="3" name="Content Placeholder 2"/>
          <p:cNvSpPr>
            <a:spLocks noGrp="1"/>
          </p:cNvSpPr>
          <p:nvPr>
            <p:ph idx="1"/>
          </p:nvPr>
        </p:nvSpPr>
        <p:spPr>
          <a:xfrm>
            <a:off x="2086377" y="2133599"/>
            <a:ext cx="9418235" cy="4395989"/>
          </a:xfrm>
        </p:spPr>
        <p:txBody>
          <a:bodyPr>
            <a:normAutofit/>
          </a:bodyPr>
          <a:lstStyle/>
          <a:p>
            <a:pPr algn="just">
              <a:lnSpc>
                <a:spcPct val="107000"/>
              </a:lnSpc>
              <a:spcAft>
                <a:spcPts val="1000"/>
              </a:spcAft>
            </a:pPr>
            <a:r>
              <a:rPr lang="ar-DZ" sz="4000" b="1" dirty="0">
                <a:latin typeface="Calibri" panose="020F0502020204030204" pitchFamily="34" charset="0"/>
                <a:ea typeface="Calibri" panose="020F0502020204030204" pitchFamily="34" charset="0"/>
                <a:cs typeface="Arabic Typesetting" panose="03020402040406030203" pitchFamily="66" charset="-78"/>
              </a:rPr>
              <a:t> الحمار الذهبي</a:t>
            </a:r>
            <a:r>
              <a:rPr lang="ar-DZ" sz="4000" b="1" dirty="0" smtClean="0">
                <a:latin typeface="Calibri" panose="020F0502020204030204" pitchFamily="34" charset="0"/>
                <a:ea typeface="Calibri" panose="020F0502020204030204" pitchFamily="34" charset="0"/>
                <a:cs typeface="Arabic Typesetting" panose="03020402040406030203" pitchFamily="66" charset="-78"/>
              </a:rPr>
              <a:t>:</a:t>
            </a:r>
          </a:p>
          <a:p>
            <a:pPr marL="0" indent="0" algn="just">
              <a:lnSpc>
                <a:spcPct val="107000"/>
              </a:lnSpc>
              <a:spcAft>
                <a:spcPts val="1000"/>
              </a:spcAft>
              <a:buNone/>
            </a:pPr>
            <a:r>
              <a:rPr lang="ar-DZ" b="1" dirty="0" smtClean="0">
                <a:latin typeface="Calibri" panose="020F0502020204030204" pitchFamily="34" charset="0"/>
                <a:ea typeface="Calibri" panose="020F0502020204030204" pitchFamily="34" charset="0"/>
                <a:cs typeface="Arabic Typesetting" panose="03020402040406030203" pitchFamily="66" charset="-78"/>
              </a:rPr>
              <a:t> </a:t>
            </a:r>
            <a:r>
              <a:rPr lang="ar-DZ" sz="3200" dirty="0">
                <a:latin typeface="Calibri" panose="020F0502020204030204" pitchFamily="34" charset="0"/>
                <a:ea typeface="Calibri" panose="020F0502020204030204" pitchFamily="34" charset="0"/>
                <a:cs typeface="Arabic Typesetting" panose="03020402040406030203" pitchFamily="66" charset="-78"/>
              </a:rPr>
              <a:t>خلف أبوليوس العديد من الكتب والمؤلفات العلمية والفلسفية ولعل أشهر كتبه هو كتاب التحولات </a:t>
            </a:r>
            <a:r>
              <a:rPr lang="fr-FR" sz="3200" dirty="0">
                <a:latin typeface="Arabic Typesetting" panose="03020402040406030203" pitchFamily="66" charset="-78"/>
                <a:ea typeface="Calibri" panose="020F0502020204030204" pitchFamily="34" charset="0"/>
                <a:cs typeface="Arial" panose="020B0604020202020204" pitchFamily="34" charset="0"/>
              </a:rPr>
              <a:t> "Metamorphoseon"</a:t>
            </a:r>
            <a:r>
              <a:rPr lang="ar-DZ" sz="3200" dirty="0">
                <a:latin typeface="Calibri" panose="020F0502020204030204" pitchFamily="34" charset="0"/>
                <a:ea typeface="Calibri" panose="020F0502020204030204" pitchFamily="34" charset="0"/>
                <a:cs typeface="Arabic Typesetting" panose="03020402040406030203" pitchFamily="66" charset="-78"/>
              </a:rPr>
              <a:t> واشهر باسم الحمار الذهبي، وهي عبارة عن رواية أدبية وردت في 11 كتابا، تتحدث عن الشاب لوكيوس الذي تحول إلى حمار وعاش الكثير من المغامرات مرتحلا من منطقة إلى أخرى وبين أناس مختلف الطباع، وهي قصة ذات بعد فلسفي عميق تحاول أن تكشف خبايا النفس البشرية وصراعته في الدنيا من جهة أخرى يحكي التجربة الدينة التي يعتقد فيها أبوليوس أن الألهة هي الخلاص من كل الشرور والمآسي التي يقع فيها البشر.</a:t>
            </a:r>
            <a:endParaRPr lang="en-US" sz="3200" dirty="0">
              <a:latin typeface="Calibri" panose="020F0502020204030204" pitchFamily="34" charset="0"/>
              <a:ea typeface="Calibri" panose="020F0502020204030204" pitchFamily="34" charset="0"/>
              <a:cs typeface="Arial" panose="020B0604020202020204" pitchFamily="34" charset="0"/>
            </a:endParaRPr>
          </a:p>
          <a:p>
            <a:endParaRPr lang="ar-DZ" dirty="0"/>
          </a:p>
        </p:txBody>
      </p:sp>
    </p:spTree>
    <p:extLst>
      <p:ext uri="{BB962C8B-B14F-4D97-AF65-F5344CB8AC3E}">
        <p14:creationId xmlns:p14="http://schemas.microsoft.com/office/powerpoint/2010/main" val="31093145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DZ" b="1" dirty="0">
                <a:latin typeface="Calibri" panose="020F0502020204030204" pitchFamily="34" charset="0"/>
                <a:ea typeface="Calibri" panose="020F0502020204030204" pitchFamily="34" charset="0"/>
                <a:cs typeface="Arabic Typesetting" panose="03020402040406030203" pitchFamily="66" charset="-78"/>
              </a:rPr>
              <a:t>الدفاع </a:t>
            </a:r>
            <a:r>
              <a:rPr lang="fr-FR" b="1" dirty="0">
                <a:latin typeface="Arabic Typesetting" panose="03020402040406030203" pitchFamily="66" charset="-78"/>
                <a:ea typeface="Calibri" panose="020F0502020204030204" pitchFamily="34" charset="0"/>
                <a:cs typeface="Arial" panose="020B0604020202020204" pitchFamily="34" charset="0"/>
              </a:rPr>
              <a:t>Apologia</a:t>
            </a:r>
            <a:endParaRPr lang="ar-DZ" dirty="0"/>
          </a:p>
        </p:txBody>
      </p:sp>
      <p:sp>
        <p:nvSpPr>
          <p:cNvPr id="3" name="Content Placeholder 2"/>
          <p:cNvSpPr>
            <a:spLocks noGrp="1"/>
          </p:cNvSpPr>
          <p:nvPr>
            <p:ph idx="1"/>
          </p:nvPr>
        </p:nvSpPr>
        <p:spPr>
          <a:xfrm>
            <a:off x="2137893" y="2133599"/>
            <a:ext cx="9366719" cy="4048259"/>
          </a:xfrm>
        </p:spPr>
        <p:txBody>
          <a:bodyPr/>
          <a:lstStyle/>
          <a:p>
            <a:pPr algn="just">
              <a:lnSpc>
                <a:spcPct val="107000"/>
              </a:lnSpc>
              <a:spcAft>
                <a:spcPts val="1000"/>
              </a:spcAft>
            </a:pPr>
            <a:r>
              <a:rPr lang="ar-DZ" sz="3600" dirty="0" smtClean="0">
                <a:latin typeface="Calibri" panose="020F0502020204030204" pitchFamily="34" charset="0"/>
                <a:ea typeface="Calibri" panose="020F0502020204030204" pitchFamily="34" charset="0"/>
                <a:cs typeface="Arabic Typesetting" panose="03020402040406030203" pitchFamily="66" charset="-78"/>
              </a:rPr>
              <a:t>ه</a:t>
            </a:r>
            <a:r>
              <a:rPr lang="ar-DZ" sz="3200" dirty="0" smtClean="0">
                <a:latin typeface="Calibri" panose="020F0502020204030204" pitchFamily="34" charset="0"/>
                <a:ea typeface="Calibri" panose="020F0502020204030204" pitchFamily="34" charset="0"/>
                <a:cs typeface="Arabic Typesetting" panose="03020402040406030203" pitchFamily="66" charset="-78"/>
              </a:rPr>
              <a:t>ي </a:t>
            </a:r>
            <a:r>
              <a:rPr lang="ar-DZ" sz="3200" dirty="0">
                <a:latin typeface="Calibri" panose="020F0502020204030204" pitchFamily="34" charset="0"/>
                <a:ea typeface="Calibri" panose="020F0502020204030204" pitchFamily="34" charset="0"/>
                <a:cs typeface="Arabic Typesetting" panose="03020402040406030203" pitchFamily="66" charset="-78"/>
              </a:rPr>
              <a:t>مرافعة قانونية للدفاع عن نفسه بعدما اتهم بسحر زوجته طمعا في مالها، وكانت قد رفضت كل من تقدم إليها قبله من الرجال، وهي مرافعة تتسم بالبلاغة الخطابية والجرأة في السخرية من خصومه، وينقسم الخطاب إلى ثلاث أقسام رئيسية: في القسم الأول ذكر جملة التهم الموجهة إليه، وفي القسم الثاني دافع عن نفسه في قضية السحر والشعوذة التي اتهموه بها، وذكر قصته الغرامية مع زوجته قبل زواجهما في القسم الثالث من أجل التأكيد أن زواجهما كان عن حي ولم يكن بغفل السحر والشعوذة، واستطاع تبرئة نفسه من التهم الموجهة إليه في محكمة صبراتة وفاز بقضيته.</a:t>
            </a:r>
            <a:endParaRPr lang="en-US" sz="3200" dirty="0">
              <a:latin typeface="Calibri" panose="020F0502020204030204" pitchFamily="34" charset="0"/>
              <a:ea typeface="Calibri" panose="020F0502020204030204" pitchFamily="34" charset="0"/>
              <a:cs typeface="Arial" panose="020B0604020202020204" pitchFamily="34" charset="0"/>
            </a:endParaRPr>
          </a:p>
          <a:p>
            <a:endParaRPr lang="ar-DZ" dirty="0"/>
          </a:p>
        </p:txBody>
      </p:sp>
    </p:spTree>
    <p:extLst>
      <p:ext uri="{BB962C8B-B14F-4D97-AF65-F5344CB8AC3E}">
        <p14:creationId xmlns:p14="http://schemas.microsoft.com/office/powerpoint/2010/main" val="8975649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DZ" b="1" dirty="0">
                <a:latin typeface="Calibri" panose="020F0502020204030204" pitchFamily="34" charset="0"/>
                <a:ea typeface="Calibri" panose="020F0502020204030204" pitchFamily="34" charset="0"/>
                <a:cs typeface="Arabic Typesetting" panose="03020402040406030203" pitchFamily="66" charset="-78"/>
              </a:rPr>
              <a:t>الأزاهير </a:t>
            </a:r>
            <a:r>
              <a:rPr lang="fr-FR" b="1" dirty="0" smtClean="0">
                <a:latin typeface="Arabic Typesetting" panose="03020402040406030203" pitchFamily="66" charset="-78"/>
                <a:ea typeface="Calibri" panose="020F0502020204030204" pitchFamily="34" charset="0"/>
                <a:cs typeface="Arial" panose="020B0604020202020204" pitchFamily="34" charset="0"/>
              </a:rPr>
              <a:t>Florides</a:t>
            </a:r>
            <a:r>
              <a:rPr lang="ar-DZ" b="1" dirty="0" smtClean="0">
                <a:latin typeface="Calibri" panose="020F0502020204030204" pitchFamily="34" charset="0"/>
                <a:ea typeface="Calibri" panose="020F0502020204030204" pitchFamily="34" charset="0"/>
                <a:cs typeface="Arabic Typesetting" panose="03020402040406030203" pitchFamily="66" charset="-78"/>
              </a:rPr>
              <a:t> </a:t>
            </a:r>
            <a:endParaRPr lang="ar-DZ" dirty="0"/>
          </a:p>
        </p:txBody>
      </p:sp>
      <p:sp>
        <p:nvSpPr>
          <p:cNvPr id="3" name="Content Placeholder 2"/>
          <p:cNvSpPr>
            <a:spLocks noGrp="1"/>
          </p:cNvSpPr>
          <p:nvPr>
            <p:ph idx="1"/>
          </p:nvPr>
        </p:nvSpPr>
        <p:spPr>
          <a:xfrm>
            <a:off x="1120462" y="1403797"/>
            <a:ext cx="10384150" cy="4842457"/>
          </a:xfrm>
        </p:spPr>
        <p:txBody>
          <a:bodyPr>
            <a:noAutofit/>
          </a:bodyPr>
          <a:lstStyle/>
          <a:p>
            <a:pPr algn="just">
              <a:lnSpc>
                <a:spcPct val="107000"/>
              </a:lnSpc>
              <a:spcAft>
                <a:spcPts val="1000"/>
              </a:spcAft>
            </a:pPr>
            <a:r>
              <a:rPr lang="ar-DZ" sz="3600" dirty="0" smtClean="0">
                <a:latin typeface="Calibri" panose="020F0502020204030204" pitchFamily="34" charset="0"/>
                <a:ea typeface="Calibri" panose="020F0502020204030204" pitchFamily="34" charset="0"/>
                <a:cs typeface="Arabic Typesetting" panose="03020402040406030203" pitchFamily="66" charset="-78"/>
              </a:rPr>
              <a:t>هو </a:t>
            </a:r>
            <a:r>
              <a:rPr lang="ar-DZ" sz="3600" dirty="0">
                <a:latin typeface="Calibri" panose="020F0502020204030204" pitchFamily="34" charset="0"/>
                <a:ea typeface="Calibri" panose="020F0502020204030204" pitchFamily="34" charset="0"/>
                <a:cs typeface="Arabic Typesetting" panose="03020402040406030203" pitchFamily="66" charset="-78"/>
              </a:rPr>
              <a:t>مؤلف من أربع كتب، يحتوي الكتاب الأول على تسعة خطب، والثاني على ست خطب، والثالث على ثلاث خطب، أما الرابع فيضم ست خطب، ويظهر هذا المؤلف مدى براعته البلاغية ومعلوماته الموسوعية التي يمكنه بها شد انتباه المستمعين وإثارة إعجابهم. </a:t>
            </a:r>
            <a:endParaRPr lang="en-US" sz="3600" dirty="0">
              <a:latin typeface="Calibri" panose="020F0502020204030204" pitchFamily="34" charset="0"/>
              <a:ea typeface="Calibri" panose="020F0502020204030204" pitchFamily="34" charset="0"/>
              <a:cs typeface="Arial" panose="020B0604020202020204" pitchFamily="34" charset="0"/>
            </a:endParaRPr>
          </a:p>
          <a:p>
            <a:r>
              <a:rPr lang="ar-DZ" sz="3600" b="1" dirty="0">
                <a:ea typeface="Calibri" panose="020F0502020204030204" pitchFamily="34" charset="0"/>
                <a:cs typeface="Arabic Typesetting" panose="03020402040406030203" pitchFamily="66" charset="-78"/>
              </a:rPr>
              <a:t>   </a:t>
            </a:r>
            <a:r>
              <a:rPr lang="ar-DZ" sz="3600" dirty="0">
                <a:ea typeface="Calibri" panose="020F0502020204030204" pitchFamily="34" charset="0"/>
                <a:cs typeface="Arabic Typesetting" panose="03020402040406030203" pitchFamily="66" charset="-78"/>
              </a:rPr>
              <a:t>كان لأبوليوس عدة كتب أخرى فلسفية وأخرى أدبية وكذلك بعض الكتب العلمية، ويمكن أن نكر منها: الاله سقراط، تعليم أفلاطون، كتاب النوادر، كتاب العالم، الكون  ...الخ، وتعد هذه الكتب ذات أهمية كبيرة لأنها تقدم لنا الكثير من الأخبار والمعلومات الاجتماعية والاقتصادية وحتى الفكرية والدينية في بلاد المغرب خلال القرن التي عاش فيها هذا المفكر، كما أنها تمثل عينة جد واضحة عن الواقع الثقافي اللاتيني وتجلياته سواء في روما أو في المقاطعات الإفريقية.</a:t>
            </a:r>
            <a:endParaRPr lang="ar-DZ" sz="3600" dirty="0"/>
          </a:p>
        </p:txBody>
      </p:sp>
    </p:spTree>
    <p:extLst>
      <p:ext uri="{BB962C8B-B14F-4D97-AF65-F5344CB8AC3E}">
        <p14:creationId xmlns:p14="http://schemas.microsoft.com/office/powerpoint/2010/main" val="613966866"/>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34</TotalTime>
  <Words>466</Words>
  <Application>Microsoft Office PowerPoint</Application>
  <PresentationFormat>Widescreen</PresentationFormat>
  <Paragraphs>20</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Arabic Typesetting</vt:lpstr>
      <vt:lpstr>Arial</vt:lpstr>
      <vt:lpstr>Calibri</vt:lpstr>
      <vt:lpstr>Century Gothic</vt:lpstr>
      <vt:lpstr>Tahoma</vt:lpstr>
      <vt:lpstr>Wingdings 3</vt:lpstr>
      <vt:lpstr>Wisp</vt:lpstr>
      <vt:lpstr>                                                                             جامعة محمد لمين دباغين سطيف 02                                            كلية العلوم الانسانية والاجتماعية                                                     قسم التاريخ مقياس نصوص ومصادر السنة الأولى ماستر آثار                                             المحاضرة الثانية  </vt:lpstr>
      <vt:lpstr>خطة المحاضرة </vt:lpstr>
      <vt:lpstr>حياته </vt:lpstr>
      <vt:lpstr>أعماله الفكرية  </vt:lpstr>
      <vt:lpstr>الدفاع Apologia</vt:lpstr>
      <vt:lpstr>الأزاهير Florides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محمد لمين دباغين سطيف 02                                            كلية العلوم الانسانية والاجتماعية                                                     قسم التاريخ مقياس نصوص ومصادر السنة الأولى ماستر آثار                                             المحاضرة الرابعة</dc:title>
  <dc:creator>pc</dc:creator>
  <cp:lastModifiedBy>pc</cp:lastModifiedBy>
  <cp:revision>6</cp:revision>
  <dcterms:created xsi:type="dcterms:W3CDTF">2022-08-09T08:44:40Z</dcterms:created>
  <dcterms:modified xsi:type="dcterms:W3CDTF">2022-10-06T13:35:05Z</dcterms:modified>
</cp:coreProperties>
</file>