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B50D4-300E-DCCF-FC39-156316C73F11}"/>
              </a:ext>
            </a:extLst>
          </p:cNvPr>
          <p:cNvSpPr>
            <a:spLocks noGrp="1"/>
          </p:cNvSpPr>
          <p:nvPr>
            <p:ph type="ctrTitle"/>
          </p:nvPr>
        </p:nvSpPr>
        <p:spPr>
          <a:xfrm>
            <a:off x="2419642" y="1871132"/>
            <a:ext cx="7357403" cy="1659860"/>
          </a:xfrm>
        </p:spPr>
        <p:txBody>
          <a:bodyPr/>
          <a:lstStyle/>
          <a:p>
            <a:r>
              <a:rPr lang="ar-DZ" dirty="0"/>
              <a:t>المناهج الدراسية مفهومها بناؤها تقويمها و تطويرها</a:t>
            </a:r>
            <a:endParaRPr lang="fr-FR" dirty="0"/>
          </a:p>
        </p:txBody>
      </p:sp>
    </p:spTree>
    <p:extLst>
      <p:ext uri="{BB962C8B-B14F-4D97-AF65-F5344CB8AC3E}">
        <p14:creationId xmlns:p14="http://schemas.microsoft.com/office/powerpoint/2010/main" val="187787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AB8438-9142-730C-1E62-354C975AD5CB}"/>
              </a:ext>
            </a:extLst>
          </p:cNvPr>
          <p:cNvSpPr/>
          <p:nvPr/>
        </p:nvSpPr>
        <p:spPr>
          <a:xfrm>
            <a:off x="815926" y="844062"/>
            <a:ext cx="10550769" cy="52894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endParaRPr lang="fr-FR" sz="1000" dirty="0"/>
          </a:p>
        </p:txBody>
      </p:sp>
      <p:sp>
        <p:nvSpPr>
          <p:cNvPr id="5" name="Rectangle 2">
            <a:extLst>
              <a:ext uri="{FF2B5EF4-FFF2-40B4-BE49-F238E27FC236}">
                <a16:creationId xmlns:a16="http://schemas.microsoft.com/office/drawing/2014/main" id="{6E91FECA-FB18-5A95-D4C4-999B38184365}"/>
              </a:ext>
            </a:extLst>
          </p:cNvPr>
          <p:cNvSpPr>
            <a:spLocks noChangeArrowheads="1"/>
          </p:cNvSpPr>
          <p:nvPr/>
        </p:nvSpPr>
        <p:spPr bwMode="auto">
          <a:xfrm>
            <a:off x="825305" y="931930"/>
            <a:ext cx="1054139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r-FR" sz="2000" b="0" i="0" u="none" strike="noStrike" cap="none" normalizeH="0" baseline="0" dirty="0">
                <a:ln>
                  <a:noFill/>
                </a:ln>
                <a:solidFill>
                  <a:srgbClr val="222222"/>
                </a:solidFill>
                <a:effectLst/>
                <a:latin typeface="Tajawal"/>
                <a:cs typeface="Arial" panose="020B0604020202020204" pitchFamily="34" charset="0"/>
              </a:rPr>
              <a:t>وفيما</a:t>
            </a:r>
            <a:r>
              <a:rPr kumimoji="0" lang="fr-FR" altLang="fr-FR" sz="2000" b="0" i="0" u="none" strike="noStrike" cap="none" normalizeH="0" baseline="0" dirty="0">
                <a:ln>
                  <a:noFill/>
                </a:ln>
                <a:solidFill>
                  <a:srgbClr val="222222"/>
                </a:solidFill>
                <a:effectLst/>
                <a:latin typeface="Tajawal"/>
              </a:rPr>
              <a:t>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يلي</a:t>
            </a:r>
            <a:r>
              <a:rPr kumimoji="0" lang="fr-FR" altLang="fr-FR" sz="2000" b="0" i="0" u="none" strike="noStrike" cap="none" normalizeH="0" baseline="0" dirty="0">
                <a:ln>
                  <a:noFill/>
                </a:ln>
                <a:solidFill>
                  <a:srgbClr val="222222"/>
                </a:solidFill>
                <a:effectLst/>
                <a:latin typeface="Tajawal"/>
              </a:rPr>
              <a:t>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عرض</a:t>
            </a:r>
            <a:r>
              <a:rPr kumimoji="0" lang="fr-FR" altLang="fr-FR" sz="2000" b="0" i="0" u="none" strike="noStrike" cap="none" normalizeH="0" baseline="0" dirty="0">
                <a:ln>
                  <a:noFill/>
                </a:ln>
                <a:solidFill>
                  <a:srgbClr val="222222"/>
                </a:solidFill>
                <a:effectLst/>
                <a:latin typeface="Tajawal"/>
              </a:rPr>
              <a:t>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لهذه المراحل</a:t>
            </a:r>
            <a:r>
              <a:rPr kumimoji="0" lang="fr-FR" altLang="fr-FR" sz="2000" b="0" i="0" u="none" strike="noStrike" cap="none" normalizeH="0" baseline="0" dirty="0">
                <a:ln>
                  <a:noFill/>
                </a:ln>
                <a:solidFill>
                  <a:srgbClr val="222222"/>
                </a:solidFill>
                <a:effectLst/>
                <a:latin typeface="Tajawal"/>
              </a:rPr>
              <a:t> :</a:t>
            </a:r>
            <a:br>
              <a:rPr kumimoji="0" lang="fr-FR" altLang="fr-FR" sz="2000" b="0" i="0" u="none" strike="noStrike" cap="none" normalizeH="0" baseline="0" dirty="0">
                <a:ln>
                  <a:noFill/>
                </a:ln>
                <a:solidFill>
                  <a:srgbClr val="222222"/>
                </a:solidFill>
                <a:effectLst/>
                <a:latin typeface="Tajawal"/>
              </a:rPr>
            </a:br>
            <a:r>
              <a:rPr kumimoji="0" lang="ar-DZ" altLang="fr-FR" sz="2000" i="0" u="none" strike="noStrike" cap="none" normalizeH="0" baseline="0" dirty="0">
                <a:ln>
                  <a:noFill/>
                </a:ln>
                <a:solidFill>
                  <a:srgbClr val="222222"/>
                </a:solidFill>
                <a:effectLst/>
                <a:latin typeface="Tajawal"/>
              </a:rPr>
              <a:t>1/</a:t>
            </a:r>
            <a:r>
              <a:rPr kumimoji="0" lang="ar-SA" altLang="fr-FR" sz="2000" i="0" u="none" strike="noStrike" cap="none" normalizeH="0" baseline="0" dirty="0">
                <a:ln>
                  <a:noFill/>
                </a:ln>
                <a:solidFill>
                  <a:srgbClr val="222222"/>
                </a:solidFill>
                <a:effectLst/>
                <a:latin typeface="Tajawal"/>
                <a:cs typeface="Arial" panose="020B0604020202020204" pitchFamily="34" charset="0"/>
              </a:rPr>
              <a:t>تحديد الأهداف التربوية</a:t>
            </a:r>
            <a:r>
              <a:rPr kumimoji="0" lang="fr-FR" altLang="fr-FR" sz="2000" i="0" u="none" strike="noStrike" cap="none" normalizeH="0" baseline="0" dirty="0">
                <a:ln>
                  <a:noFill/>
                </a:ln>
                <a:solidFill>
                  <a:srgbClr val="222222"/>
                </a:solidFill>
                <a:effectLst/>
                <a:latin typeface="Tajawal"/>
              </a:rPr>
              <a:t> </a:t>
            </a:r>
            <a:r>
              <a:rPr kumimoji="0" lang="fr-FR" altLang="fr-FR" sz="2000" b="0" i="0" u="none" strike="noStrike" cap="none" normalizeH="0" baseline="0" dirty="0">
                <a:ln>
                  <a:noFill/>
                </a:ln>
                <a:solidFill>
                  <a:srgbClr val="222222"/>
                </a:solidFill>
                <a:effectLst/>
                <a:latin typeface="Tajawal"/>
              </a:rPr>
              <a:t>:</a:t>
            </a:r>
            <a:br>
              <a:rPr kumimoji="0" lang="fr-FR" altLang="fr-FR" sz="2000" b="0" i="0" u="none" strike="noStrike" cap="none" normalizeH="0" baseline="0" dirty="0">
                <a:ln>
                  <a:noFill/>
                </a:ln>
                <a:solidFill>
                  <a:srgbClr val="222222"/>
                </a:solidFill>
                <a:effectLst/>
                <a:latin typeface="Tajawal"/>
              </a:rPr>
            </a:br>
            <a:r>
              <a:rPr kumimoji="0" lang="fr-FR" altLang="fr-FR" sz="2000" b="0" i="0" u="none" strike="noStrike" cap="none" normalizeH="0" baseline="0" dirty="0">
                <a:ln>
                  <a:noFill/>
                </a:ln>
                <a:solidFill>
                  <a:srgbClr val="222222"/>
                </a:solidFill>
                <a:effectLst/>
                <a:latin typeface="Tajawal"/>
              </a:rPr>
              <a:t>    -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المتعلم: ينبغي الأخذ في الاعتبار ظروف المتعلم وحاجاته الأساسية وميوله ورغباته</a:t>
            </a:r>
            <a:r>
              <a:rPr kumimoji="0" lang="fr-FR" altLang="fr-FR" sz="2000" b="0" i="0" u="none" strike="noStrike" cap="none" normalizeH="0" baseline="0" dirty="0">
                <a:ln>
                  <a:noFill/>
                </a:ln>
                <a:solidFill>
                  <a:srgbClr val="222222"/>
                </a:solidFill>
                <a:effectLst/>
                <a:latin typeface="Tajawal"/>
              </a:rPr>
              <a:t>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واهتماماته ، حيث يتم ذلك بطرق متعددة منها : ملاحظة المعلمين للمتعلم ، وإجراء المقابلات</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 ،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والدراسات الميدانية التي تستهدف التعرف على واقع المتعلم وإمكاناته</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a:t>
            </a:r>
            <a:br>
              <a:rPr kumimoji="0" lang="fr-FR" altLang="fr-FR" sz="2000" b="0" i="0" u="none" strike="noStrike" cap="none" normalizeH="0" baseline="0" dirty="0">
                <a:ln>
                  <a:noFill/>
                </a:ln>
                <a:solidFill>
                  <a:srgbClr val="222222"/>
                </a:solidFill>
                <a:effectLst/>
                <a:latin typeface="Tajawal"/>
                <a:cs typeface="Arial" panose="020B0604020202020204" pitchFamily="34" charset="0"/>
              </a:rPr>
            </a:br>
            <a:r>
              <a:rPr kumimoji="0" lang="fr-FR" altLang="fr-FR" sz="2000" b="0" i="0" u="none" strike="noStrike" cap="none" normalizeH="0" baseline="0" dirty="0">
                <a:ln>
                  <a:noFill/>
                </a:ln>
                <a:solidFill>
                  <a:srgbClr val="222222"/>
                </a:solidFill>
                <a:effectLst/>
                <a:latin typeface="Tajawal"/>
              </a:rPr>
              <a:t>    -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الحياة المعاصرة: ينبغي أن يؤخذ في الحسبان حياة المتعلم المعاصرة ومجالاتها ومتطلباتها</a:t>
            </a:r>
            <a:br>
              <a:rPr kumimoji="0" lang="fr-FR" altLang="fr-FR" sz="2000" b="0" i="0" u="none" strike="noStrike" cap="none" normalizeH="0" baseline="0" dirty="0">
                <a:ln>
                  <a:noFill/>
                </a:ln>
                <a:solidFill>
                  <a:srgbClr val="222222"/>
                </a:solidFill>
                <a:effectLst/>
                <a:latin typeface="Tajawal"/>
              </a:rPr>
            </a:br>
            <a:r>
              <a:rPr kumimoji="0" lang="ar-SA" altLang="fr-FR" sz="2000" b="0" i="0" u="none" strike="noStrike" cap="none" normalizeH="0" baseline="0" dirty="0">
                <a:ln>
                  <a:noFill/>
                </a:ln>
                <a:solidFill>
                  <a:srgbClr val="222222"/>
                </a:solidFill>
                <a:effectLst/>
                <a:latin typeface="Tajawal"/>
                <a:cs typeface="Arial" panose="020B0604020202020204" pitchFamily="34" charset="0"/>
              </a:rPr>
              <a:t>خصوصا في مجال القيم والاتجاهات والعادات وواجب المنهج المدرسي ليس فقط تهيئة المتعلم</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تحسين تلك الحياة</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للتكيف مع الحياة المعاصرة ، بل أيضا وجعلها أكثر صالحية للعيش</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a:t>
            </a:r>
            <a:br>
              <a:rPr kumimoji="0" lang="fr-FR" altLang="fr-FR" sz="2000" b="0" i="0" u="none" strike="noStrike" cap="none" normalizeH="0" baseline="0" dirty="0">
                <a:ln>
                  <a:noFill/>
                </a:ln>
                <a:solidFill>
                  <a:srgbClr val="222222"/>
                </a:solidFill>
                <a:effectLst/>
                <a:latin typeface="Tajawal"/>
                <a:cs typeface="Arial" panose="020B0604020202020204" pitchFamily="34" charset="0"/>
              </a:rPr>
            </a:br>
            <a:endParaRPr kumimoji="0" lang="fr-FR" altLang="fr-FR" sz="2000" b="0" i="0" u="none" strike="noStrike" cap="none" normalizeH="0" baseline="0" dirty="0">
              <a:ln>
                <a:noFill/>
              </a:ln>
              <a:solidFill>
                <a:srgbClr val="222222"/>
              </a:solidFill>
              <a:effectLst/>
              <a:latin typeface="Tajawal"/>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222222"/>
                </a:solidFill>
                <a:effectLst/>
                <a:latin typeface="Tajawal"/>
              </a:rPr>
              <a:t>    -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المادة الدراسية: تختلف المواد الدراسية في طبيعتها وأهدافها، فلكل مادة دراسية طبيعة تميزها، وأهداف خاصة بها ، فضلاً عن اشتراكها كلها في العمل على تنمية العقل والوجدان عند المتعلم، ومساعدته على اكتساب المهارات العملية</a:t>
            </a:r>
            <a:r>
              <a:rPr kumimoji="0" lang="fr-FR" altLang="fr-FR" sz="2000" b="0" i="0" u="none" strike="noStrike" cap="none" normalizeH="0" baseline="0" dirty="0">
                <a:ln>
                  <a:noFill/>
                </a:ln>
                <a:solidFill>
                  <a:srgbClr val="222222"/>
                </a:solidFill>
                <a:effectLst/>
                <a:latin typeface="Tajawal"/>
              </a:rPr>
              <a:t>.</a:t>
            </a:r>
            <a:br>
              <a:rPr kumimoji="0" lang="fr-FR" altLang="fr-FR" sz="2000" b="0" i="0" u="none" strike="noStrike" cap="none" normalizeH="0" baseline="0" dirty="0">
                <a:ln>
                  <a:noFill/>
                </a:ln>
                <a:solidFill>
                  <a:srgbClr val="222222"/>
                </a:solidFill>
                <a:effectLst/>
                <a:latin typeface="Tajawal"/>
              </a:rPr>
            </a:br>
            <a:r>
              <a:rPr kumimoji="0" lang="fr-FR" altLang="fr-FR" sz="2000" b="0" i="0" u="none" strike="noStrike" cap="none" normalizeH="0" baseline="0" dirty="0">
                <a:ln>
                  <a:noFill/>
                </a:ln>
                <a:solidFill>
                  <a:srgbClr val="222222"/>
                </a:solidFill>
                <a:effectLst/>
                <a:latin typeface="Tajawal"/>
              </a:rPr>
              <a:t>    -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الفلسفة: لكل مجتمع فلسفة قومية وفلسفة تربوية تتعلق بطبيعة العملية التربوية وأهدافها وعملياتها والإجراءات التعليمية / التعلمية والتقويمية التي يجب أن تُتَّبع ، حيث تؤثر هذه الفلسفة في العمل التربوي بما في ذلك تأثيرها على المنهج</a:t>
            </a:r>
            <a:r>
              <a:rPr kumimoji="0" lang="fr-FR" altLang="fr-FR" sz="2000" b="0" i="0" u="none" strike="noStrike" cap="none" normalizeH="0" baseline="0" dirty="0">
                <a:ln>
                  <a:noFill/>
                </a:ln>
                <a:solidFill>
                  <a:srgbClr val="222222"/>
                </a:solidFill>
                <a:effectLst/>
                <a:latin typeface="Tajawal"/>
              </a:rPr>
              <a:t>.</a:t>
            </a:r>
            <a:br>
              <a:rPr kumimoji="0" lang="fr-FR" altLang="fr-FR" sz="2000" b="0" i="0" u="none" strike="noStrike" cap="none" normalizeH="0" baseline="0" dirty="0">
                <a:ln>
                  <a:noFill/>
                </a:ln>
                <a:solidFill>
                  <a:srgbClr val="222222"/>
                </a:solidFill>
                <a:effectLst/>
                <a:latin typeface="Tajawal"/>
              </a:rPr>
            </a:br>
            <a:r>
              <a:rPr kumimoji="0" lang="fr-FR" altLang="fr-FR" sz="2000" b="0" i="0" u="none" strike="noStrike" cap="none" normalizeH="0" baseline="0" dirty="0">
                <a:ln>
                  <a:noFill/>
                </a:ln>
                <a:solidFill>
                  <a:srgbClr val="222222"/>
                </a:solidFill>
                <a:effectLst/>
                <a:latin typeface="Tajawal"/>
              </a:rPr>
              <a:t>    -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سيكولوجية التعلم: توفر الدراسات النفسية المتصلة بطبيعة التعلم لمصمم المنهج مصدراً رئيسياً من مصادر اشتقاق الأهداف، حيث تيسر لواضع المنهج تنظيم الخبرات التعلمية تنظيماً يسهل في تحديد نوعية السلوك المرغوب تعلمه ، كما تساهم في تحديد المعايير الخاصة الدالة على السلوك المطلوب استعمالها كمحكات تدل على بلوغ التعلم الأهداف المحددة له</a:t>
            </a:r>
            <a:r>
              <a:rPr kumimoji="0" lang="fr-FR" altLang="fr-FR" sz="2000" b="0" i="0" u="none" strike="noStrike" cap="none" normalizeH="0" baseline="0" dirty="0">
                <a:ln>
                  <a:noFill/>
                </a:ln>
                <a:solidFill>
                  <a:srgbClr val="222222"/>
                </a:solidFill>
                <a:effectLst/>
                <a:latin typeface="Tajawal"/>
              </a:rPr>
              <a:t>.</a:t>
            </a:r>
            <a:br>
              <a:rPr kumimoji="0" lang="fr-FR" altLang="fr-FR" sz="2000" b="0" i="0" u="none" strike="noStrike" cap="none" normalizeH="0" baseline="0" dirty="0">
                <a:ln>
                  <a:noFill/>
                </a:ln>
                <a:solidFill>
                  <a:srgbClr val="222222"/>
                </a:solidFill>
                <a:effectLst/>
                <a:latin typeface="Tajawal"/>
              </a:rPr>
            </a:b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183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89E6F-82F1-E472-4C6A-04AC5C8DBF2F}"/>
              </a:ext>
            </a:extLst>
          </p:cNvPr>
          <p:cNvSpPr/>
          <p:nvPr/>
        </p:nvSpPr>
        <p:spPr>
          <a:xfrm>
            <a:off x="855784" y="654148"/>
            <a:ext cx="10480431" cy="55497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rtl="1"/>
            <a:r>
              <a:rPr kumimoji="0" lang="ar-DZ" altLang="fr-FR" sz="2000" b="1" i="0" u="none" strike="noStrike" cap="none" normalizeH="0" baseline="0" dirty="0">
                <a:ln>
                  <a:noFill/>
                </a:ln>
                <a:solidFill>
                  <a:srgbClr val="222222"/>
                </a:solidFill>
                <a:effectLst/>
                <a:latin typeface="Tajawal"/>
                <a:cs typeface="Arial" panose="020B0604020202020204" pitchFamily="34" charset="0"/>
              </a:rPr>
              <a:t>2/</a:t>
            </a:r>
            <a:r>
              <a:rPr kumimoji="0" lang="ar-SA" altLang="fr-FR" sz="2000" b="1" i="0" u="none" strike="noStrike" cap="none" normalizeH="0" baseline="0" dirty="0">
                <a:ln>
                  <a:noFill/>
                </a:ln>
                <a:solidFill>
                  <a:srgbClr val="222222"/>
                </a:solidFill>
                <a:effectLst/>
                <a:latin typeface="Tajawal"/>
                <a:cs typeface="Arial" panose="020B0604020202020204" pitchFamily="34" charset="0"/>
              </a:rPr>
              <a:t>اقتراح الخبرات التعليمية</a:t>
            </a:r>
            <a:r>
              <a:rPr kumimoji="0" lang="fr-FR" altLang="fr-FR" sz="2000" b="1" i="0" u="none" strike="noStrike" cap="none" normalizeH="0" baseline="0" dirty="0">
                <a:ln>
                  <a:noFill/>
                </a:ln>
                <a:solidFill>
                  <a:srgbClr val="222222"/>
                </a:solidFill>
                <a:effectLst/>
                <a:latin typeface="Tajawal"/>
              </a:rPr>
              <a:t> </a:t>
            </a:r>
            <a:r>
              <a:rPr kumimoji="0" lang="fr-FR" altLang="fr-FR" sz="2000" b="0" i="0" u="none" strike="noStrike" cap="none" normalizeH="0" baseline="0" dirty="0">
                <a:ln>
                  <a:noFill/>
                </a:ln>
                <a:solidFill>
                  <a:srgbClr val="222222"/>
                </a:solidFill>
                <a:effectLst/>
                <a:latin typeface="Tajawal"/>
              </a:rPr>
              <a:t>:</a:t>
            </a:r>
            <a:br>
              <a:rPr kumimoji="0" lang="fr-FR" altLang="fr-FR" sz="2000" b="0" i="0" u="none" strike="noStrike" cap="none" normalizeH="0" baseline="0" dirty="0">
                <a:ln>
                  <a:noFill/>
                </a:ln>
                <a:solidFill>
                  <a:srgbClr val="222222"/>
                </a:solidFill>
                <a:effectLst/>
                <a:latin typeface="Tajawal"/>
              </a:rPr>
            </a:br>
            <a:r>
              <a:rPr kumimoji="0" lang="ar-SA" altLang="fr-FR" sz="2000" b="0" i="0" u="none" strike="noStrike" cap="none" normalizeH="0" baseline="0" dirty="0">
                <a:ln>
                  <a:noFill/>
                </a:ln>
                <a:solidFill>
                  <a:srgbClr val="222222"/>
                </a:solidFill>
                <a:effectLst/>
                <a:latin typeface="Tajawal"/>
                <a:cs typeface="Arial" panose="020B0604020202020204" pitchFamily="34" charset="0"/>
              </a:rPr>
              <a:t>تشير الخبرة إلى التفاعل بين المتعلم والظروف الخارجية البيئية التي يتفاعل فيها المتعلم، ويؤدي</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هذا التفاعل إلى مجموعة من الأنشطة التي يقوم بها ، وبالتالي يحصل نوع من التعلم تبعاً لنوعي</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هذه الأنشطة. ويرى تايلر أنه لا يكفي أن يكون المتعلم متفاعلاً مع خبرة تعلمه ، بل يجب أن يكون</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 </a:t>
            </a:r>
            <a:r>
              <a:rPr kumimoji="0" lang="ar-SA" altLang="fr-FR" sz="2000" b="0" i="0" u="none" strike="noStrike" cap="none" normalizeH="0" baseline="0" dirty="0">
                <a:ln>
                  <a:noFill/>
                </a:ln>
                <a:solidFill>
                  <a:srgbClr val="222222"/>
                </a:solidFill>
                <a:effectLst/>
                <a:latin typeface="Tajawal"/>
                <a:cs typeface="Arial" panose="020B0604020202020204" pitchFamily="34" charset="0"/>
              </a:rPr>
              <a:t>هذا التفاعل من النوع الملائم لإحداث تعلم جيد</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a:t>
            </a:r>
            <a:br>
              <a:rPr kumimoji="0" lang="fr-FR" altLang="fr-FR" sz="2000" b="0" i="0" u="none" strike="noStrike" cap="none" normalizeH="0" baseline="0" dirty="0">
                <a:ln>
                  <a:noFill/>
                </a:ln>
                <a:solidFill>
                  <a:srgbClr val="222222"/>
                </a:solidFill>
                <a:effectLst/>
                <a:latin typeface="Tajawal"/>
                <a:cs typeface="Arial" panose="020B0604020202020204" pitchFamily="34" charset="0"/>
              </a:rPr>
            </a:br>
            <a:r>
              <a:rPr kumimoji="0" lang="ar-DZ" altLang="fr-FR" sz="2000" b="1" i="0" u="none" strike="noStrike" cap="none" normalizeH="0" baseline="0" dirty="0">
                <a:ln>
                  <a:noFill/>
                </a:ln>
                <a:solidFill>
                  <a:srgbClr val="222222"/>
                </a:solidFill>
                <a:effectLst/>
                <a:latin typeface="Tajawal"/>
                <a:cs typeface="Arial" panose="020B0604020202020204" pitchFamily="34" charset="0"/>
              </a:rPr>
              <a:t>3/ </a:t>
            </a:r>
            <a:r>
              <a:rPr kumimoji="0" lang="ar-SA" altLang="fr-FR" sz="2000" b="1" i="0" u="none" strike="noStrike" cap="none" normalizeH="0" baseline="0" dirty="0">
                <a:ln>
                  <a:noFill/>
                </a:ln>
                <a:solidFill>
                  <a:srgbClr val="222222"/>
                </a:solidFill>
                <a:effectLst/>
                <a:latin typeface="Tajawal"/>
                <a:cs typeface="Arial" panose="020B0604020202020204" pitchFamily="34" charset="0"/>
              </a:rPr>
              <a:t>تنظيم الخبرات التعليمية لتحقيق التعليم الفعال</a:t>
            </a:r>
            <a:r>
              <a:rPr kumimoji="0" lang="fr-FR" altLang="fr-FR" sz="2000" b="1" i="0" u="none" strike="noStrike" cap="none" normalizeH="0" baseline="0" dirty="0">
                <a:ln>
                  <a:noFill/>
                </a:ln>
                <a:solidFill>
                  <a:srgbClr val="222222"/>
                </a:solidFill>
                <a:effectLst/>
                <a:latin typeface="Tajawal"/>
                <a:cs typeface="Arial" panose="020B0604020202020204" pitchFamily="34" charset="0"/>
              </a:rPr>
              <a:t> </a:t>
            </a:r>
            <a:r>
              <a:rPr kumimoji="0" lang="fr-FR" altLang="fr-FR" sz="2000" b="1" i="0" u="none" strike="noStrike" cap="none" normalizeH="0" baseline="0" dirty="0">
                <a:ln>
                  <a:noFill/>
                </a:ln>
                <a:solidFill>
                  <a:srgbClr val="222222"/>
                </a:solidFill>
                <a:effectLst/>
                <a:latin typeface="Tajawal"/>
              </a:rPr>
              <a:t>:</a:t>
            </a:r>
            <a:br>
              <a:rPr kumimoji="0" lang="fr-FR" altLang="fr-FR" sz="2000" b="0" i="0" u="none" strike="noStrike" cap="none" normalizeH="0" baseline="0" dirty="0">
                <a:ln>
                  <a:noFill/>
                </a:ln>
                <a:solidFill>
                  <a:srgbClr val="222222"/>
                </a:solidFill>
                <a:effectLst/>
                <a:latin typeface="Tajawal"/>
              </a:rPr>
            </a:br>
            <a:r>
              <a:rPr kumimoji="0" lang="ar-SA" altLang="fr-FR" sz="2000" b="0" i="0" u="none" strike="noStrike" cap="none" normalizeH="0" baseline="0" dirty="0">
                <a:ln>
                  <a:noFill/>
                </a:ln>
                <a:solidFill>
                  <a:srgbClr val="222222"/>
                </a:solidFill>
                <a:effectLst/>
                <a:latin typeface="Tajawal"/>
                <a:cs typeface="Arial" panose="020B0604020202020204" pitchFamily="34" charset="0"/>
              </a:rPr>
              <a:t>يراعى في هذه الخطوة تسلسل الخبرات وتناسقها وتدرجها ، حيث يسهل تعلم الخبرات الأولى و منها تعلم الخبرات اللاحقة ، حيث تحدد هنا المفاهيم ، والمهارات ، والقيم الرئيسية في كل خبرة تعليمية ثم يتم تنظيمها في شكل بنائي (المقررات الدراسية، أو الوحدات الدراسية ..الخ) وتحدد الأنشطة التعليمية التي تسهل عملية ممارسة الخبرات</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a:t>
            </a:r>
            <a:br>
              <a:rPr kumimoji="0" lang="fr-FR" altLang="fr-FR" sz="2000" b="0" i="0" u="none" strike="noStrike" cap="none" normalizeH="0" baseline="0" dirty="0">
                <a:ln>
                  <a:noFill/>
                </a:ln>
                <a:solidFill>
                  <a:srgbClr val="222222"/>
                </a:solidFill>
                <a:effectLst/>
                <a:latin typeface="Tajawal"/>
                <a:cs typeface="Arial" panose="020B0604020202020204" pitchFamily="34" charset="0"/>
              </a:rPr>
            </a:br>
            <a:r>
              <a:rPr lang="ar-DZ" altLang="fr-FR" sz="2000" dirty="0">
                <a:solidFill>
                  <a:srgbClr val="222222"/>
                </a:solidFill>
                <a:latin typeface="Tajawal"/>
                <a:cs typeface="Arial" panose="020B0604020202020204" pitchFamily="34" charset="0"/>
              </a:rPr>
              <a:t> </a:t>
            </a:r>
            <a:r>
              <a:rPr lang="ar-DZ" altLang="fr-FR" sz="2000" b="1" dirty="0">
                <a:solidFill>
                  <a:srgbClr val="222222"/>
                </a:solidFill>
                <a:latin typeface="Tajawal"/>
                <a:cs typeface="Arial" panose="020B0604020202020204" pitchFamily="34" charset="0"/>
              </a:rPr>
              <a:t>4/ </a:t>
            </a:r>
            <a:r>
              <a:rPr kumimoji="0" lang="ar-SA" altLang="fr-FR" sz="2000" b="1" i="0" u="none" strike="noStrike" cap="none" normalizeH="0" baseline="0" dirty="0">
                <a:ln>
                  <a:noFill/>
                </a:ln>
                <a:solidFill>
                  <a:srgbClr val="222222"/>
                </a:solidFill>
                <a:effectLst/>
                <a:latin typeface="Tajawal"/>
                <a:cs typeface="Arial" panose="020B0604020202020204" pitchFamily="34" charset="0"/>
              </a:rPr>
              <a:t>تقييم المنهج</a:t>
            </a:r>
            <a:r>
              <a:rPr kumimoji="0" lang="fr-FR" altLang="fr-FR" sz="2000" b="1" i="0" u="none" strike="noStrike" cap="none" normalizeH="0" baseline="0" dirty="0">
                <a:ln>
                  <a:noFill/>
                </a:ln>
                <a:solidFill>
                  <a:srgbClr val="222222"/>
                </a:solidFill>
                <a:effectLst/>
                <a:latin typeface="Tajawal"/>
              </a:rPr>
              <a:t> </a:t>
            </a:r>
            <a:r>
              <a:rPr kumimoji="0" lang="fr-FR" altLang="fr-FR" sz="2000" b="0" i="0" u="none" strike="noStrike" cap="none" normalizeH="0" baseline="0" dirty="0">
                <a:ln>
                  <a:noFill/>
                </a:ln>
                <a:solidFill>
                  <a:srgbClr val="222222"/>
                </a:solidFill>
                <a:effectLst/>
                <a:latin typeface="Tajawal"/>
              </a:rPr>
              <a:t>:</a:t>
            </a:r>
            <a:br>
              <a:rPr kumimoji="0" lang="fr-FR" altLang="fr-FR" sz="2000" b="0" i="0" u="none" strike="noStrike" cap="none" normalizeH="0" baseline="0" dirty="0">
                <a:ln>
                  <a:noFill/>
                </a:ln>
                <a:solidFill>
                  <a:srgbClr val="222222"/>
                </a:solidFill>
                <a:effectLst/>
                <a:latin typeface="Tajawal"/>
              </a:rPr>
            </a:br>
            <a:r>
              <a:rPr kumimoji="0" lang="ar-SA" altLang="fr-FR" sz="2000" b="0" i="0" u="none" strike="noStrike" cap="none" normalizeH="0" baseline="0" dirty="0">
                <a:ln>
                  <a:noFill/>
                </a:ln>
                <a:solidFill>
                  <a:srgbClr val="222222"/>
                </a:solidFill>
                <a:effectLst/>
                <a:latin typeface="Tajawal"/>
                <a:cs typeface="Arial" panose="020B0604020202020204" pitchFamily="34" charset="0"/>
              </a:rPr>
              <a:t>إن عملية التقويم تستخدم في سبع مراحل مختلفة في بناء المنهج كالاتي</a:t>
            </a:r>
            <a:r>
              <a:rPr kumimoji="0" lang="fr-FR" altLang="fr-FR" sz="2000" b="0" i="0" u="none" strike="noStrike" cap="none" normalizeH="0" baseline="0" dirty="0">
                <a:ln>
                  <a:noFill/>
                </a:ln>
                <a:solidFill>
                  <a:srgbClr val="222222"/>
                </a:solidFill>
                <a:effectLst/>
                <a:latin typeface="Tajawal"/>
                <a:cs typeface="Arial" panose="020B0604020202020204" pitchFamily="34" charset="0"/>
              </a:rPr>
              <a:t>:</a:t>
            </a:r>
            <a:endParaRPr kumimoji="0" lang="ar-DZ" altLang="fr-FR" sz="2000" b="0" i="0" u="none" strike="noStrike" cap="none" normalizeH="0" baseline="0" dirty="0">
              <a:ln>
                <a:noFill/>
              </a:ln>
              <a:solidFill>
                <a:srgbClr val="222222"/>
              </a:solidFill>
              <a:effectLst/>
              <a:latin typeface="Tajawal"/>
              <a:cs typeface="Arial" panose="020B0604020202020204" pitchFamily="34" charset="0"/>
            </a:endParaRPr>
          </a:p>
          <a:p>
            <a:pPr algn="r" fontAlgn="base"/>
            <a:r>
              <a:rPr lang="ar-SA" sz="2000" b="0" i="0" u="none" strike="noStrike" dirty="0">
                <a:solidFill>
                  <a:srgbClr val="222222"/>
                </a:solidFill>
                <a:effectLst/>
                <a:latin typeface="Tajawal"/>
                <a:cs typeface="Tajawal"/>
              </a:rPr>
              <a:t>- مرحلة التخطيط للمنهج</a:t>
            </a:r>
            <a:endParaRPr lang="ar-SA" sz="2000" b="0" i="0" u="none" strike="noStrike" dirty="0">
              <a:solidFill>
                <a:srgbClr val="222222"/>
              </a:solidFill>
              <a:effectLst/>
              <a:latin typeface="Tajawal"/>
            </a:endParaRPr>
          </a:p>
          <a:p>
            <a:pPr algn="r" fontAlgn="base"/>
            <a:r>
              <a:rPr lang="ar-SA" sz="2000" b="0" i="0" u="none" strike="noStrike" dirty="0">
                <a:solidFill>
                  <a:srgbClr val="222222"/>
                </a:solidFill>
                <a:effectLst/>
                <a:latin typeface="Tajawal"/>
                <a:cs typeface="Tajawal"/>
              </a:rPr>
              <a:t>    </a:t>
            </a:r>
            <a:r>
              <a:rPr lang="ar-SA" sz="2000" b="0" i="0" u="none" strike="noStrike" dirty="0">
                <a:solidFill>
                  <a:srgbClr val="222222"/>
                </a:solidFill>
                <a:effectLst/>
                <a:latin typeface="inherit"/>
              </a:rPr>
              <a:t>- مرحلة التجريب الميداني لخطة المنهج ليتبين مدى فاعليته.</a:t>
            </a:r>
            <a:endParaRPr lang="ar-SA" sz="2000" b="0" i="0" u="none" strike="noStrike" dirty="0">
              <a:solidFill>
                <a:srgbClr val="222222"/>
              </a:solidFill>
              <a:effectLst/>
              <a:latin typeface="Tajawal"/>
            </a:endParaRPr>
          </a:p>
          <a:p>
            <a:pPr algn="r" fontAlgn="base"/>
            <a:r>
              <a:rPr lang="ar-SA" sz="2000" b="0" i="0" u="none" strike="noStrike" dirty="0">
                <a:solidFill>
                  <a:srgbClr val="222222"/>
                </a:solidFill>
                <a:effectLst/>
                <a:latin typeface="Tajawal"/>
                <a:cs typeface="inherit"/>
              </a:rPr>
              <a:t>    - مرحلة تعميم المنهج وذلك بهدف التعرف على المشكلات والصعوبات فيه.</a:t>
            </a:r>
            <a:endParaRPr lang="ar-SA" sz="2000" b="0" i="0" u="none" strike="noStrike" dirty="0">
              <a:solidFill>
                <a:srgbClr val="222222"/>
              </a:solidFill>
              <a:effectLst/>
              <a:latin typeface="Tajawal"/>
            </a:endParaRPr>
          </a:p>
          <a:p>
            <a:pPr algn="r" fontAlgn="base"/>
            <a:r>
              <a:rPr lang="ar-SA" sz="2000" b="0" i="0" u="none" strike="noStrike" dirty="0">
                <a:solidFill>
                  <a:srgbClr val="222222"/>
                </a:solidFill>
                <a:effectLst/>
                <a:latin typeface="Tajawal"/>
                <a:cs typeface="inherit"/>
              </a:rPr>
              <a:t>    - مرحلة إنتاج المنهج</a:t>
            </a:r>
            <a:endParaRPr lang="ar-SA" sz="2000" b="0" i="0" u="none" strike="noStrike" dirty="0">
              <a:solidFill>
                <a:srgbClr val="222222"/>
              </a:solidFill>
              <a:effectLst/>
              <a:latin typeface="Tajawal"/>
            </a:endParaRPr>
          </a:p>
          <a:p>
            <a:pPr algn="r" fontAlgn="base"/>
            <a:r>
              <a:rPr lang="ar-SA" sz="2000" b="0" i="0" u="none" strike="noStrike" dirty="0">
                <a:solidFill>
                  <a:srgbClr val="222222"/>
                </a:solidFill>
                <a:effectLst/>
                <a:latin typeface="Tajawal"/>
                <a:cs typeface="Tajawal"/>
              </a:rPr>
              <a:t>    - مرحلة تعديل وتحسين المنهج</a:t>
            </a:r>
            <a:endParaRPr lang="ar-SA" sz="2000" b="0" i="0" u="none" strike="noStrike" dirty="0">
              <a:solidFill>
                <a:srgbClr val="222222"/>
              </a:solidFill>
              <a:effectLst/>
              <a:latin typeface="Tajawal"/>
            </a:endParaRPr>
          </a:p>
          <a:p>
            <a:pPr algn="r" rtl="1"/>
            <a:endParaRPr lang="fr-FR" dirty="0"/>
          </a:p>
        </p:txBody>
      </p:sp>
    </p:spTree>
    <p:extLst>
      <p:ext uri="{BB962C8B-B14F-4D97-AF65-F5344CB8AC3E}">
        <p14:creationId xmlns:p14="http://schemas.microsoft.com/office/powerpoint/2010/main" val="331889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88F448-52E2-F77A-5D4F-F3E459CF2F33}"/>
              </a:ext>
            </a:extLst>
          </p:cNvPr>
          <p:cNvSpPr/>
          <p:nvPr/>
        </p:nvSpPr>
        <p:spPr>
          <a:xfrm>
            <a:off x="815926" y="710418"/>
            <a:ext cx="10560148" cy="54371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endParaRPr lang="ar-DZ" dirty="0"/>
          </a:p>
          <a:p>
            <a:pPr algn="r"/>
            <a:endParaRPr lang="ar-DZ" dirty="0"/>
          </a:p>
        </p:txBody>
      </p:sp>
      <p:sp>
        <p:nvSpPr>
          <p:cNvPr id="3" name="Rectangle 1">
            <a:extLst>
              <a:ext uri="{FF2B5EF4-FFF2-40B4-BE49-F238E27FC236}">
                <a16:creationId xmlns:a16="http://schemas.microsoft.com/office/drawing/2014/main" id="{73690461-1C09-988A-9E66-7E2ADAC8596D}"/>
              </a:ext>
            </a:extLst>
          </p:cNvPr>
          <p:cNvSpPr>
            <a:spLocks noChangeArrowheads="1"/>
          </p:cNvSpPr>
          <p:nvPr/>
        </p:nvSpPr>
        <p:spPr bwMode="auto">
          <a:xfrm>
            <a:off x="1026941" y="1422090"/>
            <a:ext cx="10156873" cy="401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222222"/>
                </a:solidFill>
                <a:effectLst/>
                <a:latin typeface="inherit"/>
              </a:rPr>
              <a:t>- </a:t>
            </a:r>
            <a:r>
              <a:rPr kumimoji="0" lang="ar-SA" altLang="fr-FR" sz="2400" b="0" i="0" u="none" strike="noStrike" cap="none" normalizeH="0" baseline="0" dirty="0">
                <a:ln>
                  <a:noFill/>
                </a:ln>
                <a:solidFill>
                  <a:srgbClr val="222222"/>
                </a:solidFill>
                <a:effectLst/>
                <a:latin typeface="inherit"/>
                <a:cs typeface="Arial" panose="020B0604020202020204" pitchFamily="34" charset="0"/>
              </a:rPr>
              <a:t>مرحلة تقويم الأفكار والوسائل والمواد المقترحة لتطوير المنهج حيث يتم اختبارها لتبين مدى صالحيتها.</a:t>
            </a:r>
            <a:br>
              <a:rPr kumimoji="0" lang="fr-FR" altLang="fr-FR" sz="2400" b="0" i="0" u="none" strike="noStrike" cap="none" normalizeH="0" baseline="0" dirty="0">
                <a:ln>
                  <a:noFill/>
                </a:ln>
                <a:solidFill>
                  <a:srgbClr val="222222"/>
                </a:solidFill>
                <a:effectLst/>
                <a:latin typeface="inherit"/>
              </a:rPr>
            </a:br>
            <a:r>
              <a:rPr kumimoji="0" lang="ar-SA" altLang="fr-FR" sz="2400" b="0" i="0" u="none" strike="noStrike" cap="none" normalizeH="0" baseline="0" dirty="0">
                <a:ln>
                  <a:noFill/>
                </a:ln>
                <a:solidFill>
                  <a:srgbClr val="222222"/>
                </a:solidFill>
                <a:effectLst/>
                <a:latin typeface="inherit"/>
                <a:cs typeface="Arial" panose="020B0604020202020204" pitchFamily="34" charset="0"/>
              </a:rPr>
              <a:t>    - المرحلة الأخيرة تتعلق بمدى فاعلية الخبرات التعلمية للمنهج في إحداث السلوك المطلوب أو الأهداف التي استهدفها المنهج عند المتعلمين</a:t>
            </a:r>
            <a:endParaRPr kumimoji="0" lang="fr-FR" altLang="fr-FR" sz="2400" b="0"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r-FR" sz="2400" b="0" i="0" u="none" strike="noStrike" cap="none" normalizeH="0" baseline="0" dirty="0">
                <a:ln>
                  <a:noFill/>
                </a:ln>
                <a:solidFill>
                  <a:srgbClr val="222222"/>
                </a:solidFill>
                <a:effectLst/>
                <a:latin typeface="Tajawal"/>
                <a:cs typeface="Arial" panose="020B0604020202020204" pitchFamily="34" charset="0"/>
              </a:rPr>
              <a:t>وتتعلق هذه المرحلة بما يجب أن تحققه المدرسة من خلال المنهج المدرسي ، وتتحدد الإجابة عن هذا السؤال المثار بصدد هذا الموضوع تبعاً لظروف وإمكانات المتعلم نفسه وقد حدد تايلر مجموعة من المصادر الرئيسية التي يجب دراستها لكي يمكن الوصول إلى أهداف تربوية سليمة للمنهج وهي</a:t>
            </a:r>
            <a:r>
              <a:rPr kumimoji="0" lang="fr-FR" altLang="fr-FR" sz="2400" b="0" i="0" u="none" strike="noStrike" cap="none" normalizeH="0" baseline="0" dirty="0">
                <a:ln>
                  <a:noFill/>
                </a:ln>
                <a:solidFill>
                  <a:srgbClr val="222222"/>
                </a:solidFill>
                <a:effectLst/>
                <a:latin typeface="Tajawal"/>
                <a:cs typeface="Arial" panose="020B0604020202020204" pitchFamily="34" charset="0"/>
              </a:rPr>
              <a:t>:</a:t>
            </a:r>
            <a:endParaRPr kumimoji="0" lang="fr-FR" altLang="fr-FR" sz="2400" b="1" i="0" u="none" strike="noStrike" cap="none" normalizeH="0" baseline="0" dirty="0">
              <a:ln>
                <a:noFill/>
              </a:ln>
              <a:solidFill>
                <a:srgbClr val="222222"/>
              </a:solidFill>
              <a:effectLst/>
              <a:latin typeface="Tajawa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222222"/>
                </a:solidFill>
                <a:effectLst/>
                <a:latin typeface="inherit"/>
              </a:rPr>
              <a:t>"</a:t>
            </a:r>
            <a:r>
              <a:rPr kumimoji="0" lang="ar-SA" altLang="fr-FR" sz="2400" b="1" i="0" u="none" strike="noStrike" cap="none" normalizeH="0" baseline="0" dirty="0">
                <a:ln>
                  <a:noFill/>
                </a:ln>
                <a:solidFill>
                  <a:srgbClr val="222222"/>
                </a:solidFill>
                <a:effectLst/>
                <a:latin typeface="inherit"/>
                <a:cs typeface="Arial" panose="020B0604020202020204" pitchFamily="34" charset="0"/>
              </a:rPr>
              <a:t>ماذا لو أردنا بناء منهج دراسي ما..؟</a:t>
            </a:r>
            <a:r>
              <a:rPr kumimoji="0" lang="fr-FR" altLang="fr-FR" sz="2400" b="1" i="0" u="none" strike="noStrike" cap="none" normalizeH="0" baseline="0" dirty="0">
                <a:ln>
                  <a:noFill/>
                </a:ln>
                <a:solidFill>
                  <a:srgbClr val="222222"/>
                </a:solidFill>
                <a:effectLst/>
                <a:latin typeface="inherit"/>
              </a:rPr>
              <a:t>"</a:t>
            </a:r>
            <a:endParaRPr kumimoji="0" lang="fr-FR" altLang="fr-FR" sz="2400" b="1" i="0" u="none" strike="noStrike" cap="none" normalizeH="0" baseline="0" dirty="0">
              <a:ln>
                <a:noFill/>
              </a:ln>
              <a:solidFill>
                <a:srgbClr val="222222"/>
              </a:solidFill>
              <a:effectLst/>
              <a:latin typeface="Tajawal"/>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ar-DZ" altLang="fr-FR" sz="2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lang="ar-DZ" altLang="fr-FR" sz="2400" dirty="0"/>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9763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BB638160-F717-66CD-3142-9F8A8C8234DC}"/>
              </a:ext>
            </a:extLst>
          </p:cNvPr>
          <p:cNvSpPr/>
          <p:nvPr/>
        </p:nvSpPr>
        <p:spPr>
          <a:xfrm>
            <a:off x="2982351" y="1252025"/>
            <a:ext cx="7244861" cy="33199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r" rtl="1" fontAlgn="base"/>
            <a:r>
              <a:rPr lang="ar-SA" sz="2400" b="1" i="0" u="none" strike="noStrike" dirty="0">
                <a:solidFill>
                  <a:srgbClr val="222222"/>
                </a:solidFill>
                <a:effectLst/>
                <a:latin typeface="Tajawal"/>
                <a:cs typeface="inherit"/>
              </a:rPr>
              <a:t>1- نموذج تايلر :</a:t>
            </a:r>
            <a:endParaRPr lang="ar-SA" sz="2400" b="1" i="0" u="none" strike="noStrike" dirty="0">
              <a:solidFill>
                <a:srgbClr val="222222"/>
              </a:solidFill>
              <a:effectLst/>
              <a:latin typeface="Tajawal"/>
            </a:endParaRPr>
          </a:p>
          <a:p>
            <a:pPr algn="r" rtl="1" fontAlgn="base"/>
            <a:r>
              <a:rPr lang="ar-SA" sz="2400" b="0" i="0" u="none" strike="noStrike" dirty="0">
                <a:solidFill>
                  <a:srgbClr val="222222"/>
                </a:solidFill>
                <a:effectLst/>
                <a:latin typeface="Tajawal"/>
                <a:cs typeface="Tajawal"/>
              </a:rPr>
              <a:t>مراحل بناء المنهج وفق نموذج تايلر :</a:t>
            </a:r>
            <a:br>
              <a:rPr lang="ar-SA" sz="2400" b="0" i="0" u="none" strike="noStrike" dirty="0">
                <a:solidFill>
                  <a:srgbClr val="222222"/>
                </a:solidFill>
                <a:effectLst/>
                <a:latin typeface="Tajawal"/>
                <a:cs typeface="Tajawal"/>
              </a:rPr>
            </a:br>
            <a:r>
              <a:rPr lang="ar-SA" sz="2400" b="0" i="0" u="none" strike="noStrike" dirty="0">
                <a:solidFill>
                  <a:srgbClr val="222222"/>
                </a:solidFill>
                <a:effectLst/>
                <a:latin typeface="Tajawal"/>
              </a:rPr>
              <a:t> </a:t>
            </a:r>
            <a:r>
              <a:rPr lang="ar-SA" sz="2400" b="0" i="0" u="none" strike="noStrike" dirty="0">
                <a:solidFill>
                  <a:srgbClr val="222222"/>
                </a:solidFill>
                <a:effectLst/>
                <a:latin typeface="Tajawal"/>
                <a:cs typeface="Tajawal"/>
              </a:rPr>
              <a:t>معظم الإجراءات المقبولة لتطوير المنهج وبخاصة عملية تحديد الأهداف ، واختيار المحتوى الذي سيعمل على تحقيق تلك الأهداف وتطوير الاجراءات المتعلقة بالتقويم. </a:t>
            </a:r>
            <a:endParaRPr lang="ar-SA" sz="2400" b="0" i="0" u="none" strike="noStrike" dirty="0">
              <a:solidFill>
                <a:srgbClr val="222222"/>
              </a:solidFill>
              <a:effectLst/>
              <a:latin typeface="Tajawal"/>
            </a:endParaRPr>
          </a:p>
        </p:txBody>
      </p:sp>
      <p:sp>
        <p:nvSpPr>
          <p:cNvPr id="3" name="Flèche : bas 2">
            <a:extLst>
              <a:ext uri="{FF2B5EF4-FFF2-40B4-BE49-F238E27FC236}">
                <a16:creationId xmlns:a16="http://schemas.microsoft.com/office/drawing/2014/main" id="{F34E9F68-E6DE-1AB6-6B9A-1E99AED72B55}"/>
              </a:ext>
            </a:extLst>
          </p:cNvPr>
          <p:cNvSpPr/>
          <p:nvPr/>
        </p:nvSpPr>
        <p:spPr>
          <a:xfrm>
            <a:off x="1111348" y="4192173"/>
            <a:ext cx="1716258" cy="195541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971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52AD0625-3DF3-A972-8ECA-28A84F4F87BD}"/>
              </a:ext>
            </a:extLst>
          </p:cNvPr>
          <p:cNvSpPr/>
          <p:nvPr/>
        </p:nvSpPr>
        <p:spPr>
          <a:xfrm>
            <a:off x="956603" y="844060"/>
            <a:ext cx="6977575" cy="49799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r" rtl="1" fontAlgn="base"/>
            <a:r>
              <a:rPr lang="ar-SA" sz="2400" b="1" i="0" u="none" strike="noStrike" dirty="0">
                <a:solidFill>
                  <a:srgbClr val="222222"/>
                </a:solidFill>
                <a:effectLst/>
                <a:latin typeface="Tajawal"/>
                <a:cs typeface="inherit"/>
              </a:rPr>
              <a:t>2- نموذج تابا :</a:t>
            </a:r>
            <a:endParaRPr lang="ar-SA" sz="2400" b="1" i="0" u="none" strike="noStrike" dirty="0">
              <a:solidFill>
                <a:srgbClr val="222222"/>
              </a:solidFill>
              <a:effectLst/>
              <a:latin typeface="Tajawal"/>
            </a:endParaRPr>
          </a:p>
          <a:p>
            <a:pPr algn="r" rtl="1" fontAlgn="base"/>
            <a:r>
              <a:rPr lang="ar-SA" sz="2400" b="0" i="0" u="none" strike="noStrike" dirty="0">
                <a:solidFill>
                  <a:srgbClr val="222222"/>
                </a:solidFill>
                <a:effectLst/>
                <a:latin typeface="inherit"/>
                <a:cs typeface="Tajawal"/>
              </a:rPr>
              <a:t>وقد اقترحت (تابا) ، البدء بتخطيط وحدات تعليمية تعلمية بدلاً من تطوير خطة عامة للبرنامج المدرسي كخطوة أولية. وتمثل تلك الوحدات في هذا الصدد الأسس العامة لعملية التخطيط ، وتتألف الخطوات التي اقترحتها تابا لتطوير وحدة تعليمية تعلمية</a:t>
            </a:r>
            <a:endParaRPr lang="ar-SA" sz="2400" b="0" i="0" u="none" strike="noStrike" dirty="0">
              <a:solidFill>
                <a:srgbClr val="222222"/>
              </a:solidFill>
              <a:effectLst/>
              <a:latin typeface="Tajawal"/>
            </a:endParaRPr>
          </a:p>
          <a:p>
            <a:pPr algn="ctr"/>
            <a:endParaRPr lang="fr-FR" dirty="0"/>
          </a:p>
        </p:txBody>
      </p:sp>
      <p:sp>
        <p:nvSpPr>
          <p:cNvPr id="3" name="Flèche : bas 2">
            <a:extLst>
              <a:ext uri="{FF2B5EF4-FFF2-40B4-BE49-F238E27FC236}">
                <a16:creationId xmlns:a16="http://schemas.microsoft.com/office/drawing/2014/main" id="{03299AA9-DA75-8D81-A80A-76E40D5D301A}"/>
              </a:ext>
            </a:extLst>
          </p:cNvPr>
          <p:cNvSpPr/>
          <p:nvPr/>
        </p:nvSpPr>
        <p:spPr>
          <a:xfrm>
            <a:off x="8750105" y="3108960"/>
            <a:ext cx="2222695" cy="251811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3309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833EE31E-064C-BA62-71DC-09617CBF0A63}"/>
              </a:ext>
            </a:extLst>
          </p:cNvPr>
          <p:cNvSpPr/>
          <p:nvPr/>
        </p:nvSpPr>
        <p:spPr>
          <a:xfrm>
            <a:off x="4572000" y="773723"/>
            <a:ext cx="6752492" cy="53175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r" rtl="1" fontAlgn="base"/>
            <a:r>
              <a:rPr lang="ar-SA" sz="2400" b="1" i="0" u="none" strike="noStrike" dirty="0">
                <a:solidFill>
                  <a:srgbClr val="222222"/>
                </a:solidFill>
                <a:effectLst/>
                <a:latin typeface="Tajawal"/>
                <a:cs typeface="inherit"/>
              </a:rPr>
              <a:t>3- نموذج </a:t>
            </a:r>
            <a:r>
              <a:rPr lang="ar-SA" sz="2400" b="1" i="0" u="none" strike="noStrike" dirty="0" err="1">
                <a:solidFill>
                  <a:srgbClr val="222222"/>
                </a:solidFill>
                <a:effectLst/>
                <a:latin typeface="Tajawal"/>
                <a:cs typeface="inherit"/>
              </a:rPr>
              <a:t>جريفز</a:t>
            </a:r>
            <a:r>
              <a:rPr lang="ar-SA" sz="2400" b="1" i="0" u="none" strike="noStrike" dirty="0">
                <a:solidFill>
                  <a:srgbClr val="222222"/>
                </a:solidFill>
                <a:effectLst/>
                <a:latin typeface="Tajawal"/>
                <a:cs typeface="inherit"/>
              </a:rPr>
              <a:t>:</a:t>
            </a:r>
            <a:endParaRPr lang="ar-SA" sz="2400" b="1" i="0" u="none" strike="noStrike" dirty="0">
              <a:solidFill>
                <a:srgbClr val="222222"/>
              </a:solidFill>
              <a:effectLst/>
              <a:latin typeface="Tajawal"/>
            </a:endParaRPr>
          </a:p>
          <a:p>
            <a:pPr algn="r" rtl="1" fontAlgn="base"/>
            <a:r>
              <a:rPr lang="ar-SA" sz="2400" b="0" i="0" u="none" strike="noStrike" dirty="0">
                <a:solidFill>
                  <a:srgbClr val="222222"/>
                </a:solidFill>
                <a:effectLst/>
                <a:latin typeface="Tajawal"/>
                <a:cs typeface="inherit"/>
              </a:rPr>
              <a:t>أما عن نموذج </a:t>
            </a:r>
            <a:r>
              <a:rPr lang="ar-SA" sz="2400" b="0" i="0" u="none" strike="noStrike" dirty="0" err="1">
                <a:solidFill>
                  <a:srgbClr val="222222"/>
                </a:solidFill>
                <a:effectLst/>
                <a:latin typeface="Tajawal"/>
                <a:cs typeface="inherit"/>
              </a:rPr>
              <a:t>جريفز</a:t>
            </a:r>
            <a:r>
              <a:rPr lang="ar-SA" sz="2400" b="0" i="0" u="none" strike="noStrike" dirty="0">
                <a:solidFill>
                  <a:srgbClr val="222222"/>
                </a:solidFill>
                <a:effectLst/>
                <a:latin typeface="Tajawal"/>
                <a:cs typeface="Tajawal"/>
              </a:rPr>
              <a:t> </a:t>
            </a:r>
            <a:r>
              <a:rPr lang="ar-SA" sz="2400" b="0" i="0" u="none" strike="noStrike" dirty="0">
                <a:solidFill>
                  <a:srgbClr val="222222"/>
                </a:solidFill>
                <a:effectLst/>
                <a:latin typeface="Tajawal"/>
                <a:cs typeface="inherit"/>
              </a:rPr>
              <a:t>فقد ركز هذا النموذج على المعرفة في المقام الأول وحدد العلاقات بين مختلف الأبعاد الرئيسية للمنهج وانطلق فيه من الأهداف العامة للتربية ممثلة في الجانب المعرفي والمهارات الأساسية واكتساب المهارات الاجتماعية</a:t>
            </a:r>
            <a:endParaRPr lang="ar-SA" sz="2400" b="0" i="0" u="none" strike="noStrike" dirty="0">
              <a:solidFill>
                <a:srgbClr val="222222"/>
              </a:solidFill>
              <a:effectLst/>
              <a:latin typeface="Tajawal"/>
            </a:endParaRPr>
          </a:p>
          <a:p>
            <a:pPr algn="r" rtl="1"/>
            <a:endParaRPr lang="fr-FR" dirty="0"/>
          </a:p>
        </p:txBody>
      </p:sp>
      <p:sp>
        <p:nvSpPr>
          <p:cNvPr id="3" name="Flèche : pentagone 2">
            <a:extLst>
              <a:ext uri="{FF2B5EF4-FFF2-40B4-BE49-F238E27FC236}">
                <a16:creationId xmlns:a16="http://schemas.microsoft.com/office/drawing/2014/main" id="{A2C9E653-738A-C2A5-72C2-5D68FD32C113}"/>
              </a:ext>
            </a:extLst>
          </p:cNvPr>
          <p:cNvSpPr/>
          <p:nvPr/>
        </p:nvSpPr>
        <p:spPr>
          <a:xfrm>
            <a:off x="867508" y="2588455"/>
            <a:ext cx="3535680" cy="1688123"/>
          </a:xfrm>
          <a:prstGeom prst="homePlate">
            <a:avLst>
              <a:gd name="adj" fmla="val 25833"/>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ar-DZ" sz="2400" b="0" i="0" dirty="0">
                <a:solidFill>
                  <a:srgbClr val="222222"/>
                </a:solidFill>
                <a:effectLst/>
                <a:latin typeface="Tajawal"/>
              </a:rPr>
              <a:t>وهناك العديد من النماذج الأخرى لبناء المنهج ومنها نموذج (</a:t>
            </a:r>
            <a:r>
              <a:rPr lang="ar-DZ" sz="2400" b="0" i="0" dirty="0" err="1">
                <a:solidFill>
                  <a:srgbClr val="222222"/>
                </a:solidFill>
                <a:effectLst/>
                <a:latin typeface="Tajawal"/>
              </a:rPr>
              <a:t>ويلر</a:t>
            </a:r>
            <a:r>
              <a:rPr lang="ar-DZ" sz="2400" b="0" i="0" dirty="0">
                <a:solidFill>
                  <a:srgbClr val="222222"/>
                </a:solidFill>
                <a:effectLst/>
                <a:latin typeface="Tajawal"/>
              </a:rPr>
              <a:t>) ونموذج (نيكولز) </a:t>
            </a:r>
            <a:r>
              <a:rPr lang="ar-DZ" sz="2400" b="0" i="0" u="none" strike="noStrike" dirty="0">
                <a:solidFill>
                  <a:srgbClr val="222222"/>
                </a:solidFill>
                <a:effectLst/>
                <a:latin typeface="Tajawal"/>
              </a:rPr>
              <a:t> </a:t>
            </a:r>
            <a:r>
              <a:rPr lang="ar-DZ" sz="2400" b="0" i="0" dirty="0">
                <a:solidFill>
                  <a:srgbClr val="222222"/>
                </a:solidFill>
                <a:effectLst/>
                <a:latin typeface="Tajawal"/>
              </a:rPr>
              <a:t>ونموذج (</a:t>
            </a:r>
            <a:r>
              <a:rPr lang="ar-DZ" sz="2400" b="0" i="0" dirty="0" err="1">
                <a:solidFill>
                  <a:srgbClr val="222222"/>
                </a:solidFill>
                <a:effectLst/>
                <a:latin typeface="Tajawal"/>
              </a:rPr>
              <a:t>يوشامب</a:t>
            </a:r>
            <a:r>
              <a:rPr lang="ar-DZ" sz="2400" b="0" i="0" dirty="0">
                <a:solidFill>
                  <a:srgbClr val="222222"/>
                </a:solidFill>
                <a:effectLst/>
                <a:latin typeface="Tajawal"/>
              </a:rPr>
              <a:t>)</a:t>
            </a:r>
            <a:endParaRPr lang="fr-FR" sz="2400" dirty="0"/>
          </a:p>
        </p:txBody>
      </p:sp>
    </p:spTree>
    <p:extLst>
      <p:ext uri="{BB962C8B-B14F-4D97-AF65-F5344CB8AC3E}">
        <p14:creationId xmlns:p14="http://schemas.microsoft.com/office/powerpoint/2010/main" val="272686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égende : flèche vers le bas 1">
            <a:extLst>
              <a:ext uri="{FF2B5EF4-FFF2-40B4-BE49-F238E27FC236}">
                <a16:creationId xmlns:a16="http://schemas.microsoft.com/office/drawing/2014/main" id="{6AD43471-5E62-9D8A-08B6-51ACD133E58E}"/>
              </a:ext>
            </a:extLst>
          </p:cNvPr>
          <p:cNvSpPr/>
          <p:nvPr/>
        </p:nvSpPr>
        <p:spPr>
          <a:xfrm>
            <a:off x="1690232" y="1491175"/>
            <a:ext cx="9001213" cy="4079631"/>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3" name="Rectangle 1">
            <a:extLst>
              <a:ext uri="{FF2B5EF4-FFF2-40B4-BE49-F238E27FC236}">
                <a16:creationId xmlns:a16="http://schemas.microsoft.com/office/drawing/2014/main" id="{28643ED6-A44E-988B-3D7B-7EDFA8F04564}"/>
              </a:ext>
            </a:extLst>
          </p:cNvPr>
          <p:cNvSpPr>
            <a:spLocks noChangeArrowheads="1"/>
          </p:cNvSpPr>
          <p:nvPr/>
        </p:nvSpPr>
        <p:spPr bwMode="auto">
          <a:xfrm>
            <a:off x="1899138" y="1988672"/>
            <a:ext cx="8602630" cy="17978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222222"/>
                </a:solidFill>
                <a:effectLst/>
                <a:latin typeface="inherit"/>
              </a:rPr>
              <a:t>4-</a:t>
            </a:r>
            <a:r>
              <a:rPr kumimoji="0" lang="ar-SA" altLang="fr-FR" sz="2400" b="1" i="0" u="none" strike="noStrike" cap="none" normalizeH="0" baseline="0" dirty="0">
                <a:ln>
                  <a:noFill/>
                </a:ln>
                <a:solidFill>
                  <a:srgbClr val="222222"/>
                </a:solidFill>
                <a:effectLst/>
                <a:latin typeface="inherit"/>
                <a:cs typeface="Arial" panose="020B0604020202020204" pitchFamily="34" charset="0"/>
              </a:rPr>
              <a:t>نموذج المنهج القائم على المعايير</a:t>
            </a:r>
            <a:r>
              <a:rPr kumimoji="0" lang="fr-FR" altLang="fr-FR" sz="2400" b="1" i="0" u="none" strike="noStrike" cap="none" normalizeH="0" baseline="0" dirty="0">
                <a:ln>
                  <a:noFill/>
                </a:ln>
                <a:solidFill>
                  <a:srgbClr val="222222"/>
                </a:solidFill>
                <a:effectLst/>
                <a:latin typeface="inherit"/>
              </a:rPr>
              <a:t> :</a:t>
            </a:r>
            <a:endParaRPr kumimoji="0" lang="fr-FR" altLang="fr-FR" sz="2400" b="1" i="0" u="none" strike="noStrike" cap="none" normalizeH="0" baseline="0" dirty="0">
              <a:ln>
                <a:noFill/>
              </a:ln>
              <a:solidFill>
                <a:srgbClr val="222222"/>
              </a:solidFill>
              <a:effectLst/>
              <a:latin typeface="Tajawal"/>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r-FR" sz="2400" b="0" i="0" u="none" strike="noStrike" cap="none" normalizeH="0" baseline="0" dirty="0">
                <a:ln>
                  <a:noFill/>
                </a:ln>
                <a:solidFill>
                  <a:srgbClr val="222222"/>
                </a:solidFill>
                <a:effectLst/>
                <a:latin typeface="inherit"/>
                <a:cs typeface="Arial" panose="020B0604020202020204" pitchFamily="34" charset="0"/>
              </a:rPr>
              <a:t>أن عملية بناء المنهج في هذا النموذج تحتوى على أربع عمليات رئيسية وهي التخطيط ، التنفيذ ، التجريب ، الإنتاج</a:t>
            </a:r>
            <a:r>
              <a:rPr kumimoji="0" lang="fr-FR" altLang="fr-FR" sz="2400" b="0" i="0" u="none" strike="noStrike" cap="none" normalizeH="0" baseline="0" dirty="0">
                <a:ln>
                  <a:noFill/>
                </a:ln>
                <a:solidFill>
                  <a:srgbClr val="222222"/>
                </a:solidFill>
                <a:effectLst/>
                <a:latin typeface="inherit"/>
                <a:cs typeface="Arial" panose="020B0604020202020204" pitchFamily="34" charset="0"/>
              </a:rPr>
              <a:t>.</a:t>
            </a:r>
            <a:endParaRPr kumimoji="0" lang="fr-FR" altLang="fr-FR" sz="2400" b="0" i="0" u="none" strike="noStrike" cap="none" normalizeH="0" baseline="0" dirty="0">
              <a:ln>
                <a:noFill/>
              </a:ln>
              <a:solidFill>
                <a:srgbClr val="222222"/>
              </a:solidFill>
              <a:effectLst/>
              <a:latin typeface="inheri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222222"/>
                </a:solidFill>
                <a:effectLst/>
                <a:latin typeface="inherit"/>
              </a:rPr>
              <a:t> </a:t>
            </a:r>
            <a:r>
              <a:rPr kumimoji="0" lang="fr-FR" altLang="fr-FR" sz="24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352970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ague 1">
            <a:extLst>
              <a:ext uri="{FF2B5EF4-FFF2-40B4-BE49-F238E27FC236}">
                <a16:creationId xmlns:a16="http://schemas.microsoft.com/office/drawing/2014/main" id="{2EEDEB8E-0A86-6B7D-FD6C-CA168AE78E3F}"/>
              </a:ext>
            </a:extLst>
          </p:cNvPr>
          <p:cNvSpPr/>
          <p:nvPr/>
        </p:nvSpPr>
        <p:spPr>
          <a:xfrm>
            <a:off x="1752265" y="1871003"/>
            <a:ext cx="8728165" cy="4189759"/>
          </a:xfrm>
          <a:prstGeom prst="wav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dirty="0"/>
          </a:p>
        </p:txBody>
      </p:sp>
      <p:sp>
        <p:nvSpPr>
          <p:cNvPr id="3" name="Rectangle 1">
            <a:extLst>
              <a:ext uri="{FF2B5EF4-FFF2-40B4-BE49-F238E27FC236}">
                <a16:creationId xmlns:a16="http://schemas.microsoft.com/office/drawing/2014/main" id="{64B327A6-66CD-2A6A-4C35-ED7EF9A2320C}"/>
              </a:ext>
            </a:extLst>
          </p:cNvPr>
          <p:cNvSpPr>
            <a:spLocks noChangeArrowheads="1"/>
          </p:cNvSpPr>
          <p:nvPr/>
        </p:nvSpPr>
        <p:spPr bwMode="auto">
          <a:xfrm>
            <a:off x="1955409" y="3189006"/>
            <a:ext cx="8285871" cy="14284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r-FR" sz="2400" b="1" i="0" u="none" strike="noStrike" cap="none" normalizeH="0" baseline="0" dirty="0">
                <a:ln>
                  <a:noFill/>
                </a:ln>
                <a:solidFill>
                  <a:srgbClr val="222222"/>
                </a:solidFill>
                <a:effectLst/>
                <a:latin typeface="inherit"/>
                <a:cs typeface="Arial" panose="020B0604020202020204" pitchFamily="34" charset="0"/>
              </a:rPr>
              <a:t>الخاتمة</a:t>
            </a:r>
            <a:endParaRPr kumimoji="0" lang="fr-FR" altLang="fr-FR" sz="2400" b="1" i="0" u="none" strike="noStrike" cap="none" normalizeH="0" baseline="0" dirty="0">
              <a:ln>
                <a:noFill/>
              </a:ln>
              <a:solidFill>
                <a:srgbClr val="222222"/>
              </a:solidFill>
              <a:effectLst/>
              <a:latin typeface="Tajawal"/>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r-FR" sz="2400" b="0" i="0" u="none" strike="noStrike" cap="none" normalizeH="0" baseline="0" dirty="0">
                <a:ln>
                  <a:noFill/>
                </a:ln>
                <a:solidFill>
                  <a:srgbClr val="222222"/>
                </a:solidFill>
                <a:effectLst/>
                <a:latin typeface="Tajawal"/>
                <a:cs typeface="Arial" panose="020B0604020202020204" pitchFamily="34" charset="0"/>
              </a:rPr>
              <a:t>وختاما</a:t>
            </a:r>
            <a:r>
              <a:rPr kumimoji="0" lang="fr-FR" altLang="fr-FR" sz="2400" b="0" i="0" u="none" strike="noStrike" cap="none" normalizeH="0" baseline="0" dirty="0">
                <a:ln>
                  <a:noFill/>
                </a:ln>
                <a:solidFill>
                  <a:srgbClr val="222222"/>
                </a:solidFill>
                <a:effectLst/>
                <a:latin typeface="Tajawal"/>
              </a:rPr>
              <a:t> </a:t>
            </a:r>
            <a:r>
              <a:rPr kumimoji="0" lang="ar-SA" altLang="fr-FR" sz="2400" b="0" i="0" u="none" strike="noStrike" cap="none" normalizeH="0" baseline="0" dirty="0">
                <a:ln>
                  <a:noFill/>
                </a:ln>
                <a:solidFill>
                  <a:srgbClr val="222222"/>
                </a:solidFill>
                <a:effectLst/>
                <a:latin typeface="Tajawal"/>
                <a:cs typeface="Arial" panose="020B0604020202020204" pitchFamily="34" charset="0"/>
              </a:rPr>
              <a:t>فإن عملية بناء المنهج</a:t>
            </a:r>
            <a:r>
              <a:rPr kumimoji="0" lang="fr-FR" altLang="fr-FR" sz="2400" b="0" i="0" u="none" strike="noStrike" cap="none" normalizeH="0" baseline="0" dirty="0">
                <a:ln>
                  <a:noFill/>
                </a:ln>
                <a:solidFill>
                  <a:srgbClr val="222222"/>
                </a:solidFill>
                <a:effectLst/>
                <a:latin typeface="Tajawal"/>
                <a:cs typeface="Arial" panose="020B0604020202020204" pitchFamily="34" charset="0"/>
              </a:rPr>
              <a:t> </a:t>
            </a:r>
            <a:r>
              <a:rPr kumimoji="0" lang="ar-SA" altLang="fr-FR" sz="2400" b="0" i="0" u="none" strike="noStrike" cap="none" normalizeH="0" baseline="0" dirty="0">
                <a:ln>
                  <a:noFill/>
                </a:ln>
                <a:solidFill>
                  <a:srgbClr val="222222"/>
                </a:solidFill>
                <a:effectLst/>
                <a:latin typeface="Tajawal"/>
                <a:cs typeface="Arial" panose="020B0604020202020204" pitchFamily="34" charset="0"/>
              </a:rPr>
              <a:t>من أسس التعليم بل هي أساس العملية التعليمية ، ولقد ركزت هذه النماذج على أن عملية بناء المنهج عملية مستمرة وليست ختامية</a:t>
            </a:r>
            <a:endParaRPr kumimoji="0" lang="fr-FR" altLang="fr-FR"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048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D449947-DD05-AB50-CC65-CD45E6C447D1}"/>
              </a:ext>
            </a:extLst>
          </p:cNvPr>
          <p:cNvSpPr txBox="1"/>
          <p:nvPr/>
        </p:nvSpPr>
        <p:spPr>
          <a:xfrm>
            <a:off x="844062" y="893690"/>
            <a:ext cx="10213143" cy="1015663"/>
          </a:xfrm>
          <a:prstGeom prst="rect">
            <a:avLst/>
          </a:prstGeom>
          <a:noFill/>
        </p:spPr>
        <p:txBody>
          <a:bodyPr wrap="square">
            <a:spAutoFit/>
          </a:bodyPr>
          <a:lstStyle/>
          <a:p>
            <a:pPr algn="ctr"/>
            <a:r>
              <a:rPr lang="ar-DZ" sz="2000" i="0" u="sng" dirty="0">
                <a:solidFill>
                  <a:schemeClr val="accent5">
                    <a:lumMod val="75000"/>
                  </a:schemeClr>
                </a:solidFill>
                <a:effectLst/>
                <a:latin typeface="Tajawal"/>
              </a:rPr>
              <a:t>بسم الله والحمد لله والصلاة والسلام على رسول الله ، أشرف الخلق وإمام المرسلين سيدنا محمد وعلى </a:t>
            </a:r>
            <a:r>
              <a:rPr lang="ar-DZ" sz="2000" i="0" u="sng" dirty="0" err="1">
                <a:solidFill>
                  <a:schemeClr val="accent5">
                    <a:lumMod val="75000"/>
                  </a:schemeClr>
                </a:solidFill>
                <a:effectLst/>
                <a:latin typeface="Tajawal"/>
              </a:rPr>
              <a:t>آله</a:t>
            </a:r>
            <a:r>
              <a:rPr lang="ar-DZ" sz="2000" i="0" u="sng" dirty="0">
                <a:solidFill>
                  <a:schemeClr val="accent5">
                    <a:lumMod val="75000"/>
                  </a:schemeClr>
                </a:solidFill>
                <a:effectLst/>
                <a:latin typeface="Tajawal"/>
              </a:rPr>
              <a:t> وصحبه أجمعين</a:t>
            </a:r>
          </a:p>
          <a:p>
            <a:pPr algn="ctr"/>
            <a:r>
              <a:rPr lang="ar-DZ" sz="2000" u="sng" dirty="0">
                <a:solidFill>
                  <a:schemeClr val="accent5">
                    <a:lumMod val="75000"/>
                  </a:schemeClr>
                </a:solidFill>
                <a:latin typeface="Tajawal"/>
              </a:rPr>
              <a:t>أما بعد :</a:t>
            </a:r>
          </a:p>
          <a:p>
            <a:pPr algn="ctr"/>
            <a:endParaRPr lang="fr-FR" sz="2000" u="sng" dirty="0">
              <a:solidFill>
                <a:schemeClr val="accent5">
                  <a:lumMod val="75000"/>
                </a:schemeClr>
              </a:solidFill>
            </a:endParaRPr>
          </a:p>
        </p:txBody>
      </p:sp>
      <p:sp>
        <p:nvSpPr>
          <p:cNvPr id="6" name="Rectangle : carré corné 5">
            <a:extLst>
              <a:ext uri="{FF2B5EF4-FFF2-40B4-BE49-F238E27FC236}">
                <a16:creationId xmlns:a16="http://schemas.microsoft.com/office/drawing/2014/main" id="{AD26D3EF-4A0A-D906-976A-6F3CD524846A}"/>
              </a:ext>
            </a:extLst>
          </p:cNvPr>
          <p:cNvSpPr/>
          <p:nvPr/>
        </p:nvSpPr>
        <p:spPr>
          <a:xfrm>
            <a:off x="844062" y="1800665"/>
            <a:ext cx="10503876" cy="4163645"/>
          </a:xfrm>
          <a:prstGeom prst="foldedCorner">
            <a:avLst>
              <a:gd name="adj" fmla="val 23209"/>
            </a:avLst>
          </a:prstGeom>
        </p:spPr>
        <p:style>
          <a:lnRef idx="2">
            <a:schemeClr val="dk1"/>
          </a:lnRef>
          <a:fillRef idx="1">
            <a:schemeClr val="lt1"/>
          </a:fillRef>
          <a:effectRef idx="0">
            <a:schemeClr val="dk1"/>
          </a:effectRef>
          <a:fontRef idx="minor">
            <a:schemeClr val="dk1"/>
          </a:fontRef>
        </p:style>
        <p:txBody>
          <a:bodyPr rtlCol="0" anchor="ctr"/>
          <a:lstStyle/>
          <a:p>
            <a:pPr algn="r" fontAlgn="base"/>
            <a:br>
              <a:rPr lang="ar-SA" sz="2000" dirty="0">
                <a:solidFill>
                  <a:srgbClr val="222222"/>
                </a:solidFill>
                <a:latin typeface="Tajawal"/>
                <a:cs typeface="Alarabiya Font" pitchFamily="2" charset="-78"/>
              </a:rPr>
            </a:br>
            <a:endParaRPr lang="ar-SA" sz="2000" b="0" i="0" u="none" strike="noStrike" dirty="0">
              <a:solidFill>
                <a:srgbClr val="222222"/>
              </a:solidFill>
              <a:effectLst/>
              <a:latin typeface="Tajawal"/>
              <a:cs typeface="Alarabiya Font" pitchFamily="2" charset="-78"/>
            </a:endParaRPr>
          </a:p>
          <a:p>
            <a:pPr algn="r"/>
            <a:r>
              <a:rPr lang="ar-SA" sz="2000" dirty="0">
                <a:solidFill>
                  <a:srgbClr val="222222"/>
                </a:solidFill>
                <a:latin typeface="Arial" panose="020B0604020202020204" pitchFamily="34" charset="0"/>
                <a:cs typeface="Arial" panose="020B0604020202020204" pitchFamily="34" charset="0"/>
              </a:rPr>
              <a:t>يُعتبر المنهج الدراسي من المواضيع التربوية المهمة ؛ لأنه أساس التربية ، أداة مجتمعية ودولية لتحقيق الأهداف التي يُسعى إليها لبناء المجتمع ، وتحقيق الخطط التنموية الشاملة على المدى القريب والبعيد ، كما يعد وسيلة لتشكيل وتقويم سلوكيات أفراد المجتمع في الحاضر والمستقبل.</a:t>
            </a:r>
            <a:endParaRPr lang="ar-DZ" sz="2000" dirty="0">
              <a:solidFill>
                <a:srgbClr val="222222"/>
              </a:solidFill>
              <a:latin typeface="Arial" panose="020B0604020202020204" pitchFamily="34" charset="0"/>
              <a:cs typeface="Arial" panose="020B0604020202020204" pitchFamily="34" charset="0"/>
            </a:endParaRPr>
          </a:p>
          <a:p>
            <a:pPr algn="r" fontAlgn="base"/>
            <a:r>
              <a:rPr lang="ar-SA" sz="2000" b="0" i="0" u="none" strike="noStrike" dirty="0">
                <a:solidFill>
                  <a:srgbClr val="222222"/>
                </a:solidFill>
                <a:effectLst/>
                <a:latin typeface="Arial" panose="020B0604020202020204" pitchFamily="34" charset="0"/>
                <a:cs typeface="Arial" panose="020B0604020202020204" pitchFamily="34" charset="0"/>
              </a:rPr>
              <a:t>وكما نعرف أن المنهج الدراسي يتكون من مجموعة من العناصر المتعددة والتي تتفاعل معاً .. ولكن يبقى السؤال..</a:t>
            </a:r>
            <a:br>
              <a:rPr lang="ar-SA" sz="2000" b="0" i="0" u="none" strike="noStrike" dirty="0">
                <a:solidFill>
                  <a:srgbClr val="222222"/>
                </a:solidFill>
                <a:effectLst/>
                <a:latin typeface="Arial" panose="020B0604020202020204" pitchFamily="34" charset="0"/>
                <a:cs typeface="Arial" panose="020B0604020202020204" pitchFamily="34" charset="0"/>
              </a:rPr>
            </a:br>
            <a:endParaRPr lang="ar-SA" sz="2000" b="0" i="0" u="none" strike="noStrike" dirty="0">
              <a:solidFill>
                <a:srgbClr val="222222"/>
              </a:solidFill>
              <a:effectLst/>
              <a:latin typeface="Arial" panose="020B0604020202020204" pitchFamily="34" charset="0"/>
              <a:cs typeface="Arial" panose="020B0604020202020204" pitchFamily="34" charset="0"/>
            </a:endParaRPr>
          </a:p>
          <a:p>
            <a:pPr algn="r" fontAlgn="base"/>
            <a:r>
              <a:rPr lang="ar-SA" sz="2000" b="0" i="0" u="none" strike="noStrike" dirty="0">
                <a:solidFill>
                  <a:srgbClr val="222222"/>
                </a:solidFill>
                <a:effectLst/>
                <a:latin typeface="Arial" panose="020B0604020202020204" pitchFamily="34" charset="0"/>
                <a:cs typeface="Arial" panose="020B0604020202020204" pitchFamily="34" charset="0"/>
              </a:rPr>
              <a:t>- من أين نبدأ ؟ وكيف نبدأ ؟</a:t>
            </a:r>
            <a:br>
              <a:rPr lang="ar-SA" sz="2000" b="0" i="0" u="none" strike="noStrike" dirty="0">
                <a:solidFill>
                  <a:srgbClr val="222222"/>
                </a:solidFill>
                <a:effectLst/>
                <a:latin typeface="Arial" panose="020B0604020202020204" pitchFamily="34" charset="0"/>
                <a:cs typeface="Arial" panose="020B0604020202020204" pitchFamily="34" charset="0"/>
              </a:rPr>
            </a:br>
            <a:r>
              <a:rPr lang="ar-SA" sz="2000" b="0" i="0" u="none" strike="noStrike" dirty="0">
                <a:solidFill>
                  <a:srgbClr val="222222"/>
                </a:solidFill>
                <a:effectLst/>
                <a:latin typeface="Arial" panose="020B0604020202020204" pitchFamily="34" charset="0"/>
                <a:cs typeface="Arial" panose="020B0604020202020204" pitchFamily="34" charset="0"/>
              </a:rPr>
              <a:t>- هل هناك طرق أو نماذج متبعة ومتعارف عليها لبناء المنهج الدراسي</a:t>
            </a:r>
            <a:r>
              <a:rPr lang="ar-DZ" sz="2000" b="0" i="0" u="none" strike="noStrike" dirty="0">
                <a:solidFill>
                  <a:srgbClr val="222222"/>
                </a:solidFill>
                <a:effectLst/>
                <a:latin typeface="Arial" panose="020B0604020202020204" pitchFamily="34" charset="0"/>
                <a:cs typeface="Arial" panose="020B0604020202020204" pitchFamily="34" charset="0"/>
              </a:rPr>
              <a:t> </a:t>
            </a:r>
            <a:r>
              <a:rPr lang="ar-SA" sz="2000" b="0" i="0" u="none" strike="noStrike" dirty="0">
                <a:solidFill>
                  <a:srgbClr val="222222"/>
                </a:solidFill>
                <a:effectLst/>
                <a:latin typeface="Arial" panose="020B0604020202020204" pitchFamily="34" charset="0"/>
                <a:cs typeface="Arial" panose="020B0604020202020204" pitchFamily="34" charset="0"/>
              </a:rPr>
              <a:t>؟</a:t>
            </a:r>
            <a:br>
              <a:rPr lang="ar-SA" sz="2000" b="0" i="0" u="none" strike="noStrike" dirty="0">
                <a:solidFill>
                  <a:srgbClr val="222222"/>
                </a:solidFill>
                <a:effectLst/>
                <a:latin typeface="Arial" panose="020B0604020202020204" pitchFamily="34" charset="0"/>
                <a:cs typeface="Arial" panose="020B0604020202020204" pitchFamily="34" charset="0"/>
              </a:rPr>
            </a:br>
            <a:r>
              <a:rPr lang="ar-SA" sz="2000" b="0" i="0" u="none" strike="noStrike" dirty="0">
                <a:solidFill>
                  <a:srgbClr val="222222"/>
                </a:solidFill>
                <a:effectLst/>
                <a:latin typeface="Arial" panose="020B0604020202020204" pitchFamily="34" charset="0"/>
                <a:cs typeface="Arial" panose="020B0604020202020204" pitchFamily="34" charset="0"/>
              </a:rPr>
              <a:t>- هل يمكن بناء منهج دراسي بدون خطة أو نموذج ما؟</a:t>
            </a:r>
            <a:br>
              <a:rPr lang="ar-SA" sz="2000" b="0" i="0" u="none" strike="noStrike" dirty="0">
                <a:solidFill>
                  <a:srgbClr val="222222"/>
                </a:solidFill>
                <a:effectLst/>
                <a:latin typeface="Arial" panose="020B0604020202020204" pitchFamily="34" charset="0"/>
                <a:cs typeface="Arial" panose="020B0604020202020204" pitchFamily="34" charset="0"/>
              </a:rPr>
            </a:br>
            <a:r>
              <a:rPr lang="ar-SA" sz="2000" b="0" i="0" u="none" strike="noStrike" dirty="0">
                <a:solidFill>
                  <a:srgbClr val="222222"/>
                </a:solidFill>
                <a:effectLst/>
                <a:latin typeface="Arial" panose="020B0604020202020204" pitchFamily="34" charset="0"/>
                <a:cs typeface="Arial" panose="020B0604020202020204" pitchFamily="34" charset="0"/>
              </a:rPr>
              <a:t>- هل يمكن بناء أو اقتراح نموذج لبناء المنهج الدراسي؟</a:t>
            </a:r>
            <a:br>
              <a:rPr lang="ar-SA" sz="2000" b="0" i="0" u="none" strike="noStrike" dirty="0">
                <a:solidFill>
                  <a:srgbClr val="222222"/>
                </a:solidFill>
                <a:effectLst/>
                <a:latin typeface="Arial" panose="020B0604020202020204" pitchFamily="34" charset="0"/>
                <a:cs typeface="Arial" panose="020B0604020202020204" pitchFamily="34" charset="0"/>
              </a:rPr>
            </a:br>
            <a:r>
              <a:rPr lang="ar-SA" sz="2000" b="0" i="0" u="none" strike="noStrike" dirty="0">
                <a:solidFill>
                  <a:srgbClr val="222222"/>
                </a:solidFill>
                <a:effectLst/>
                <a:latin typeface="Arial" panose="020B0604020202020204" pitchFamily="34" charset="0"/>
                <a:cs typeface="Arial" panose="020B0604020202020204" pitchFamily="34" charset="0"/>
              </a:rPr>
              <a:t>- ما فائدة وجود نموذج لبناء المنهج الدراسي؟</a:t>
            </a:r>
          </a:p>
          <a:p>
            <a:pPr algn="r"/>
            <a:br>
              <a:rPr lang="ar-SA" sz="2000" dirty="0">
                <a:cs typeface="Alarabiya Font" pitchFamily="2" charset="-78"/>
              </a:rPr>
            </a:br>
            <a:endParaRPr lang="fr-FR" sz="2000" dirty="0">
              <a:cs typeface="Alarabiya Font" pitchFamily="2" charset="-78"/>
            </a:endParaRPr>
          </a:p>
        </p:txBody>
      </p:sp>
    </p:spTree>
    <p:extLst>
      <p:ext uri="{BB962C8B-B14F-4D97-AF65-F5344CB8AC3E}">
        <p14:creationId xmlns:p14="http://schemas.microsoft.com/office/powerpoint/2010/main" val="421053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32BE54D-6A6C-9695-A02A-ACA269D97944}"/>
              </a:ext>
            </a:extLst>
          </p:cNvPr>
          <p:cNvSpPr txBox="1"/>
          <p:nvPr/>
        </p:nvSpPr>
        <p:spPr>
          <a:xfrm>
            <a:off x="2887393" y="666429"/>
            <a:ext cx="6112412" cy="369332"/>
          </a:xfrm>
          <a:prstGeom prst="rect">
            <a:avLst/>
          </a:prstGeom>
          <a:noFill/>
        </p:spPr>
        <p:txBody>
          <a:bodyPr wrap="square">
            <a:spAutoFit/>
          </a:bodyPr>
          <a:lstStyle/>
          <a:p>
            <a:pPr algn="ctr" fontAlgn="base"/>
            <a:r>
              <a:rPr lang="ar-SA" b="1" i="0" u="none" strike="noStrike" dirty="0">
                <a:solidFill>
                  <a:srgbClr val="222222"/>
                </a:solidFill>
                <a:effectLst/>
                <a:latin typeface="Tajawal"/>
                <a:cs typeface="inherit"/>
              </a:rPr>
              <a:t>مفهوم نموذج بناء المنهج</a:t>
            </a:r>
            <a:endParaRPr lang="ar-SA" b="1" i="0" u="none" strike="noStrike" dirty="0">
              <a:solidFill>
                <a:srgbClr val="222222"/>
              </a:solidFill>
              <a:effectLst/>
              <a:latin typeface="Tajawal"/>
            </a:endParaRPr>
          </a:p>
        </p:txBody>
      </p:sp>
      <p:pic>
        <p:nvPicPr>
          <p:cNvPr id="1028" name="Picture 4">
            <a:extLst>
              <a:ext uri="{FF2B5EF4-FFF2-40B4-BE49-F238E27FC236}">
                <a16:creationId xmlns:a16="http://schemas.microsoft.com/office/drawing/2014/main" id="{AADD71B5-AE34-0BD6-A738-4B433EF6F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69" y="1252024"/>
            <a:ext cx="9003323" cy="451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8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Alternative 4">
            <a:extLst>
              <a:ext uri="{FF2B5EF4-FFF2-40B4-BE49-F238E27FC236}">
                <a16:creationId xmlns:a16="http://schemas.microsoft.com/office/drawing/2014/main" id="{876D4FF5-BE2F-3F35-432C-3EC7B2BD14AC}"/>
              </a:ext>
            </a:extLst>
          </p:cNvPr>
          <p:cNvSpPr/>
          <p:nvPr/>
        </p:nvSpPr>
        <p:spPr>
          <a:xfrm>
            <a:off x="984739" y="1294228"/>
            <a:ext cx="10311618" cy="4459458"/>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r"/>
            <a:r>
              <a:rPr lang="ar-SA" sz="2400" b="0" i="0" u="none" strike="noStrike" dirty="0">
                <a:solidFill>
                  <a:srgbClr val="222222"/>
                </a:solidFill>
                <a:effectLst/>
                <a:latin typeface="Arial" panose="020B0604020202020204" pitchFamily="34" charset="0"/>
                <a:cs typeface="Arial" panose="020B0604020202020204" pitchFamily="34" charset="0"/>
              </a:rPr>
              <a:t>تعددت تعريفات نموذج بناء المنهج الدراسي حيث ذكر (زيتون، ٢٠١٢ ،ص392) أنه "إطار تنظيمي يصف بالتفصيل مراحل/ إجراءات بناء المنهج وما بينها من علاقات ويُمثل هذا الإطار عادة بمخطط توضيحي يسير على هداه بناة المنهج عند تشييده".</a:t>
            </a:r>
            <a:br>
              <a:rPr lang="ar-SA" sz="2400" b="0" i="0" u="none" strike="noStrike" dirty="0">
                <a:solidFill>
                  <a:srgbClr val="222222"/>
                </a:solidFill>
                <a:effectLst/>
                <a:latin typeface="Arial" panose="020B0604020202020204" pitchFamily="34" charset="0"/>
                <a:cs typeface="Arial" panose="020B0604020202020204" pitchFamily="34" charset="0"/>
              </a:rPr>
            </a:br>
            <a:r>
              <a:rPr lang="ar-SA" sz="2400" b="0" i="0" u="none" strike="noStrike" dirty="0">
                <a:solidFill>
                  <a:srgbClr val="222222"/>
                </a:solidFill>
                <a:effectLst/>
                <a:latin typeface="Arial" panose="020B0604020202020204" pitchFamily="34" charset="0"/>
                <a:cs typeface="Arial" panose="020B0604020202020204" pitchFamily="34" charset="0"/>
              </a:rPr>
              <a:t>في حين يرى (</a:t>
            </a:r>
            <a:r>
              <a:rPr lang="ar-SA" sz="2400" b="0" i="0" u="none" strike="noStrike" dirty="0" err="1">
                <a:solidFill>
                  <a:srgbClr val="222222"/>
                </a:solidFill>
                <a:effectLst/>
                <a:latin typeface="Arial" panose="020B0604020202020204" pitchFamily="34" charset="0"/>
                <a:cs typeface="Arial" panose="020B0604020202020204" pitchFamily="34" charset="0"/>
              </a:rPr>
              <a:t>جريفز</a:t>
            </a:r>
            <a:r>
              <a:rPr lang="ar-SA" sz="2400" b="0" i="0" u="none" strike="noStrike" dirty="0">
                <a:solidFill>
                  <a:srgbClr val="222222"/>
                </a:solidFill>
                <a:effectLst/>
                <a:latin typeface="Arial" panose="020B0604020202020204" pitchFamily="34" charset="0"/>
                <a:cs typeface="Arial" panose="020B0604020202020204" pitchFamily="34" charset="0"/>
              </a:rPr>
              <a:t>) أن نموذج بناء المنهج هو "تمثيل مبسط للواقع المعقد ، يساعد على الفهم الأفضل لذلك الواقع ، إذ يوضح نمط العمليات التي تتم عند تخطيط المنهج سواء على مستويات عامة أو خاصة".</a:t>
            </a:r>
            <a:br>
              <a:rPr lang="ar-SA" sz="2400" b="0" i="0" u="none" strike="noStrike" dirty="0">
                <a:solidFill>
                  <a:srgbClr val="222222"/>
                </a:solidFill>
                <a:effectLst/>
                <a:latin typeface="Arial" panose="020B0604020202020204" pitchFamily="34" charset="0"/>
                <a:cs typeface="Arial" panose="020B0604020202020204" pitchFamily="34" charset="0"/>
              </a:rPr>
            </a:br>
            <a:r>
              <a:rPr lang="ar-SA" sz="2400" b="0" i="0" u="none" strike="noStrike" dirty="0">
                <a:solidFill>
                  <a:srgbClr val="222222"/>
                </a:solidFill>
                <a:effectLst/>
                <a:latin typeface="Arial" panose="020B0604020202020204" pitchFamily="34" charset="0"/>
                <a:cs typeface="Arial" panose="020B0604020202020204" pitchFamily="34" charset="0"/>
              </a:rPr>
              <a:t>فـنموذج المنهج </a:t>
            </a:r>
            <a:r>
              <a:rPr lang="fr-FR" sz="2400" b="0" i="0" u="none" strike="noStrike" dirty="0">
                <a:solidFill>
                  <a:srgbClr val="222222"/>
                </a:solidFill>
                <a:effectLst/>
                <a:latin typeface="Arial" panose="020B0604020202020204" pitchFamily="34" charset="0"/>
                <a:cs typeface="Arial" panose="020B0604020202020204" pitchFamily="34" charset="0"/>
              </a:rPr>
              <a:t>Model Curriculum : </a:t>
            </a:r>
            <a:r>
              <a:rPr lang="ar-SA" sz="2400" b="0" i="0" u="none" strike="noStrike" dirty="0" err="1">
                <a:solidFill>
                  <a:srgbClr val="222222"/>
                </a:solidFill>
                <a:effectLst/>
                <a:latin typeface="Arial" panose="020B0604020202020204" pitchFamily="34" charset="0"/>
                <a:cs typeface="Arial" panose="020B0604020202020204" pitchFamily="34" charset="0"/>
              </a:rPr>
              <a:t>یعد</a:t>
            </a:r>
            <a:r>
              <a:rPr lang="ar-SA" sz="2400" b="0" i="0" u="none" strike="noStrike" dirty="0">
                <a:solidFill>
                  <a:srgbClr val="222222"/>
                </a:solidFill>
                <a:effectLst/>
                <a:latin typeface="Arial" panose="020B0604020202020204" pitchFamily="34" charset="0"/>
                <a:cs typeface="Arial" panose="020B0604020202020204" pitchFamily="34" charset="0"/>
              </a:rPr>
              <a:t> حلقة الوصل بين الفكر التربوي والممارسات التربوية ، وهو تصور أو رسم تخطيطي للمنهج بوصفة عملية ، حيث </a:t>
            </a:r>
            <a:r>
              <a:rPr lang="ar-SA" sz="2400" b="0" i="0" u="none" strike="noStrike" dirty="0" err="1">
                <a:solidFill>
                  <a:srgbClr val="222222"/>
                </a:solidFill>
                <a:effectLst/>
                <a:latin typeface="Arial" panose="020B0604020202020204" pitchFamily="34" charset="0"/>
                <a:cs typeface="Arial" panose="020B0604020202020204" pitchFamily="34" charset="0"/>
              </a:rPr>
              <a:t>یصف</a:t>
            </a:r>
            <a:r>
              <a:rPr lang="ar-SA" sz="2400" b="0" i="0" u="none" strike="noStrike" dirty="0">
                <a:solidFill>
                  <a:srgbClr val="222222"/>
                </a:solidFill>
                <a:effectLst/>
                <a:latin typeface="Arial" panose="020B0604020202020204" pitchFamily="34" charset="0"/>
                <a:cs typeface="Arial" panose="020B0604020202020204" pitchFamily="34" charset="0"/>
              </a:rPr>
              <a:t> المصادر المعتمدة في تطوير المنهج ، وتسلسل عناصره والعلاقات بينها ، وهو بالتالي وسيلة تساعد في تخطيط المنهج وتنفيذه وتقويمه.</a:t>
            </a:r>
            <a:endParaRPr lang="fr-FR" sz="2400" dirty="0">
              <a:latin typeface="Arial" panose="020B0604020202020204" pitchFamily="34" charset="0"/>
              <a:cs typeface="Arial" panose="020B0604020202020204" pitchFamily="34" charset="0"/>
            </a:endParaRPr>
          </a:p>
          <a:p>
            <a:pPr algn="ctr"/>
            <a:endParaRPr lang="fr-FR" dirty="0"/>
          </a:p>
        </p:txBody>
      </p:sp>
    </p:spTree>
    <p:extLst>
      <p:ext uri="{BB962C8B-B14F-4D97-AF65-F5344CB8AC3E}">
        <p14:creationId xmlns:p14="http://schemas.microsoft.com/office/powerpoint/2010/main" val="281764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B345683-C028-60F6-262E-E7C966048778}"/>
              </a:ext>
            </a:extLst>
          </p:cNvPr>
          <p:cNvSpPr txBox="1"/>
          <p:nvPr/>
        </p:nvSpPr>
        <p:spPr>
          <a:xfrm>
            <a:off x="2704513" y="736768"/>
            <a:ext cx="6112412" cy="369332"/>
          </a:xfrm>
          <a:prstGeom prst="rect">
            <a:avLst/>
          </a:prstGeom>
          <a:noFill/>
        </p:spPr>
        <p:txBody>
          <a:bodyPr wrap="square">
            <a:spAutoFit/>
          </a:bodyPr>
          <a:lstStyle/>
          <a:p>
            <a:pPr algn="ctr" fontAlgn="base"/>
            <a:r>
              <a:rPr lang="ar-SA" b="1" i="0" u="none" strike="noStrike" dirty="0">
                <a:solidFill>
                  <a:srgbClr val="222222"/>
                </a:solidFill>
                <a:effectLst/>
                <a:latin typeface="inherit"/>
                <a:cs typeface="Tajawal"/>
              </a:rPr>
              <a:t>بناء المنهج الدراسي</a:t>
            </a:r>
            <a:endParaRPr lang="ar-SA" b="1" i="0" u="none" strike="noStrike" dirty="0">
              <a:solidFill>
                <a:srgbClr val="222222"/>
              </a:solidFill>
              <a:effectLst/>
              <a:latin typeface="Tajawal"/>
            </a:endParaRPr>
          </a:p>
        </p:txBody>
      </p:sp>
      <p:sp>
        <p:nvSpPr>
          <p:cNvPr id="4" name="Cadre 3">
            <a:extLst>
              <a:ext uri="{FF2B5EF4-FFF2-40B4-BE49-F238E27FC236}">
                <a16:creationId xmlns:a16="http://schemas.microsoft.com/office/drawing/2014/main" id="{9C7359A3-7212-9001-6856-946DE601C886}"/>
              </a:ext>
            </a:extLst>
          </p:cNvPr>
          <p:cNvSpPr/>
          <p:nvPr/>
        </p:nvSpPr>
        <p:spPr>
          <a:xfrm>
            <a:off x="984738" y="1547445"/>
            <a:ext cx="10297551" cy="4248444"/>
          </a:xfrm>
          <a:prstGeom prst="frame">
            <a:avLst>
              <a:gd name="adj1" fmla="val 7202"/>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6" name="ZoneTexte 5">
            <a:extLst>
              <a:ext uri="{FF2B5EF4-FFF2-40B4-BE49-F238E27FC236}">
                <a16:creationId xmlns:a16="http://schemas.microsoft.com/office/drawing/2014/main" id="{59257485-993D-FD68-3371-E25D628035D7}"/>
              </a:ext>
            </a:extLst>
          </p:cNvPr>
          <p:cNvSpPr txBox="1"/>
          <p:nvPr/>
        </p:nvSpPr>
        <p:spPr>
          <a:xfrm>
            <a:off x="1209822" y="1855823"/>
            <a:ext cx="9762978" cy="3600986"/>
          </a:xfrm>
          <a:prstGeom prst="rect">
            <a:avLst/>
          </a:prstGeom>
          <a:noFill/>
        </p:spPr>
        <p:txBody>
          <a:bodyPr wrap="square">
            <a:spAutoFit/>
          </a:bodyPr>
          <a:lstStyle/>
          <a:p>
            <a:pPr algn="r" fontAlgn="base"/>
            <a:endParaRPr lang="ar-DZ" b="0" i="0" u="none" strike="noStrike" dirty="0">
              <a:solidFill>
                <a:srgbClr val="222222"/>
              </a:solidFill>
              <a:effectLst/>
              <a:latin typeface="Tajawal"/>
              <a:cs typeface="inherit"/>
            </a:endParaRPr>
          </a:p>
          <a:p>
            <a:pPr algn="r" fontAlgn="base"/>
            <a:endParaRPr lang="ar-DZ" dirty="0">
              <a:solidFill>
                <a:srgbClr val="222222"/>
              </a:solidFill>
              <a:latin typeface="Tajawal"/>
              <a:cs typeface="inherit"/>
            </a:endParaRPr>
          </a:p>
          <a:p>
            <a:pPr algn="r" fontAlgn="base"/>
            <a:r>
              <a:rPr lang="ar-SA" sz="2400" b="0" i="0" u="none" strike="noStrike" dirty="0">
                <a:solidFill>
                  <a:srgbClr val="222222"/>
                </a:solidFill>
                <a:effectLst/>
                <a:latin typeface="Tajawal"/>
                <a:cs typeface="+mj-cs"/>
              </a:rPr>
              <a:t>كل من يدرس مجال المنهج يكاد أن يسأل : "كيف يُبنى منهج مادة دراسية ما</a:t>
            </a:r>
          </a:p>
          <a:p>
            <a:pPr algn="r" fontAlgn="base"/>
            <a:r>
              <a:rPr lang="ar-SA" sz="2400" b="0" i="0" u="none" strike="noStrike" dirty="0">
                <a:solidFill>
                  <a:srgbClr val="222222"/>
                </a:solidFill>
                <a:effectLst/>
                <a:latin typeface="Tajawal"/>
                <a:cs typeface="+mj-cs"/>
              </a:rPr>
              <a:t>(لغة عربية ، علوم ، اجتماعيات)..؟"</a:t>
            </a:r>
            <a:endParaRPr lang="ar-DZ" sz="2400" b="0" i="0" u="none" strike="noStrike" dirty="0">
              <a:solidFill>
                <a:srgbClr val="222222"/>
              </a:solidFill>
              <a:effectLst/>
              <a:latin typeface="Tajawal"/>
              <a:cs typeface="+mj-cs"/>
            </a:endParaRPr>
          </a:p>
          <a:p>
            <a:pPr algn="r" fontAlgn="base"/>
            <a:endParaRPr lang="ar-SA" sz="2400" b="0" i="0" u="none" strike="noStrike" dirty="0">
              <a:solidFill>
                <a:srgbClr val="222222"/>
              </a:solidFill>
              <a:effectLst/>
              <a:latin typeface="Tajawal"/>
              <a:cs typeface="+mj-cs"/>
            </a:endParaRPr>
          </a:p>
          <a:p>
            <a:pPr algn="r" fontAlgn="base"/>
            <a:r>
              <a:rPr lang="ar-SA" sz="2400" b="0" i="0" u="none" strike="noStrike" dirty="0">
                <a:solidFill>
                  <a:srgbClr val="222222"/>
                </a:solidFill>
                <a:effectLst/>
                <a:latin typeface="Tajawal"/>
                <a:cs typeface="+mj-cs"/>
              </a:rPr>
              <a:t>هذا السؤال يبدوا سهلاً في منطوقه ، فهل هو كذلك في الإجابة عنه؟ ...</a:t>
            </a:r>
          </a:p>
          <a:p>
            <a:pPr algn="r" fontAlgn="base"/>
            <a:br>
              <a:rPr lang="ar-SA" sz="2400" b="0" i="0" u="none" strike="noStrike" dirty="0">
                <a:solidFill>
                  <a:srgbClr val="222222"/>
                </a:solidFill>
                <a:effectLst/>
                <a:latin typeface="Tajawal"/>
                <a:cs typeface="+mj-cs"/>
              </a:rPr>
            </a:br>
            <a:r>
              <a:rPr lang="ar-SA" sz="2400" b="0" i="0" u="none" strike="noStrike" dirty="0">
                <a:solidFill>
                  <a:srgbClr val="222222"/>
                </a:solidFill>
                <a:effectLst/>
                <a:latin typeface="Tajawal"/>
                <a:cs typeface="+mj-cs"/>
              </a:rPr>
              <a:t>إن عملية بناء المناهج تشمل ست مراحل رئيسية وهي: تخطيط المنهج ، إنتاج المنهج ، التجريب الحقلي ، تعديل وتحسين المنهج ، تعميم المنهج وأخيراً التقويم النهائي للمنهج.</a:t>
            </a:r>
          </a:p>
          <a:p>
            <a:pPr algn="r" fontAlgn="base"/>
            <a:r>
              <a:rPr lang="ar-SA" sz="2400" b="0" i="0" u="none" strike="noStrike" dirty="0">
                <a:solidFill>
                  <a:srgbClr val="222222"/>
                </a:solidFill>
                <a:effectLst/>
                <a:latin typeface="Tajawal"/>
                <a:cs typeface="+mj-cs"/>
              </a:rPr>
              <a:t>هذه العمليات تمثل منظومة متكاملة متتابعة ومنسقة ومتفاعلة مع بعضها البعض. </a:t>
            </a:r>
          </a:p>
        </p:txBody>
      </p:sp>
    </p:spTree>
    <p:extLst>
      <p:ext uri="{BB962C8B-B14F-4D97-AF65-F5344CB8AC3E}">
        <p14:creationId xmlns:p14="http://schemas.microsoft.com/office/powerpoint/2010/main" val="226198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C13BCBF-AF8E-B1B6-8E8B-06070E63C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86265"/>
            <a:ext cx="9144000" cy="520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4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6AA3CEB-1EAB-222E-3FB1-61F212C4F016}"/>
              </a:ext>
            </a:extLst>
          </p:cNvPr>
          <p:cNvSpPr txBox="1"/>
          <p:nvPr/>
        </p:nvSpPr>
        <p:spPr>
          <a:xfrm>
            <a:off x="2817055" y="778971"/>
            <a:ext cx="6112412" cy="369332"/>
          </a:xfrm>
          <a:prstGeom prst="rect">
            <a:avLst/>
          </a:prstGeom>
          <a:noFill/>
        </p:spPr>
        <p:txBody>
          <a:bodyPr wrap="square">
            <a:spAutoFit/>
          </a:bodyPr>
          <a:lstStyle/>
          <a:p>
            <a:pPr algn="ctr"/>
            <a:r>
              <a:rPr lang="ar-SA" b="1" i="0" u="none" strike="noStrike" dirty="0">
                <a:solidFill>
                  <a:srgbClr val="222222"/>
                </a:solidFill>
                <a:effectLst/>
                <a:cs typeface="Tajawal"/>
              </a:rPr>
              <a:t>نماذج تخطيط المنهج الدراسي</a:t>
            </a:r>
            <a:endParaRPr lang="fr-FR" b="1" dirty="0"/>
          </a:p>
        </p:txBody>
      </p:sp>
      <p:pic>
        <p:nvPicPr>
          <p:cNvPr id="4098" name="Picture 2">
            <a:extLst>
              <a:ext uri="{FF2B5EF4-FFF2-40B4-BE49-F238E27FC236}">
                <a16:creationId xmlns:a16="http://schemas.microsoft.com/office/drawing/2014/main" id="{12154B1E-42B5-CC83-21AC-304A0F90A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23" y="1148303"/>
            <a:ext cx="8815754" cy="495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75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chemin : horizontal 1">
            <a:extLst>
              <a:ext uri="{FF2B5EF4-FFF2-40B4-BE49-F238E27FC236}">
                <a16:creationId xmlns:a16="http://schemas.microsoft.com/office/drawing/2014/main" id="{B3FC33B7-5D11-8AC2-47DB-80CAC84F72E2}"/>
              </a:ext>
            </a:extLst>
          </p:cNvPr>
          <p:cNvSpPr/>
          <p:nvPr/>
        </p:nvSpPr>
        <p:spPr>
          <a:xfrm>
            <a:off x="1139483" y="633046"/>
            <a:ext cx="9913034" cy="5655212"/>
          </a:xfrm>
          <a:prstGeom prst="horizontalScroll">
            <a:avLst>
              <a:gd name="adj" fmla="val 8271"/>
            </a:avLst>
          </a:prstGeom>
        </p:spPr>
        <p:style>
          <a:lnRef idx="2">
            <a:schemeClr val="dk1"/>
          </a:lnRef>
          <a:fillRef idx="1">
            <a:schemeClr val="lt1"/>
          </a:fillRef>
          <a:effectRef idx="0">
            <a:schemeClr val="dk1"/>
          </a:effectRef>
          <a:fontRef idx="minor">
            <a:schemeClr val="dk1"/>
          </a:fontRef>
        </p:style>
        <p:txBody>
          <a:bodyPr rtlCol="0" anchor="ctr"/>
          <a:lstStyle/>
          <a:p>
            <a:pPr algn="r" rtl="1" fontAlgn="base"/>
            <a:r>
              <a:rPr lang="ar-SA" sz="2400" b="0" i="0" u="none" strike="noStrike" dirty="0">
                <a:solidFill>
                  <a:srgbClr val="222222"/>
                </a:solidFill>
                <a:effectLst/>
                <a:latin typeface="inherit"/>
                <a:cs typeface="Tajawal"/>
              </a:rPr>
              <a:t>ظهرت في الثلاثينيات من القرن العشرين مجموعة من النماذج أو الأفكار المهمة في عملية تخطيط المناهج كان من أشهرها نموذج (تايلر) </a:t>
            </a:r>
            <a:r>
              <a:rPr lang="fr-FR" sz="2400" b="0" i="0" u="none" strike="noStrike" dirty="0" err="1">
                <a:solidFill>
                  <a:srgbClr val="222222"/>
                </a:solidFill>
                <a:effectLst/>
                <a:latin typeface="Tajawal"/>
              </a:rPr>
              <a:t>Model's</a:t>
            </a:r>
            <a:r>
              <a:rPr lang="fr-FR" sz="2400" b="0" i="0" u="none" strike="noStrike" dirty="0">
                <a:solidFill>
                  <a:srgbClr val="222222"/>
                </a:solidFill>
                <a:effectLst/>
                <a:latin typeface="Tajawal"/>
              </a:rPr>
              <a:t> Tyler </a:t>
            </a:r>
            <a:r>
              <a:rPr lang="fr-FR" sz="2400" b="0" i="0" u="none" strike="noStrike" dirty="0">
                <a:solidFill>
                  <a:srgbClr val="222222"/>
                </a:solidFill>
                <a:effectLst/>
                <a:latin typeface="Tajawal"/>
                <a:cs typeface="Tajawal"/>
              </a:rPr>
              <a:t>، </a:t>
            </a:r>
            <a:r>
              <a:rPr lang="ar-SA" sz="2400" b="0" i="0" u="none" strike="noStrike" dirty="0">
                <a:solidFill>
                  <a:srgbClr val="222222"/>
                </a:solidFill>
                <a:effectLst/>
                <a:latin typeface="Tajawal"/>
                <a:cs typeface="Tajawal"/>
              </a:rPr>
              <a:t>ونموذج (هيلدا تابا) ونموذج (</a:t>
            </a:r>
            <a:r>
              <a:rPr lang="ar-SA" sz="2400" b="0" i="0" u="none" strike="noStrike" dirty="0" err="1">
                <a:solidFill>
                  <a:srgbClr val="222222"/>
                </a:solidFill>
                <a:effectLst/>
                <a:latin typeface="Tajawal"/>
                <a:cs typeface="Tajawal"/>
              </a:rPr>
              <a:t>جريفز</a:t>
            </a:r>
            <a:r>
              <a:rPr lang="ar-SA" sz="2400" b="0" i="0" u="none" strike="noStrike" dirty="0">
                <a:solidFill>
                  <a:srgbClr val="222222"/>
                </a:solidFill>
                <a:effectLst/>
                <a:latin typeface="Tajawal"/>
                <a:cs typeface="Tajawal"/>
              </a:rPr>
              <a:t>)</a:t>
            </a:r>
            <a:br>
              <a:rPr lang="ar-SA" sz="2400" b="0" i="0" u="none" strike="noStrike" dirty="0">
                <a:solidFill>
                  <a:srgbClr val="222222"/>
                </a:solidFill>
                <a:effectLst/>
                <a:latin typeface="Tajawal"/>
                <a:cs typeface="Tajawal"/>
              </a:rPr>
            </a:br>
            <a:endParaRPr lang="ar-SA" sz="2400" b="0" i="0" u="none" strike="noStrike" dirty="0">
              <a:solidFill>
                <a:srgbClr val="222222"/>
              </a:solidFill>
              <a:effectLst/>
              <a:latin typeface="Tajawal"/>
            </a:endParaRPr>
          </a:p>
          <a:p>
            <a:pPr algn="r" rtl="1" fontAlgn="base"/>
            <a:r>
              <a:rPr lang="ar-SA" sz="2400" b="0" i="0" u="none" strike="noStrike" dirty="0">
                <a:solidFill>
                  <a:srgbClr val="222222"/>
                </a:solidFill>
                <a:effectLst/>
                <a:latin typeface="inherit"/>
                <a:cs typeface="Tajawal"/>
              </a:rPr>
              <a:t>أما عن نموذج تايلر فقد تم خلاله طرح أربعة أسئلة مهمة لا بد من أخذها في الحسبان عند التخطيط لمنهج مدرسي جديد وهذه الأسئلة هي :</a:t>
            </a:r>
            <a:br>
              <a:rPr lang="ar-SA" sz="2400" b="0" i="0" u="none" strike="noStrike" dirty="0">
                <a:solidFill>
                  <a:srgbClr val="222222"/>
                </a:solidFill>
                <a:effectLst/>
                <a:latin typeface="inherit"/>
                <a:cs typeface="Tajawal"/>
              </a:rPr>
            </a:br>
            <a:endParaRPr lang="ar-SA" sz="2400" b="0" i="0" u="none" strike="noStrike" dirty="0">
              <a:solidFill>
                <a:srgbClr val="222222"/>
              </a:solidFill>
              <a:effectLst/>
              <a:latin typeface="Tajawal"/>
            </a:endParaRPr>
          </a:p>
          <a:p>
            <a:pPr algn="r" rtl="1" fontAlgn="base">
              <a:buFont typeface="+mj-lt"/>
              <a:buAutoNum type="arabicPeriod"/>
            </a:pPr>
            <a:r>
              <a:rPr lang="ar-SA" sz="2400" b="0" i="0" u="none" strike="noStrike" dirty="0">
                <a:solidFill>
                  <a:srgbClr val="222222"/>
                </a:solidFill>
                <a:effectLst/>
                <a:latin typeface="Tajawal"/>
                <a:cs typeface="inherit"/>
              </a:rPr>
              <a:t>ما الأهداف التربوية التي ينبغي على المدرسة أن تسعى لتحقيقها؟</a:t>
            </a:r>
            <a:endParaRPr lang="ar-SA" sz="2400" b="0" i="0" u="none" strike="noStrike" dirty="0">
              <a:solidFill>
                <a:srgbClr val="222222"/>
              </a:solidFill>
              <a:effectLst/>
              <a:latin typeface="Tajawal"/>
            </a:endParaRPr>
          </a:p>
          <a:p>
            <a:pPr algn="r" rtl="1" fontAlgn="base">
              <a:buFont typeface="+mj-lt"/>
              <a:buAutoNum type="arabicPeriod"/>
            </a:pPr>
            <a:r>
              <a:rPr lang="ar-SA" sz="2400" b="0" i="0" u="none" strike="noStrike" dirty="0">
                <a:solidFill>
                  <a:srgbClr val="222222"/>
                </a:solidFill>
                <a:effectLst/>
                <a:latin typeface="Tajawal"/>
                <a:cs typeface="inherit"/>
              </a:rPr>
              <a:t>ما الخبرات التربوية الممكن توفيرها لتحقيق هذه الأهداف؟</a:t>
            </a:r>
            <a:endParaRPr lang="ar-SA" sz="2400" b="0" i="0" u="none" strike="noStrike" dirty="0">
              <a:solidFill>
                <a:srgbClr val="222222"/>
              </a:solidFill>
              <a:effectLst/>
              <a:latin typeface="Tajawal"/>
            </a:endParaRPr>
          </a:p>
          <a:p>
            <a:pPr algn="r" rtl="1" fontAlgn="base">
              <a:buFont typeface="+mj-lt"/>
              <a:buAutoNum type="arabicPeriod"/>
            </a:pPr>
            <a:r>
              <a:rPr lang="ar-SA" sz="2400" b="0" i="0" u="none" strike="noStrike" dirty="0">
                <a:solidFill>
                  <a:srgbClr val="222222"/>
                </a:solidFill>
                <a:effectLst/>
                <a:latin typeface="Tajawal"/>
                <a:cs typeface="inherit"/>
              </a:rPr>
              <a:t>كيف </a:t>
            </a:r>
            <a:r>
              <a:rPr lang="ar-SA" sz="2400" b="0" i="0" u="none" strike="noStrike" dirty="0" err="1">
                <a:solidFill>
                  <a:srgbClr val="222222"/>
                </a:solidFill>
                <a:effectLst/>
                <a:latin typeface="Tajawal"/>
                <a:cs typeface="inherit"/>
              </a:rPr>
              <a:t>یمكن</a:t>
            </a:r>
            <a:r>
              <a:rPr lang="ar-SA" sz="2400" b="0" i="0" u="none" strike="noStrike" dirty="0">
                <a:solidFill>
                  <a:srgbClr val="222222"/>
                </a:solidFill>
                <a:effectLst/>
                <a:latin typeface="Tajawal"/>
                <a:cs typeface="inherit"/>
              </a:rPr>
              <a:t> تنظيم هذه الخبرات التربوية بصورة فعالة؟</a:t>
            </a:r>
            <a:endParaRPr lang="ar-SA" sz="2400" b="0" i="0" u="none" strike="noStrike" dirty="0">
              <a:solidFill>
                <a:srgbClr val="222222"/>
              </a:solidFill>
              <a:effectLst/>
              <a:latin typeface="Tajawal"/>
            </a:endParaRPr>
          </a:p>
          <a:p>
            <a:pPr algn="r" rtl="1" fontAlgn="base">
              <a:buFont typeface="+mj-lt"/>
              <a:buAutoNum type="arabicPeriod"/>
            </a:pPr>
            <a:r>
              <a:rPr lang="ar-SA" sz="2400" b="0" i="0" u="none" strike="noStrike" dirty="0">
                <a:solidFill>
                  <a:srgbClr val="222222"/>
                </a:solidFill>
                <a:effectLst/>
                <a:latin typeface="Tajawal"/>
                <a:cs typeface="inherit"/>
              </a:rPr>
              <a:t>كيف </a:t>
            </a:r>
            <a:r>
              <a:rPr lang="ar-SA" sz="2400" b="0" i="0" u="none" strike="noStrike" dirty="0" err="1">
                <a:solidFill>
                  <a:srgbClr val="222222"/>
                </a:solidFill>
                <a:effectLst/>
                <a:latin typeface="Tajawal"/>
                <a:cs typeface="inherit"/>
              </a:rPr>
              <a:t>یمكننا</a:t>
            </a:r>
            <a:r>
              <a:rPr lang="ar-SA" sz="2400" b="0" i="0" u="none" strike="noStrike" dirty="0">
                <a:solidFill>
                  <a:srgbClr val="222222"/>
                </a:solidFill>
                <a:effectLst/>
                <a:latin typeface="Tajawal"/>
                <a:cs typeface="inherit"/>
              </a:rPr>
              <a:t> تحديد ما إذا كانت تلك الأهداف قد تم تحقيقها أم لا؟</a:t>
            </a:r>
            <a:endParaRPr lang="ar-SA" sz="2400" b="0" i="0" u="none" strike="noStrike" dirty="0">
              <a:solidFill>
                <a:srgbClr val="222222"/>
              </a:solidFill>
              <a:effectLst/>
              <a:latin typeface="Tajawal"/>
            </a:endParaRPr>
          </a:p>
          <a:p>
            <a:pPr algn="ctr"/>
            <a:endParaRPr lang="fr-FR" dirty="0"/>
          </a:p>
        </p:txBody>
      </p:sp>
    </p:spTree>
    <p:extLst>
      <p:ext uri="{BB962C8B-B14F-4D97-AF65-F5344CB8AC3E}">
        <p14:creationId xmlns:p14="http://schemas.microsoft.com/office/powerpoint/2010/main" val="1441879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3AAE0B8-A6F9-549E-D3D0-3DF4F3ABCB8E}"/>
              </a:ext>
            </a:extLst>
          </p:cNvPr>
          <p:cNvSpPr txBox="1"/>
          <p:nvPr/>
        </p:nvSpPr>
        <p:spPr>
          <a:xfrm>
            <a:off x="3039794" y="849309"/>
            <a:ext cx="6112412" cy="369332"/>
          </a:xfrm>
          <a:prstGeom prst="rect">
            <a:avLst/>
          </a:prstGeom>
          <a:noFill/>
        </p:spPr>
        <p:txBody>
          <a:bodyPr wrap="square">
            <a:spAutoFit/>
          </a:bodyPr>
          <a:lstStyle/>
          <a:p>
            <a:pPr algn="ctr"/>
            <a:r>
              <a:rPr lang="ar-DZ" b="1" i="0" dirty="0">
                <a:solidFill>
                  <a:srgbClr val="222222"/>
                </a:solidFill>
                <a:effectLst/>
                <a:latin typeface="Tajawal"/>
              </a:rPr>
              <a:t>مراحل بناء المنهج </a:t>
            </a:r>
            <a:endParaRPr lang="fr-FR" b="1" dirty="0"/>
          </a:p>
        </p:txBody>
      </p:sp>
      <p:pic>
        <p:nvPicPr>
          <p:cNvPr id="5122" name="Picture 2">
            <a:extLst>
              <a:ext uri="{FF2B5EF4-FFF2-40B4-BE49-F238E27FC236}">
                <a16:creationId xmlns:a16="http://schemas.microsoft.com/office/drawing/2014/main" id="{BEDC5770-9C5C-8C6B-4FFF-8F02A0673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717" y="1322363"/>
            <a:ext cx="9144000" cy="446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5777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699</TotalTime>
  <Words>1216</Words>
  <Application>Microsoft Office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Alarabiya Font</vt:lpstr>
      <vt:lpstr>Arial</vt:lpstr>
      <vt:lpstr>Garamond</vt:lpstr>
      <vt:lpstr>inherit</vt:lpstr>
      <vt:lpstr>Tajawal</vt:lpstr>
      <vt:lpstr>Organique</vt:lpstr>
      <vt:lpstr>المناهج الدراسية مفهومها بناؤها تقويمها و تطويرها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المناهج الدراسية مفهومها بناؤها تقويمها و تطويرها</dc:title>
  <dc:creator>hp</dc:creator>
  <cp:lastModifiedBy>HP PRO</cp:lastModifiedBy>
  <cp:revision>4</cp:revision>
  <dcterms:created xsi:type="dcterms:W3CDTF">2024-02-10T21:47:07Z</dcterms:created>
  <dcterms:modified xsi:type="dcterms:W3CDTF">2024-04-02T12:42:38Z</dcterms:modified>
</cp:coreProperties>
</file>