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2" r:id="rId1"/>
  </p:sldMasterIdLst>
  <p:sldIdLst>
    <p:sldId id="257" r:id="rId2"/>
    <p:sldId id="256" r:id="rId3"/>
    <p:sldId id="262" r:id="rId4"/>
    <p:sldId id="260" r:id="rId5"/>
    <p:sldId id="258" r:id="rId6"/>
    <p:sldId id="259" r:id="rId7"/>
    <p:sldId id="261" r:id="rId8"/>
    <p:sldId id="263" r:id="rId9"/>
    <p:sldId id="264" r:id="rId10"/>
    <p:sldId id="265"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0000"/>
    <a:srgbClr val="8B5635"/>
    <a:srgbClr val="D063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1.xml.rels><?xml version="1.0" encoding="UTF-8" standalone="yes"?>
<Relationships xmlns="http://schemas.openxmlformats.org/package/2006/relationships"><Relationship Id="rId1" Type="http://schemas.openxmlformats.org/officeDocument/2006/relationships/image" Target="../media/image3.jpeg"/></Relationships>
</file>

<file path=ppt/diagrams/_rels/drawing1.xml.rels><?xml version="1.0" encoding="UTF-8" standalone="yes"?>
<Relationships xmlns="http://schemas.openxmlformats.org/package/2006/relationships"><Relationship Id="rId1" Type="http://schemas.openxmlformats.org/officeDocument/2006/relationships/image" Target="../media/image3.jpe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56C633-B3B8-439E-B95C-0B8C92A62D4A}" type="doc">
      <dgm:prSet loTypeId="urn:microsoft.com/office/officeart/2005/8/layout/cycle3" loCatId="cycle" qsTypeId="urn:microsoft.com/office/officeart/2005/8/quickstyle/simple3" qsCatId="simple" csTypeId="urn:microsoft.com/office/officeart/2005/8/colors/colorful1" csCatId="colorful" phldr="1"/>
      <dgm:spPr/>
      <dgm:t>
        <a:bodyPr/>
        <a:lstStyle/>
        <a:p>
          <a:endParaRPr lang="fr-FR"/>
        </a:p>
      </dgm:t>
    </dgm:pt>
    <dgm:pt modelId="{CC16012E-A3E4-4615-B479-EE92728C6227}">
      <dgm:prSet phldrT="[Texte]"/>
      <dgm:spPr>
        <a:blipFill rotWithShape="0">
          <a:blip xmlns:r="http://schemas.openxmlformats.org/officeDocument/2006/relationships" r:embed="rId1"/>
          <a:tile tx="0" ty="0" sx="100000" sy="100000" flip="none" algn="tl"/>
        </a:blipFill>
      </dgm:spPr>
      <dgm:t>
        <a:bodyPr/>
        <a:lstStyle/>
        <a:p>
          <a:r>
            <a:rPr lang="ar-DZ" dirty="0" smtClean="0">
              <a:solidFill>
                <a:schemeClr val="tx1"/>
              </a:solidFill>
            </a:rPr>
            <a:t>الوظيفة التعبيرية</a:t>
          </a:r>
          <a:endParaRPr lang="fr-FR" dirty="0">
            <a:solidFill>
              <a:schemeClr val="tx1"/>
            </a:solidFill>
          </a:endParaRPr>
        </a:p>
      </dgm:t>
    </dgm:pt>
    <dgm:pt modelId="{0C4090A4-0044-4E7D-93F1-520D7333194D}" type="parTrans" cxnId="{26F02A82-35D9-4548-A645-AFF7CB248709}">
      <dgm:prSet/>
      <dgm:spPr/>
      <dgm:t>
        <a:bodyPr/>
        <a:lstStyle/>
        <a:p>
          <a:endParaRPr lang="fr-FR"/>
        </a:p>
      </dgm:t>
    </dgm:pt>
    <dgm:pt modelId="{56688425-EC1A-40B6-ABE9-9C63DD0B72F7}" type="sibTrans" cxnId="{26F02A82-35D9-4548-A645-AFF7CB248709}">
      <dgm:prSet/>
      <dgm:spPr/>
      <dgm:t>
        <a:bodyPr/>
        <a:lstStyle/>
        <a:p>
          <a:endParaRPr lang="fr-FR"/>
        </a:p>
      </dgm:t>
    </dgm:pt>
    <dgm:pt modelId="{0C23FDED-C117-4512-AAF0-205DC0D22654}">
      <dgm:prSet phldrT="[Texte]"/>
      <dgm:spPr>
        <a:blipFill rotWithShape="0">
          <a:blip xmlns:r="http://schemas.openxmlformats.org/officeDocument/2006/relationships" r:embed="rId1"/>
          <a:tile tx="0" ty="0" sx="100000" sy="100000" flip="none" algn="tl"/>
        </a:blipFill>
      </dgm:spPr>
      <dgm:t>
        <a:bodyPr/>
        <a:lstStyle/>
        <a:p>
          <a:r>
            <a:rPr lang="ar-DZ" dirty="0" smtClean="0">
              <a:solidFill>
                <a:schemeClr val="tx1"/>
              </a:solidFill>
            </a:rPr>
            <a:t>وظيفة البناء</a:t>
          </a:r>
          <a:endParaRPr lang="fr-FR" dirty="0">
            <a:solidFill>
              <a:schemeClr val="tx1"/>
            </a:solidFill>
          </a:endParaRPr>
        </a:p>
      </dgm:t>
    </dgm:pt>
    <dgm:pt modelId="{38C0511B-5484-46E6-85F6-0C39776A57EC}" type="parTrans" cxnId="{AF4783C3-E0C4-4C0D-93E3-C58F8A50C59E}">
      <dgm:prSet/>
      <dgm:spPr/>
      <dgm:t>
        <a:bodyPr/>
        <a:lstStyle/>
        <a:p>
          <a:endParaRPr lang="fr-FR"/>
        </a:p>
      </dgm:t>
    </dgm:pt>
    <dgm:pt modelId="{A1A83BE1-0A37-409E-AE3B-4447BF9B5815}" type="sibTrans" cxnId="{AF4783C3-E0C4-4C0D-93E3-C58F8A50C59E}">
      <dgm:prSet/>
      <dgm:spPr/>
      <dgm:t>
        <a:bodyPr/>
        <a:lstStyle/>
        <a:p>
          <a:endParaRPr lang="fr-FR"/>
        </a:p>
      </dgm:t>
    </dgm:pt>
    <dgm:pt modelId="{5AE5D4C5-C699-4F97-B149-87EF0BBF3AFD}">
      <dgm:prSet phldrT="[Texte]"/>
      <dgm:spPr>
        <a:blipFill rotWithShape="0">
          <a:blip xmlns:r="http://schemas.openxmlformats.org/officeDocument/2006/relationships" r:embed="rId1"/>
          <a:tile tx="0" ty="0" sx="100000" sy="100000" flip="none" algn="tl"/>
        </a:blipFill>
      </dgm:spPr>
      <dgm:t>
        <a:bodyPr/>
        <a:lstStyle/>
        <a:p>
          <a:r>
            <a:rPr lang="ar-DZ" dirty="0" smtClean="0">
              <a:solidFill>
                <a:schemeClr val="tx1"/>
              </a:solidFill>
            </a:rPr>
            <a:t>وظيفة التماثل </a:t>
          </a:r>
          <a:endParaRPr lang="fr-FR" dirty="0">
            <a:solidFill>
              <a:schemeClr val="tx1"/>
            </a:solidFill>
          </a:endParaRPr>
        </a:p>
      </dgm:t>
    </dgm:pt>
    <dgm:pt modelId="{53B5618D-45A8-4428-9D0A-877E609DAD99}" type="parTrans" cxnId="{39FBE071-4399-4AA3-849B-F10229B241AD}">
      <dgm:prSet/>
      <dgm:spPr/>
      <dgm:t>
        <a:bodyPr/>
        <a:lstStyle/>
        <a:p>
          <a:endParaRPr lang="fr-FR"/>
        </a:p>
      </dgm:t>
    </dgm:pt>
    <dgm:pt modelId="{34CFDDF2-9AEE-4CE5-9B85-68E55EEB6176}" type="sibTrans" cxnId="{39FBE071-4399-4AA3-849B-F10229B241AD}">
      <dgm:prSet/>
      <dgm:spPr/>
      <dgm:t>
        <a:bodyPr/>
        <a:lstStyle/>
        <a:p>
          <a:endParaRPr lang="fr-FR"/>
        </a:p>
      </dgm:t>
    </dgm:pt>
    <dgm:pt modelId="{EE9CBD7B-82A7-4D3E-9AF4-D18E8E40EF6F}">
      <dgm:prSet phldrT="[Texte]"/>
      <dgm:spPr>
        <a:blipFill rotWithShape="0">
          <a:blip xmlns:r="http://schemas.openxmlformats.org/officeDocument/2006/relationships" r:embed="rId1"/>
          <a:tile tx="0" ty="0" sx="100000" sy="100000" flip="none" algn="tl"/>
        </a:blipFill>
      </dgm:spPr>
      <dgm:t>
        <a:bodyPr/>
        <a:lstStyle/>
        <a:p>
          <a:r>
            <a:rPr lang="ar-DZ" dirty="0" smtClean="0">
              <a:solidFill>
                <a:schemeClr val="tx1"/>
              </a:solidFill>
            </a:rPr>
            <a:t>وظيفة التفرقة</a:t>
          </a:r>
          <a:endParaRPr lang="fr-FR" dirty="0">
            <a:solidFill>
              <a:schemeClr val="tx1"/>
            </a:solidFill>
          </a:endParaRPr>
        </a:p>
      </dgm:t>
    </dgm:pt>
    <dgm:pt modelId="{EC4D5D52-D81A-406B-9781-A9CAA30D5A1B}" type="parTrans" cxnId="{4D2BFC65-B60E-4C45-8807-BB60C2C6BF54}">
      <dgm:prSet/>
      <dgm:spPr/>
      <dgm:t>
        <a:bodyPr/>
        <a:lstStyle/>
        <a:p>
          <a:endParaRPr lang="fr-FR"/>
        </a:p>
      </dgm:t>
    </dgm:pt>
    <dgm:pt modelId="{589935E3-3AEC-4272-9728-ED660EDD6435}" type="sibTrans" cxnId="{4D2BFC65-B60E-4C45-8807-BB60C2C6BF54}">
      <dgm:prSet/>
      <dgm:spPr/>
      <dgm:t>
        <a:bodyPr/>
        <a:lstStyle/>
        <a:p>
          <a:endParaRPr lang="fr-FR"/>
        </a:p>
      </dgm:t>
    </dgm:pt>
    <dgm:pt modelId="{94B08E06-5361-4590-80B3-7BC16D4AED11}">
      <dgm:prSet phldrT="[Texte]"/>
      <dgm:spPr>
        <a:blipFill rotWithShape="0">
          <a:blip xmlns:r="http://schemas.openxmlformats.org/officeDocument/2006/relationships" r:embed="rId1"/>
          <a:tile tx="0" ty="0" sx="100000" sy="100000" flip="none" algn="tl"/>
        </a:blipFill>
      </dgm:spPr>
      <dgm:t>
        <a:bodyPr/>
        <a:lstStyle/>
        <a:p>
          <a:r>
            <a:rPr lang="ar-DZ" dirty="0" smtClean="0">
              <a:solidFill>
                <a:schemeClr val="tx1"/>
              </a:solidFill>
            </a:rPr>
            <a:t>وظيفة الاختصار</a:t>
          </a:r>
          <a:endParaRPr lang="fr-FR" dirty="0">
            <a:solidFill>
              <a:schemeClr val="tx1"/>
            </a:solidFill>
          </a:endParaRPr>
        </a:p>
      </dgm:t>
    </dgm:pt>
    <dgm:pt modelId="{3D2C0435-2ED7-492B-8739-490E066229BC}" type="parTrans" cxnId="{9DDE1E38-D3C7-45B2-ABD2-2CEDA13596DE}">
      <dgm:prSet/>
      <dgm:spPr/>
      <dgm:t>
        <a:bodyPr/>
        <a:lstStyle/>
        <a:p>
          <a:endParaRPr lang="fr-FR"/>
        </a:p>
      </dgm:t>
    </dgm:pt>
    <dgm:pt modelId="{E224A308-7927-4BFC-A01D-D9BFAB651BE0}" type="sibTrans" cxnId="{9DDE1E38-D3C7-45B2-ABD2-2CEDA13596DE}">
      <dgm:prSet/>
      <dgm:spPr/>
      <dgm:t>
        <a:bodyPr/>
        <a:lstStyle/>
        <a:p>
          <a:endParaRPr lang="fr-FR"/>
        </a:p>
      </dgm:t>
    </dgm:pt>
    <dgm:pt modelId="{493804AE-064C-4328-98F6-29E8C3D0A422}" type="pres">
      <dgm:prSet presAssocID="{9556C633-B3B8-439E-B95C-0B8C92A62D4A}" presName="Name0" presStyleCnt="0">
        <dgm:presLayoutVars>
          <dgm:dir/>
          <dgm:resizeHandles val="exact"/>
        </dgm:presLayoutVars>
      </dgm:prSet>
      <dgm:spPr/>
      <dgm:t>
        <a:bodyPr/>
        <a:lstStyle/>
        <a:p>
          <a:endParaRPr lang="fr-FR"/>
        </a:p>
      </dgm:t>
    </dgm:pt>
    <dgm:pt modelId="{442EAE63-8842-4D0D-A557-2133535B5A7E}" type="pres">
      <dgm:prSet presAssocID="{9556C633-B3B8-439E-B95C-0B8C92A62D4A}" presName="cycle" presStyleCnt="0"/>
      <dgm:spPr/>
      <dgm:t>
        <a:bodyPr/>
        <a:lstStyle/>
        <a:p>
          <a:endParaRPr lang="fr-FR"/>
        </a:p>
      </dgm:t>
    </dgm:pt>
    <dgm:pt modelId="{BA609077-BBE6-48CE-A6EB-37FEAD0E910C}" type="pres">
      <dgm:prSet presAssocID="{CC16012E-A3E4-4615-B479-EE92728C6227}" presName="nodeFirstNode" presStyleLbl="node1" presStyleIdx="0" presStyleCnt="5" custRadScaleRad="103109" custRadScaleInc="-5981">
        <dgm:presLayoutVars>
          <dgm:bulletEnabled val="1"/>
        </dgm:presLayoutVars>
      </dgm:prSet>
      <dgm:spPr/>
      <dgm:t>
        <a:bodyPr/>
        <a:lstStyle/>
        <a:p>
          <a:endParaRPr lang="fr-FR"/>
        </a:p>
      </dgm:t>
    </dgm:pt>
    <dgm:pt modelId="{8BB025A7-19BE-4F4E-87AC-01E6C25D523F}" type="pres">
      <dgm:prSet presAssocID="{56688425-EC1A-40B6-ABE9-9C63DD0B72F7}" presName="sibTransFirstNode" presStyleLbl="bgShp" presStyleIdx="0" presStyleCnt="1"/>
      <dgm:spPr/>
      <dgm:t>
        <a:bodyPr/>
        <a:lstStyle/>
        <a:p>
          <a:endParaRPr lang="fr-FR"/>
        </a:p>
      </dgm:t>
    </dgm:pt>
    <dgm:pt modelId="{EEDC4CB3-626B-44A3-A5AB-90CC0F407A96}" type="pres">
      <dgm:prSet presAssocID="{0C23FDED-C117-4512-AAF0-205DC0D22654}" presName="nodeFollowingNodes" presStyleLbl="node1" presStyleIdx="1" presStyleCnt="5">
        <dgm:presLayoutVars>
          <dgm:bulletEnabled val="1"/>
        </dgm:presLayoutVars>
      </dgm:prSet>
      <dgm:spPr/>
      <dgm:t>
        <a:bodyPr/>
        <a:lstStyle/>
        <a:p>
          <a:endParaRPr lang="fr-FR"/>
        </a:p>
      </dgm:t>
    </dgm:pt>
    <dgm:pt modelId="{4AC8F2A7-5F53-45E6-89D8-B4F27FA94463}" type="pres">
      <dgm:prSet presAssocID="{5AE5D4C5-C699-4F97-B149-87EF0BBF3AFD}" presName="nodeFollowingNodes" presStyleLbl="node1" presStyleIdx="2" presStyleCnt="5" custRadScaleRad="119992" custRadScaleInc="-23100">
        <dgm:presLayoutVars>
          <dgm:bulletEnabled val="1"/>
        </dgm:presLayoutVars>
      </dgm:prSet>
      <dgm:spPr/>
      <dgm:t>
        <a:bodyPr/>
        <a:lstStyle/>
        <a:p>
          <a:endParaRPr lang="fr-FR"/>
        </a:p>
      </dgm:t>
    </dgm:pt>
    <dgm:pt modelId="{CA3B3EC9-9850-464F-BF6F-0CEE1694F6FD}" type="pres">
      <dgm:prSet presAssocID="{EE9CBD7B-82A7-4D3E-9AF4-D18E8E40EF6F}" presName="nodeFollowingNodes" presStyleLbl="node1" presStyleIdx="3" presStyleCnt="5" custRadScaleRad="121232" custRadScaleInc="23464">
        <dgm:presLayoutVars>
          <dgm:bulletEnabled val="1"/>
        </dgm:presLayoutVars>
      </dgm:prSet>
      <dgm:spPr/>
      <dgm:t>
        <a:bodyPr/>
        <a:lstStyle/>
        <a:p>
          <a:endParaRPr lang="fr-FR"/>
        </a:p>
      </dgm:t>
    </dgm:pt>
    <dgm:pt modelId="{DCA7382D-39DD-4B5F-B4A2-EB04011D2386}" type="pres">
      <dgm:prSet presAssocID="{94B08E06-5361-4590-80B3-7BC16D4AED11}" presName="nodeFollowingNodes" presStyleLbl="node1" presStyleIdx="4" presStyleCnt="5" custRadScaleRad="104508" custRadScaleInc="-45">
        <dgm:presLayoutVars>
          <dgm:bulletEnabled val="1"/>
        </dgm:presLayoutVars>
      </dgm:prSet>
      <dgm:spPr/>
      <dgm:t>
        <a:bodyPr/>
        <a:lstStyle/>
        <a:p>
          <a:endParaRPr lang="fr-FR"/>
        </a:p>
      </dgm:t>
    </dgm:pt>
  </dgm:ptLst>
  <dgm:cxnLst>
    <dgm:cxn modelId="{2AB7D2F1-CA10-44BC-8A04-8022701EBC26}" type="presOf" srcId="{5AE5D4C5-C699-4F97-B149-87EF0BBF3AFD}" destId="{4AC8F2A7-5F53-45E6-89D8-B4F27FA94463}" srcOrd="0" destOrd="0" presId="urn:microsoft.com/office/officeart/2005/8/layout/cycle3"/>
    <dgm:cxn modelId="{3BD7F4BD-8F4F-4734-ABEF-5720338AFE9A}" type="presOf" srcId="{EE9CBD7B-82A7-4D3E-9AF4-D18E8E40EF6F}" destId="{CA3B3EC9-9850-464F-BF6F-0CEE1694F6FD}" srcOrd="0" destOrd="0" presId="urn:microsoft.com/office/officeart/2005/8/layout/cycle3"/>
    <dgm:cxn modelId="{4D2BFC65-B60E-4C45-8807-BB60C2C6BF54}" srcId="{9556C633-B3B8-439E-B95C-0B8C92A62D4A}" destId="{EE9CBD7B-82A7-4D3E-9AF4-D18E8E40EF6F}" srcOrd="3" destOrd="0" parTransId="{EC4D5D52-D81A-406B-9781-A9CAA30D5A1B}" sibTransId="{589935E3-3AEC-4272-9728-ED660EDD6435}"/>
    <dgm:cxn modelId="{26F02A82-35D9-4548-A645-AFF7CB248709}" srcId="{9556C633-B3B8-439E-B95C-0B8C92A62D4A}" destId="{CC16012E-A3E4-4615-B479-EE92728C6227}" srcOrd="0" destOrd="0" parTransId="{0C4090A4-0044-4E7D-93F1-520D7333194D}" sibTransId="{56688425-EC1A-40B6-ABE9-9C63DD0B72F7}"/>
    <dgm:cxn modelId="{5310FFDD-81FF-4D0F-B82F-81C6FD308949}" type="presOf" srcId="{56688425-EC1A-40B6-ABE9-9C63DD0B72F7}" destId="{8BB025A7-19BE-4F4E-87AC-01E6C25D523F}" srcOrd="0" destOrd="0" presId="urn:microsoft.com/office/officeart/2005/8/layout/cycle3"/>
    <dgm:cxn modelId="{9DDE1E38-D3C7-45B2-ABD2-2CEDA13596DE}" srcId="{9556C633-B3B8-439E-B95C-0B8C92A62D4A}" destId="{94B08E06-5361-4590-80B3-7BC16D4AED11}" srcOrd="4" destOrd="0" parTransId="{3D2C0435-2ED7-492B-8739-490E066229BC}" sibTransId="{E224A308-7927-4BFC-A01D-D9BFAB651BE0}"/>
    <dgm:cxn modelId="{C768A8C3-FB11-4830-AE92-1D669F74DFD4}" type="presOf" srcId="{9556C633-B3B8-439E-B95C-0B8C92A62D4A}" destId="{493804AE-064C-4328-98F6-29E8C3D0A422}" srcOrd="0" destOrd="0" presId="urn:microsoft.com/office/officeart/2005/8/layout/cycle3"/>
    <dgm:cxn modelId="{AF4783C3-E0C4-4C0D-93E3-C58F8A50C59E}" srcId="{9556C633-B3B8-439E-B95C-0B8C92A62D4A}" destId="{0C23FDED-C117-4512-AAF0-205DC0D22654}" srcOrd="1" destOrd="0" parTransId="{38C0511B-5484-46E6-85F6-0C39776A57EC}" sibTransId="{A1A83BE1-0A37-409E-AE3B-4447BF9B5815}"/>
    <dgm:cxn modelId="{7B4F2C2F-E592-4BF0-9E23-5C977058B1A0}" type="presOf" srcId="{0C23FDED-C117-4512-AAF0-205DC0D22654}" destId="{EEDC4CB3-626B-44A3-A5AB-90CC0F407A96}" srcOrd="0" destOrd="0" presId="urn:microsoft.com/office/officeart/2005/8/layout/cycle3"/>
    <dgm:cxn modelId="{89B12CF6-E600-4035-97BA-6848ECD3882D}" type="presOf" srcId="{CC16012E-A3E4-4615-B479-EE92728C6227}" destId="{BA609077-BBE6-48CE-A6EB-37FEAD0E910C}" srcOrd="0" destOrd="0" presId="urn:microsoft.com/office/officeart/2005/8/layout/cycle3"/>
    <dgm:cxn modelId="{7FD64979-9D2E-41BA-B36B-C594470ED883}" type="presOf" srcId="{94B08E06-5361-4590-80B3-7BC16D4AED11}" destId="{DCA7382D-39DD-4B5F-B4A2-EB04011D2386}" srcOrd="0" destOrd="0" presId="urn:microsoft.com/office/officeart/2005/8/layout/cycle3"/>
    <dgm:cxn modelId="{39FBE071-4399-4AA3-849B-F10229B241AD}" srcId="{9556C633-B3B8-439E-B95C-0B8C92A62D4A}" destId="{5AE5D4C5-C699-4F97-B149-87EF0BBF3AFD}" srcOrd="2" destOrd="0" parTransId="{53B5618D-45A8-4428-9D0A-877E609DAD99}" sibTransId="{34CFDDF2-9AEE-4CE5-9B85-68E55EEB6176}"/>
    <dgm:cxn modelId="{D9E9AE1B-7733-443C-9E54-2BD1897CCC6B}" type="presParOf" srcId="{493804AE-064C-4328-98F6-29E8C3D0A422}" destId="{442EAE63-8842-4D0D-A557-2133535B5A7E}" srcOrd="0" destOrd="0" presId="urn:microsoft.com/office/officeart/2005/8/layout/cycle3"/>
    <dgm:cxn modelId="{49CE416D-3F85-42A3-AAAC-884B625E31B7}" type="presParOf" srcId="{442EAE63-8842-4D0D-A557-2133535B5A7E}" destId="{BA609077-BBE6-48CE-A6EB-37FEAD0E910C}" srcOrd="0" destOrd="0" presId="urn:microsoft.com/office/officeart/2005/8/layout/cycle3"/>
    <dgm:cxn modelId="{DC14E4A4-BAC8-4914-9171-A828E782C58C}" type="presParOf" srcId="{442EAE63-8842-4D0D-A557-2133535B5A7E}" destId="{8BB025A7-19BE-4F4E-87AC-01E6C25D523F}" srcOrd="1" destOrd="0" presId="urn:microsoft.com/office/officeart/2005/8/layout/cycle3"/>
    <dgm:cxn modelId="{C1DE9249-1B6C-4826-A206-8D32EF4C00CC}" type="presParOf" srcId="{442EAE63-8842-4D0D-A557-2133535B5A7E}" destId="{EEDC4CB3-626B-44A3-A5AB-90CC0F407A96}" srcOrd="2" destOrd="0" presId="urn:microsoft.com/office/officeart/2005/8/layout/cycle3"/>
    <dgm:cxn modelId="{CB620653-0EA1-4EA5-AA71-CFECE33C1409}" type="presParOf" srcId="{442EAE63-8842-4D0D-A557-2133535B5A7E}" destId="{4AC8F2A7-5F53-45E6-89D8-B4F27FA94463}" srcOrd="3" destOrd="0" presId="urn:microsoft.com/office/officeart/2005/8/layout/cycle3"/>
    <dgm:cxn modelId="{9A7C46C7-2FB6-4647-8A38-8C92592A370D}" type="presParOf" srcId="{442EAE63-8842-4D0D-A557-2133535B5A7E}" destId="{CA3B3EC9-9850-464F-BF6F-0CEE1694F6FD}" srcOrd="4" destOrd="0" presId="urn:microsoft.com/office/officeart/2005/8/layout/cycle3"/>
    <dgm:cxn modelId="{DB3DA2B3-70E2-4AD9-B11B-F1C12E31079B}" type="presParOf" srcId="{442EAE63-8842-4D0D-A557-2133535B5A7E}" destId="{DCA7382D-39DD-4B5F-B4A2-EB04011D2386}" srcOrd="5"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B025A7-19BE-4F4E-87AC-01E6C25D523F}">
      <dsp:nvSpPr>
        <dsp:cNvPr id="0" name=""/>
        <dsp:cNvSpPr/>
      </dsp:nvSpPr>
      <dsp:spPr>
        <a:xfrm>
          <a:off x="2720046" y="-28273"/>
          <a:ext cx="4222742" cy="4222742"/>
        </a:xfrm>
        <a:prstGeom prst="circularArrow">
          <a:avLst>
            <a:gd name="adj1" fmla="val 5544"/>
            <a:gd name="adj2" fmla="val 330680"/>
            <a:gd name="adj3" fmla="val 13743260"/>
            <a:gd name="adj4" fmla="val 17405876"/>
            <a:gd name="adj5" fmla="val 5757"/>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sp>
    <dsp:sp modelId="{BA609077-BBE6-48CE-A6EB-37FEAD0E910C}">
      <dsp:nvSpPr>
        <dsp:cNvPr id="0" name=""/>
        <dsp:cNvSpPr/>
      </dsp:nvSpPr>
      <dsp:spPr>
        <a:xfrm>
          <a:off x="3828845" y="0"/>
          <a:ext cx="2005144" cy="1002572"/>
        </a:xfrm>
        <a:prstGeom prst="roundRect">
          <a:avLst/>
        </a:prstGeom>
        <a:blipFill rotWithShape="0">
          <a:blip xmlns:r="http://schemas.openxmlformats.org/officeDocument/2006/relationships" r:embed="rId1"/>
          <a:tile tx="0" ty="0" sx="100000" sy="100000" flip="none" algn="tl"/>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ar-DZ" sz="2600" kern="1200" dirty="0" smtClean="0">
              <a:solidFill>
                <a:schemeClr val="tx1"/>
              </a:solidFill>
            </a:rPr>
            <a:t>الوظيفة التعبيرية</a:t>
          </a:r>
          <a:endParaRPr lang="fr-FR" sz="2600" kern="1200" dirty="0">
            <a:solidFill>
              <a:schemeClr val="tx1"/>
            </a:solidFill>
          </a:endParaRPr>
        </a:p>
      </dsp:txBody>
      <dsp:txXfrm>
        <a:off x="3877787" y="48942"/>
        <a:ext cx="1907260" cy="904688"/>
      </dsp:txXfrm>
    </dsp:sp>
    <dsp:sp modelId="{EEDC4CB3-626B-44A3-A5AB-90CC0F407A96}">
      <dsp:nvSpPr>
        <dsp:cNvPr id="0" name=""/>
        <dsp:cNvSpPr/>
      </dsp:nvSpPr>
      <dsp:spPr>
        <a:xfrm>
          <a:off x="5657670" y="1245662"/>
          <a:ext cx="2005144" cy="1002572"/>
        </a:xfrm>
        <a:prstGeom prst="roundRect">
          <a:avLst/>
        </a:prstGeom>
        <a:blipFill rotWithShape="0">
          <a:blip xmlns:r="http://schemas.openxmlformats.org/officeDocument/2006/relationships" r:embed="rId1"/>
          <a:tile tx="0" ty="0" sx="100000" sy="100000" flip="none" algn="tl"/>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ar-DZ" sz="2600" kern="1200" dirty="0" smtClean="0">
              <a:solidFill>
                <a:schemeClr val="tx1"/>
              </a:solidFill>
            </a:rPr>
            <a:t>وظيفة البناء</a:t>
          </a:r>
          <a:endParaRPr lang="fr-FR" sz="2600" kern="1200" dirty="0">
            <a:solidFill>
              <a:schemeClr val="tx1"/>
            </a:solidFill>
          </a:endParaRPr>
        </a:p>
      </dsp:txBody>
      <dsp:txXfrm>
        <a:off x="5706612" y="1294604"/>
        <a:ext cx="1907260" cy="904688"/>
      </dsp:txXfrm>
    </dsp:sp>
    <dsp:sp modelId="{4AC8F2A7-5F53-45E6-89D8-B4F27FA94463}">
      <dsp:nvSpPr>
        <dsp:cNvPr id="0" name=""/>
        <dsp:cNvSpPr/>
      </dsp:nvSpPr>
      <dsp:spPr>
        <a:xfrm>
          <a:off x="5596891" y="3195065"/>
          <a:ext cx="2005144" cy="1002572"/>
        </a:xfrm>
        <a:prstGeom prst="roundRect">
          <a:avLst/>
        </a:prstGeom>
        <a:blipFill rotWithShape="0">
          <a:blip xmlns:r="http://schemas.openxmlformats.org/officeDocument/2006/relationships" r:embed="rId1"/>
          <a:tile tx="0" ty="0" sx="100000" sy="100000" flip="none" algn="tl"/>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ar-DZ" sz="2600" kern="1200" dirty="0" smtClean="0">
              <a:solidFill>
                <a:schemeClr val="tx1"/>
              </a:solidFill>
            </a:rPr>
            <a:t>وظيفة التماثل </a:t>
          </a:r>
          <a:endParaRPr lang="fr-FR" sz="2600" kern="1200" dirty="0">
            <a:solidFill>
              <a:schemeClr val="tx1"/>
            </a:solidFill>
          </a:endParaRPr>
        </a:p>
      </dsp:txBody>
      <dsp:txXfrm>
        <a:off x="5645833" y="3244007"/>
        <a:ext cx="1907260" cy="904688"/>
      </dsp:txXfrm>
    </dsp:sp>
    <dsp:sp modelId="{CA3B3EC9-9850-464F-BF6F-0CEE1694F6FD}">
      <dsp:nvSpPr>
        <dsp:cNvPr id="0" name=""/>
        <dsp:cNvSpPr/>
      </dsp:nvSpPr>
      <dsp:spPr>
        <a:xfrm>
          <a:off x="2270809" y="3203088"/>
          <a:ext cx="2005144" cy="1002572"/>
        </a:xfrm>
        <a:prstGeom prst="roundRect">
          <a:avLst/>
        </a:prstGeom>
        <a:blipFill rotWithShape="0">
          <a:blip xmlns:r="http://schemas.openxmlformats.org/officeDocument/2006/relationships" r:embed="rId1"/>
          <a:tile tx="0" ty="0" sx="100000" sy="100000" flip="none" algn="tl"/>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ar-DZ" sz="2600" kern="1200" dirty="0" smtClean="0">
              <a:solidFill>
                <a:schemeClr val="tx1"/>
              </a:solidFill>
            </a:rPr>
            <a:t>وظيفة التفرقة</a:t>
          </a:r>
          <a:endParaRPr lang="fr-FR" sz="2600" kern="1200" dirty="0">
            <a:solidFill>
              <a:schemeClr val="tx1"/>
            </a:solidFill>
          </a:endParaRPr>
        </a:p>
      </dsp:txBody>
      <dsp:txXfrm>
        <a:off x="2319751" y="3252030"/>
        <a:ext cx="1907260" cy="904688"/>
      </dsp:txXfrm>
    </dsp:sp>
    <dsp:sp modelId="{DCA7382D-39DD-4B5F-B4A2-EB04011D2386}">
      <dsp:nvSpPr>
        <dsp:cNvPr id="0" name=""/>
        <dsp:cNvSpPr/>
      </dsp:nvSpPr>
      <dsp:spPr>
        <a:xfrm>
          <a:off x="2154975" y="1221421"/>
          <a:ext cx="2005144" cy="1002572"/>
        </a:xfrm>
        <a:prstGeom prst="roundRect">
          <a:avLst/>
        </a:prstGeom>
        <a:blipFill rotWithShape="0">
          <a:blip xmlns:r="http://schemas.openxmlformats.org/officeDocument/2006/relationships" r:embed="rId1"/>
          <a:tile tx="0" ty="0" sx="100000" sy="100000" flip="none" algn="tl"/>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ar-DZ" sz="2600" kern="1200" dirty="0" smtClean="0">
              <a:solidFill>
                <a:schemeClr val="tx1"/>
              </a:solidFill>
            </a:rPr>
            <a:t>وظيفة الاختصار</a:t>
          </a:r>
          <a:endParaRPr lang="fr-FR" sz="2600" kern="1200" dirty="0">
            <a:solidFill>
              <a:schemeClr val="tx1"/>
            </a:solidFill>
          </a:endParaRPr>
        </a:p>
      </dsp:txBody>
      <dsp:txXfrm>
        <a:off x="2203917" y="1270363"/>
        <a:ext cx="1907260" cy="904688"/>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B86C1DD3-8D51-428D-AB52-031FF0E50BC6}" type="datetimeFigureOut">
              <a:rPr lang="fr-FR" smtClean="0"/>
              <a:t>06/02/2021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86EC1AC-9A48-45F2-AD2B-04683C2087A0}" type="slidenum">
              <a:rPr lang="fr-FR" smtClean="0"/>
              <a:t>‹N°›</a:t>
            </a:fld>
            <a:endParaRPr lang="fr-FR"/>
          </a:p>
        </p:txBody>
      </p:sp>
    </p:spTree>
    <p:extLst>
      <p:ext uri="{BB962C8B-B14F-4D97-AF65-F5344CB8AC3E}">
        <p14:creationId xmlns:p14="http://schemas.microsoft.com/office/powerpoint/2010/main" val="16451282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86C1DD3-8D51-428D-AB52-031FF0E50BC6}" type="datetimeFigureOut">
              <a:rPr lang="fr-FR" smtClean="0"/>
              <a:t>06/02/2021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86EC1AC-9A48-45F2-AD2B-04683C2087A0}" type="slidenum">
              <a:rPr lang="fr-FR" smtClean="0"/>
              <a:t>‹N°›</a:t>
            </a:fld>
            <a:endParaRPr lang="fr-FR"/>
          </a:p>
        </p:txBody>
      </p:sp>
    </p:spTree>
    <p:extLst>
      <p:ext uri="{BB962C8B-B14F-4D97-AF65-F5344CB8AC3E}">
        <p14:creationId xmlns:p14="http://schemas.microsoft.com/office/powerpoint/2010/main" val="14142362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86C1DD3-8D51-428D-AB52-031FF0E50BC6}" type="datetimeFigureOut">
              <a:rPr lang="fr-FR" smtClean="0"/>
              <a:t>06/02/2021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86EC1AC-9A48-45F2-AD2B-04683C2087A0}" type="slidenum">
              <a:rPr lang="fr-FR" smtClean="0"/>
              <a:t>‹N°›</a:t>
            </a:fld>
            <a:endParaRPr lang="fr-FR"/>
          </a:p>
        </p:txBody>
      </p:sp>
    </p:spTree>
    <p:extLst>
      <p:ext uri="{BB962C8B-B14F-4D97-AF65-F5344CB8AC3E}">
        <p14:creationId xmlns:p14="http://schemas.microsoft.com/office/powerpoint/2010/main" val="32658696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86C1DD3-8D51-428D-AB52-031FF0E50BC6}" type="datetimeFigureOut">
              <a:rPr lang="fr-FR" smtClean="0"/>
              <a:t>06/02/2021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86EC1AC-9A48-45F2-AD2B-04683C2087A0}" type="slidenum">
              <a:rPr lang="fr-FR" smtClean="0"/>
              <a:t>‹N°›</a:t>
            </a:fld>
            <a:endParaRPr lang="fr-FR"/>
          </a:p>
        </p:txBody>
      </p:sp>
    </p:spTree>
    <p:extLst>
      <p:ext uri="{BB962C8B-B14F-4D97-AF65-F5344CB8AC3E}">
        <p14:creationId xmlns:p14="http://schemas.microsoft.com/office/powerpoint/2010/main" val="9147733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B86C1DD3-8D51-428D-AB52-031FF0E50BC6}" type="datetimeFigureOut">
              <a:rPr lang="fr-FR" smtClean="0"/>
              <a:t>06/02/2021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86EC1AC-9A48-45F2-AD2B-04683C2087A0}" type="slidenum">
              <a:rPr lang="fr-FR" smtClean="0"/>
              <a:t>‹N°›</a:t>
            </a:fld>
            <a:endParaRPr lang="fr-FR"/>
          </a:p>
        </p:txBody>
      </p:sp>
    </p:spTree>
    <p:extLst>
      <p:ext uri="{BB962C8B-B14F-4D97-AF65-F5344CB8AC3E}">
        <p14:creationId xmlns:p14="http://schemas.microsoft.com/office/powerpoint/2010/main" val="24896224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86C1DD3-8D51-428D-AB52-031FF0E50BC6}" type="datetimeFigureOut">
              <a:rPr lang="fr-FR" smtClean="0"/>
              <a:t>06/02/2021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86EC1AC-9A48-45F2-AD2B-04683C2087A0}" type="slidenum">
              <a:rPr lang="fr-FR" smtClean="0"/>
              <a:t>‹N°›</a:t>
            </a:fld>
            <a:endParaRPr lang="fr-FR"/>
          </a:p>
        </p:txBody>
      </p:sp>
    </p:spTree>
    <p:extLst>
      <p:ext uri="{BB962C8B-B14F-4D97-AF65-F5344CB8AC3E}">
        <p14:creationId xmlns:p14="http://schemas.microsoft.com/office/powerpoint/2010/main" val="6613028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86C1DD3-8D51-428D-AB52-031FF0E50BC6}" type="datetimeFigureOut">
              <a:rPr lang="fr-FR" smtClean="0"/>
              <a:t>06/02/2021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86EC1AC-9A48-45F2-AD2B-04683C2087A0}" type="slidenum">
              <a:rPr lang="fr-FR" smtClean="0"/>
              <a:t>‹N°›</a:t>
            </a:fld>
            <a:endParaRPr lang="fr-FR"/>
          </a:p>
        </p:txBody>
      </p:sp>
    </p:spTree>
    <p:extLst>
      <p:ext uri="{BB962C8B-B14F-4D97-AF65-F5344CB8AC3E}">
        <p14:creationId xmlns:p14="http://schemas.microsoft.com/office/powerpoint/2010/main" val="24958554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B86C1DD3-8D51-428D-AB52-031FF0E50BC6}" type="datetimeFigureOut">
              <a:rPr lang="fr-FR" smtClean="0"/>
              <a:t>06/02/2021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86EC1AC-9A48-45F2-AD2B-04683C2087A0}" type="slidenum">
              <a:rPr lang="fr-FR" smtClean="0"/>
              <a:t>‹N°›</a:t>
            </a:fld>
            <a:endParaRPr lang="fr-FR"/>
          </a:p>
        </p:txBody>
      </p:sp>
    </p:spTree>
    <p:extLst>
      <p:ext uri="{BB962C8B-B14F-4D97-AF65-F5344CB8AC3E}">
        <p14:creationId xmlns:p14="http://schemas.microsoft.com/office/powerpoint/2010/main" val="783687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86C1DD3-8D51-428D-AB52-031FF0E50BC6}" type="datetimeFigureOut">
              <a:rPr lang="fr-FR" smtClean="0"/>
              <a:t>06/02/2021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86EC1AC-9A48-45F2-AD2B-04683C2087A0}" type="slidenum">
              <a:rPr lang="fr-FR" smtClean="0"/>
              <a:t>‹N°›</a:t>
            </a:fld>
            <a:endParaRPr lang="fr-FR"/>
          </a:p>
        </p:txBody>
      </p:sp>
    </p:spTree>
    <p:extLst>
      <p:ext uri="{BB962C8B-B14F-4D97-AF65-F5344CB8AC3E}">
        <p14:creationId xmlns:p14="http://schemas.microsoft.com/office/powerpoint/2010/main" val="36318403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86C1DD3-8D51-428D-AB52-031FF0E50BC6}" type="datetimeFigureOut">
              <a:rPr lang="fr-FR" smtClean="0"/>
              <a:t>06/02/2021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86EC1AC-9A48-45F2-AD2B-04683C2087A0}" type="slidenum">
              <a:rPr lang="fr-FR" smtClean="0"/>
              <a:t>‹N°›</a:t>
            </a:fld>
            <a:endParaRPr lang="fr-FR"/>
          </a:p>
        </p:txBody>
      </p:sp>
    </p:spTree>
    <p:extLst>
      <p:ext uri="{BB962C8B-B14F-4D97-AF65-F5344CB8AC3E}">
        <p14:creationId xmlns:p14="http://schemas.microsoft.com/office/powerpoint/2010/main" val="24262708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86C1DD3-8D51-428D-AB52-031FF0E50BC6}" type="datetimeFigureOut">
              <a:rPr lang="fr-FR" smtClean="0"/>
              <a:t>06/02/2021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86EC1AC-9A48-45F2-AD2B-04683C2087A0}" type="slidenum">
              <a:rPr lang="fr-FR" smtClean="0"/>
              <a:t>‹N°›</a:t>
            </a:fld>
            <a:endParaRPr lang="fr-FR"/>
          </a:p>
        </p:txBody>
      </p:sp>
    </p:spTree>
    <p:extLst>
      <p:ext uri="{BB962C8B-B14F-4D97-AF65-F5344CB8AC3E}">
        <p14:creationId xmlns:p14="http://schemas.microsoft.com/office/powerpoint/2010/main" val="29219936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6C1DD3-8D51-428D-AB52-031FF0E50BC6}" type="datetimeFigureOut">
              <a:rPr lang="fr-FR" smtClean="0"/>
              <a:t>06/02/2021</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6EC1AC-9A48-45F2-AD2B-04683C2087A0}" type="slidenum">
              <a:rPr lang="fr-FR" smtClean="0"/>
              <a:t>‹N°›</a:t>
            </a:fld>
            <a:endParaRPr lang="fr-FR"/>
          </a:p>
        </p:txBody>
      </p:sp>
    </p:spTree>
    <p:extLst>
      <p:ext uri="{BB962C8B-B14F-4D97-AF65-F5344CB8AC3E}">
        <p14:creationId xmlns:p14="http://schemas.microsoft.com/office/powerpoint/2010/main" val="2681361654"/>
      </p:ext>
    </p:extLst>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Lst>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6827566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910" y="141667"/>
            <a:ext cx="11938715" cy="6619741"/>
          </a:xfrm>
          <a:prstGeom prst="rect">
            <a:avLst/>
          </a:prstGeom>
          <a:blipFill>
            <a:blip r:embed="rId3"/>
            <a:tile tx="0" ty="0" sx="100000" sy="100000" flip="none" algn="tl"/>
          </a:blipFill>
          <a:ln w="190500" cap="rnd">
            <a:solidFill>
              <a:srgbClr val="C00000"/>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3" name="ZoneTexte 2"/>
          <p:cNvSpPr txBox="1"/>
          <p:nvPr/>
        </p:nvSpPr>
        <p:spPr>
          <a:xfrm rot="21329719">
            <a:off x="2884868" y="2743199"/>
            <a:ext cx="5022760" cy="461665"/>
          </a:xfrm>
          <a:prstGeom prst="rect">
            <a:avLst/>
          </a:prstGeom>
          <a:solidFill>
            <a:schemeClr val="bg1"/>
          </a:solidFill>
          <a:ln>
            <a:solidFill>
              <a:schemeClr val="bg1"/>
            </a:solidFill>
          </a:ln>
        </p:spPr>
        <p:txBody>
          <a:bodyPr wrap="square" rtlCol="0">
            <a:spAutoFit/>
          </a:bodyPr>
          <a:lstStyle/>
          <a:p>
            <a:r>
              <a:rPr lang="ar-DZ" sz="2400" dirty="0" smtClean="0">
                <a:ln>
                  <a:solidFill>
                    <a:srgbClr val="7030A0"/>
                  </a:solidFill>
                </a:ln>
                <a:latin typeface="Edwardian Script ITC" panose="030303020407070D0804" pitchFamily="66" charset="0"/>
                <a:cs typeface="Calibri" panose="020F0502020204030204" pitchFamily="34" charset="0"/>
              </a:rPr>
              <a:t>مع تمنياتي لكم بالنجاح والتوفيق</a:t>
            </a:r>
            <a:r>
              <a:rPr lang="ar-DZ" dirty="0" smtClean="0">
                <a:ln>
                  <a:solidFill>
                    <a:srgbClr val="7030A0"/>
                  </a:solidFill>
                </a:ln>
              </a:rPr>
              <a:t>                  </a:t>
            </a:r>
            <a:endParaRPr lang="fr-FR" dirty="0">
              <a:ln>
                <a:solidFill>
                  <a:srgbClr val="7030A0"/>
                </a:solidFill>
              </a:ln>
            </a:endParaRPr>
          </a:p>
        </p:txBody>
      </p:sp>
    </p:spTree>
    <p:extLst>
      <p:ext uri="{BB962C8B-B14F-4D97-AF65-F5344CB8AC3E}">
        <p14:creationId xmlns:p14="http://schemas.microsoft.com/office/powerpoint/2010/main" val="27904230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ZoneTexte 4"/>
          <p:cNvSpPr txBox="1"/>
          <p:nvPr/>
        </p:nvSpPr>
        <p:spPr>
          <a:xfrm>
            <a:off x="4224270" y="2163651"/>
            <a:ext cx="3606085" cy="2308324"/>
          </a:xfrm>
          <a:prstGeom prst="rect">
            <a:avLst/>
          </a:prstGeom>
          <a:noFill/>
        </p:spPr>
        <p:txBody>
          <a:bodyPr wrap="square" rtlCol="0">
            <a:spAutoFit/>
          </a:bodyPr>
          <a:lstStyle/>
          <a:p>
            <a:pPr lvl="1" algn="ctr" rtl="1"/>
            <a:r>
              <a:rPr lang="ar-DZ" sz="3600" dirty="0" smtClean="0"/>
              <a:t>المحاضرة السادسة: تطور مدرسة جنيف</a:t>
            </a:r>
          </a:p>
          <a:p>
            <a:pPr algn="ctr" rtl="1"/>
            <a:r>
              <a:rPr lang="ar-DZ" sz="3600" dirty="0" smtClean="0"/>
              <a:t>(وظائف اللغة عند هنري فراي) </a:t>
            </a:r>
            <a:endParaRPr lang="fr-FR" sz="3600" dirty="0"/>
          </a:p>
        </p:txBody>
      </p:sp>
    </p:spTree>
    <p:extLst>
      <p:ext uri="{BB962C8B-B14F-4D97-AF65-F5344CB8AC3E}">
        <p14:creationId xmlns:p14="http://schemas.microsoft.com/office/powerpoint/2010/main" val="39764895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flipH="1">
            <a:off x="9530364" y="762074"/>
            <a:ext cx="1417236" cy="514068"/>
          </a:xfrm>
          <a:prstGeom prst="wedgeRectCallout">
            <a:avLst>
              <a:gd name="adj1" fmla="val 62766"/>
              <a:gd name="adj2" fmla="val 98021"/>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p:cNvSpPr txBox="1"/>
          <p:nvPr/>
        </p:nvSpPr>
        <p:spPr>
          <a:xfrm>
            <a:off x="9730266" y="762074"/>
            <a:ext cx="1217334" cy="461665"/>
          </a:xfrm>
          <a:prstGeom prst="rect">
            <a:avLst/>
          </a:prstGeom>
          <a:noFill/>
        </p:spPr>
        <p:txBody>
          <a:bodyPr wrap="square" rtlCol="0">
            <a:spAutoFit/>
          </a:bodyPr>
          <a:lstStyle/>
          <a:p>
            <a:pPr algn="ctr" rtl="1"/>
            <a:r>
              <a:rPr lang="ar-DZ" sz="2400" dirty="0" smtClean="0">
                <a:solidFill>
                  <a:srgbClr val="FFFF00"/>
                </a:solidFill>
              </a:rPr>
              <a:t>مقدمة:</a:t>
            </a:r>
            <a:endParaRPr lang="fr-FR" sz="2400" dirty="0">
              <a:solidFill>
                <a:srgbClr val="FFFF00"/>
              </a:solidFill>
            </a:endParaRPr>
          </a:p>
        </p:txBody>
      </p:sp>
      <p:sp>
        <p:nvSpPr>
          <p:cNvPr id="4" name="Rectangle à coins arrondis 3"/>
          <p:cNvSpPr/>
          <p:nvPr/>
        </p:nvSpPr>
        <p:spPr>
          <a:xfrm flipV="1">
            <a:off x="515155" y="1613644"/>
            <a:ext cx="9215111" cy="3580327"/>
          </a:xfrm>
          <a:prstGeom prst="round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519707" y="1880315"/>
            <a:ext cx="7328079" cy="3046988"/>
          </a:xfrm>
          <a:prstGeom prst="rect">
            <a:avLst/>
          </a:prstGeom>
          <a:noFill/>
        </p:spPr>
        <p:txBody>
          <a:bodyPr wrap="square" rtlCol="0">
            <a:spAutoFit/>
          </a:bodyPr>
          <a:lstStyle/>
          <a:p>
            <a:pPr algn="just" rtl="1"/>
            <a:r>
              <a:rPr lang="ar-DZ" dirty="0">
                <a:solidFill>
                  <a:srgbClr val="C00000"/>
                </a:solidFill>
              </a:rPr>
              <a:t> </a:t>
            </a:r>
            <a:r>
              <a:rPr lang="ar-DZ" sz="2400" dirty="0"/>
              <a:t>تعدّ مدرسة جنيف من أبرز المدارس اللسانية التي ظهرت في بدايات القرن العشرين مع نشر كتاب فردينان دي </a:t>
            </a:r>
            <a:r>
              <a:rPr lang="ar-DZ" sz="2400" dirty="0" smtClean="0"/>
              <a:t>سوسير</a:t>
            </a:r>
            <a:r>
              <a:rPr lang="fr-FR" sz="2400" dirty="0" smtClean="0"/>
              <a:t>(Ferdinand </a:t>
            </a:r>
            <a:r>
              <a:rPr lang="fr-FR" sz="2400" dirty="0"/>
              <a:t>De Saussure) </a:t>
            </a:r>
            <a:r>
              <a:rPr lang="ar-DZ" sz="2400" dirty="0"/>
              <a:t>عام1916، ومن أعلامها: شارل </a:t>
            </a:r>
            <a:r>
              <a:rPr lang="ar-DZ" sz="2400" dirty="0" smtClean="0"/>
              <a:t>بالي</a:t>
            </a:r>
            <a:r>
              <a:rPr lang="fr-FR" sz="2400" dirty="0" smtClean="0"/>
              <a:t>(Charles </a:t>
            </a:r>
            <a:r>
              <a:rPr lang="fr-FR" sz="2400" dirty="0"/>
              <a:t>Bally)، </a:t>
            </a:r>
            <a:r>
              <a:rPr lang="ar-DZ" sz="2400" dirty="0" smtClean="0"/>
              <a:t>ألبير </a:t>
            </a:r>
            <a:r>
              <a:rPr lang="ar-DZ" sz="2400" dirty="0"/>
              <a:t>سيشهاي </a:t>
            </a:r>
            <a:r>
              <a:rPr lang="fr-FR" sz="2400" dirty="0" smtClean="0"/>
              <a:t>(Albert </a:t>
            </a:r>
            <a:r>
              <a:rPr lang="fr-FR" sz="2400" dirty="0"/>
              <a:t>Sechehaye)، </a:t>
            </a:r>
            <a:r>
              <a:rPr lang="ar-DZ" sz="2400" dirty="0"/>
              <a:t>و روبرت </a:t>
            </a:r>
            <a:r>
              <a:rPr lang="ar-DZ" sz="2400" dirty="0" smtClean="0"/>
              <a:t>كوديل</a:t>
            </a:r>
            <a:r>
              <a:rPr lang="fr-FR" sz="2400" dirty="0" smtClean="0"/>
              <a:t>(Robert Gödel </a:t>
            </a:r>
            <a:r>
              <a:rPr lang="fr-FR" sz="2400" dirty="0"/>
              <a:t>)، </a:t>
            </a:r>
            <a:r>
              <a:rPr lang="ar-DZ" sz="2400" dirty="0"/>
              <a:t>و هنري </a:t>
            </a:r>
            <a:r>
              <a:rPr lang="ar-DZ" sz="2400" dirty="0" smtClean="0"/>
              <a:t>فراي</a:t>
            </a:r>
            <a:r>
              <a:rPr lang="fr-FR" sz="2400" dirty="0" smtClean="0"/>
              <a:t>(Henri </a:t>
            </a:r>
            <a:r>
              <a:rPr lang="fr-FR" sz="2400" dirty="0"/>
              <a:t>Fraie</a:t>
            </a:r>
            <a:r>
              <a:rPr lang="fr-FR" sz="2400" dirty="0" smtClean="0"/>
              <a:t>)</a:t>
            </a:r>
            <a:r>
              <a:rPr lang="ar-DZ" sz="2400" dirty="0" smtClean="0"/>
              <a:t>، وعلى الرغم أن عمل سوسير هو العمل التأسيسي لهذه المدرسة غير أننا نجد أعمال متميزة كتلك التي قدمها شارل بالي بتأسيسه للأسلوبية وهنري فراي في حديثه عن مفهوم الوظيفة.</a:t>
            </a:r>
            <a:endParaRPr lang="fr-FR" sz="2400" dirty="0"/>
          </a:p>
        </p:txBody>
      </p:sp>
    </p:spTree>
    <p:extLst>
      <p:ext uri="{BB962C8B-B14F-4D97-AF65-F5344CB8AC3E}">
        <p14:creationId xmlns:p14="http://schemas.microsoft.com/office/powerpoint/2010/main" val="30262998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41679" y="2756079"/>
            <a:ext cx="7662931" cy="2308324"/>
          </a:xfrm>
          <a:prstGeom prst="rect">
            <a:avLst/>
          </a:prstGeom>
          <a:blipFill>
            <a:blip r:embed="rId2"/>
            <a:tile tx="0" ty="0" sx="100000" sy="100000" flip="none" algn="tl"/>
          </a:blipFill>
        </p:spPr>
        <p:txBody>
          <a:bodyPr wrap="square" rtlCol="0">
            <a:spAutoFit/>
          </a:bodyPr>
          <a:lstStyle/>
          <a:p>
            <a:pPr algn="just" rtl="1"/>
            <a:r>
              <a:rPr lang="ar-DZ" dirty="0" smtClean="0"/>
              <a:t>من </a:t>
            </a:r>
            <a:r>
              <a:rPr lang="ar-DZ" dirty="0"/>
              <a:t>الأعمال البارزة لـ(هنري </a:t>
            </a:r>
            <a:r>
              <a:rPr lang="ar-DZ" dirty="0" smtClean="0"/>
              <a:t>فراي) أنّه </a:t>
            </a:r>
            <a:r>
              <a:rPr lang="ar-DZ" dirty="0"/>
              <a:t>تحدث عن ظاهرة الشذوذ في اللغة على أنها ظاهرة ايجابية، كما تناول مثل (شارل بالي) الكلام العادي محاولا وضع قانون له، لكن الجديد عنده أنّه حاول وضع نحو للأخطاء في كتابه " نحو الأخطاء</a:t>
            </a:r>
            <a:r>
              <a:rPr lang="ar-DZ" dirty="0" smtClean="0"/>
              <a:t>"</a:t>
            </a:r>
            <a:r>
              <a:rPr lang="fr-FR" dirty="0" smtClean="0"/>
              <a:t>« La    </a:t>
            </a:r>
            <a:r>
              <a:rPr lang="fr-FR" dirty="0"/>
              <a:t>grammaire du fautes </a:t>
            </a:r>
            <a:r>
              <a:rPr lang="fr-FR" dirty="0" smtClean="0"/>
              <a:t>» </a:t>
            </a:r>
            <a:r>
              <a:rPr lang="ar-DZ" dirty="0" smtClean="0"/>
              <a:t>، حيث </a:t>
            </a:r>
            <a:r>
              <a:rPr lang="ar-DZ" dirty="0"/>
              <a:t>ذهب إلى أنّ عملية نظم الكلام كلها تخضع لقانون بما في ذلك الخروج عن مألوف القواعد، وتخضع الأساليب الخاطئة للكلام بدورها لقانون خاص بالفرد سرعان ما يعمم في الأخطاء الشائعة، لذلك حاول (فراي) وضْع نحو للأخطاء، فتحدث – وإن بشكل غير مباشر- عن عملية الإبداع التي يمتاز بها الإنسان، وعلى القدرة الخلاقة لديه في إيجاد أساليب جديدة مع كل يوم رغم ثبات النظام العام (اللغة)، وهذا ما سيتحدث عنه (نوام تشومسكي) في ما بعد. </a:t>
            </a:r>
            <a:endParaRPr lang="fr-FR" dirty="0"/>
          </a:p>
        </p:txBody>
      </p:sp>
      <p:sp>
        <p:nvSpPr>
          <p:cNvPr id="5" name="Rectangle à coins arrondis 4"/>
          <p:cNvSpPr/>
          <p:nvPr/>
        </p:nvSpPr>
        <p:spPr>
          <a:xfrm>
            <a:off x="5950038" y="618184"/>
            <a:ext cx="3554571" cy="1171977"/>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a:off x="6136783" y="788673"/>
            <a:ext cx="3181080" cy="830997"/>
          </a:xfrm>
          <a:prstGeom prst="rect">
            <a:avLst/>
          </a:prstGeom>
          <a:noFill/>
        </p:spPr>
        <p:txBody>
          <a:bodyPr wrap="square" rtlCol="0">
            <a:spAutoFit/>
          </a:bodyPr>
          <a:lstStyle/>
          <a:p>
            <a:pPr algn="ctr" rtl="1"/>
            <a:r>
              <a:rPr lang="ar-DZ" sz="2400" dirty="0" smtClean="0">
                <a:solidFill>
                  <a:srgbClr val="FFFF00"/>
                </a:solidFill>
              </a:rPr>
              <a:t>أولا/عمل هنري فراي في مدرسة جنيف</a:t>
            </a:r>
            <a:endParaRPr lang="fr-FR" sz="2400" dirty="0">
              <a:solidFill>
                <a:srgbClr val="FFFF00"/>
              </a:solidFill>
            </a:endParaRPr>
          </a:p>
        </p:txBody>
      </p:sp>
      <p:sp>
        <p:nvSpPr>
          <p:cNvPr id="8" name="Rectangle avec flèche vers le bas 7"/>
          <p:cNvSpPr/>
          <p:nvPr/>
        </p:nvSpPr>
        <p:spPr>
          <a:xfrm>
            <a:off x="7624293" y="1790161"/>
            <a:ext cx="437882" cy="965918"/>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5566396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5615190" y="966817"/>
            <a:ext cx="4527616" cy="520505"/>
          </a:xfrm>
          <a:prstGeom prst="wedgeRoundRectCallout">
            <a:avLst>
              <a:gd name="adj1" fmla="val -46257"/>
              <a:gd name="adj2" fmla="val 148986"/>
              <a:gd name="adj3" fmla="val 16667"/>
            </a:avLst>
          </a:prstGeom>
          <a:solidFill>
            <a:srgbClr val="C00000"/>
          </a:solidFill>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2400" dirty="0" smtClean="0">
                <a:solidFill>
                  <a:srgbClr val="FFFF00"/>
                </a:solidFill>
              </a:rPr>
              <a:t>ثانيا/ مفهوم الوظيفة عند هنري فراي  </a:t>
            </a:r>
            <a:endParaRPr lang="fr-FR" sz="2400" dirty="0">
              <a:solidFill>
                <a:srgbClr val="FFFF00"/>
              </a:solidFill>
            </a:endParaRPr>
          </a:p>
        </p:txBody>
      </p:sp>
      <p:sp>
        <p:nvSpPr>
          <p:cNvPr id="5" name="Rectangle à coins arrondis 4"/>
          <p:cNvSpPr/>
          <p:nvPr/>
        </p:nvSpPr>
        <p:spPr>
          <a:xfrm>
            <a:off x="717451" y="2061221"/>
            <a:ext cx="9425354" cy="3502855"/>
          </a:xfrm>
          <a:prstGeom prst="roundRect">
            <a:avLst/>
          </a:prstGeom>
          <a:blipFill>
            <a:blip r:embed="rId2"/>
            <a:tile tx="0" ty="0" sx="100000" sy="100000" flip="none" algn="tl"/>
          </a:blipFill>
        </p:spPr>
        <p:style>
          <a:lnRef idx="2">
            <a:schemeClr val="accent2"/>
          </a:lnRef>
          <a:fillRef idx="1">
            <a:schemeClr val="lt1"/>
          </a:fillRef>
          <a:effectRef idx="0">
            <a:schemeClr val="accent2"/>
          </a:effectRef>
          <a:fontRef idx="minor">
            <a:schemeClr val="dk1"/>
          </a:fontRef>
        </p:style>
        <p:txBody>
          <a:bodyPr rtlCol="0" anchor="ctr"/>
          <a:lstStyle/>
          <a:p>
            <a:pPr algn="ctr" rtl="1"/>
            <a:r>
              <a:rPr lang="ar-DZ" dirty="0" smtClean="0">
                <a:solidFill>
                  <a:schemeClr val="tx1"/>
                </a:solidFill>
              </a:rPr>
              <a:t>يعد (هنري </a:t>
            </a:r>
            <a:r>
              <a:rPr lang="ar-DZ" dirty="0">
                <a:solidFill>
                  <a:schemeClr val="tx1"/>
                </a:solidFill>
              </a:rPr>
              <a:t>فراي) صاحب كتاب" معايير التأطير</a:t>
            </a:r>
            <a:r>
              <a:rPr lang="ar-DZ" dirty="0" smtClean="0">
                <a:solidFill>
                  <a:schemeClr val="tx1"/>
                </a:solidFill>
              </a:rPr>
              <a:t>"، من </a:t>
            </a:r>
            <a:r>
              <a:rPr lang="ar-DZ" dirty="0">
                <a:solidFill>
                  <a:schemeClr val="tx1"/>
                </a:solidFill>
              </a:rPr>
              <a:t>المؤسسين الأوائل لمفهوم الوظيفة، وتعني" الدور الذي تقوم به الوحدات اللسانية في السياق اللغوي"، غير أن المفهوم عنده يختلف عن مفهوم الوظيفة عند البراغيين فما عدا اشتراكهم في "الوظيفة التعبيرية" لم يخرج (هنري فراي) عن مفهوم البنية، حيث تحدث عن الوظيفة داخل البنية دون التركيز على دور عناصر القول في التواصل كأهم وظيفة للغة كما فعل البراغيون.</a:t>
            </a:r>
            <a:endParaRPr lang="fr-FR" dirty="0">
              <a:solidFill>
                <a:schemeClr val="tx1"/>
              </a:solidFill>
            </a:endParaRPr>
          </a:p>
        </p:txBody>
      </p:sp>
    </p:spTree>
    <p:extLst>
      <p:ext uri="{BB962C8B-B14F-4D97-AF65-F5344CB8AC3E}">
        <p14:creationId xmlns:p14="http://schemas.microsoft.com/office/powerpoint/2010/main" val="4264453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me 2"/>
          <p:cNvGraphicFramePr/>
          <p:nvPr>
            <p:extLst>
              <p:ext uri="{D42A27DB-BD31-4B8C-83A1-F6EECF244321}">
                <p14:modId xmlns:p14="http://schemas.microsoft.com/office/powerpoint/2010/main" val="272605516"/>
              </p:ext>
            </p:extLst>
          </p:nvPr>
        </p:nvGraphicFramePr>
        <p:xfrm>
          <a:off x="912253" y="1828800"/>
          <a:ext cx="9895268" cy="42629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à coins arrondis 3"/>
          <p:cNvSpPr/>
          <p:nvPr/>
        </p:nvSpPr>
        <p:spPr>
          <a:xfrm>
            <a:off x="4185634" y="64394"/>
            <a:ext cx="3760631" cy="1236372"/>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4597758" y="387353"/>
            <a:ext cx="3206839" cy="830997"/>
          </a:xfrm>
          <a:prstGeom prst="rect">
            <a:avLst/>
          </a:prstGeom>
          <a:noFill/>
        </p:spPr>
        <p:txBody>
          <a:bodyPr wrap="square" rtlCol="0">
            <a:spAutoFit/>
          </a:bodyPr>
          <a:lstStyle/>
          <a:p>
            <a:pPr algn="ctr" rtl="1"/>
            <a:r>
              <a:rPr lang="ar-DZ" sz="2400" dirty="0" smtClean="0">
                <a:solidFill>
                  <a:srgbClr val="FFFF00"/>
                </a:solidFill>
              </a:rPr>
              <a:t>ثالثا/ وظائف اللغة عند هنري</a:t>
            </a:r>
            <a:r>
              <a:rPr lang="ar-DZ" sz="2400" dirty="0" smtClean="0"/>
              <a:t> </a:t>
            </a:r>
            <a:r>
              <a:rPr lang="ar-DZ" sz="2400" dirty="0" smtClean="0">
                <a:solidFill>
                  <a:srgbClr val="FFFF00"/>
                </a:solidFill>
              </a:rPr>
              <a:t>فراي</a:t>
            </a:r>
            <a:endParaRPr lang="fr-FR" sz="2400" dirty="0">
              <a:solidFill>
                <a:srgbClr val="FFFF00"/>
              </a:solidFill>
            </a:endParaRPr>
          </a:p>
        </p:txBody>
      </p:sp>
      <p:sp>
        <p:nvSpPr>
          <p:cNvPr id="8" name="Rectangle avec flèche vers le bas 7"/>
          <p:cNvSpPr/>
          <p:nvPr/>
        </p:nvSpPr>
        <p:spPr>
          <a:xfrm>
            <a:off x="5859887" y="1339403"/>
            <a:ext cx="128789" cy="334851"/>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9792488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6" name="Rectangle à coins arrondis 5"/>
          <p:cNvSpPr/>
          <p:nvPr/>
        </p:nvSpPr>
        <p:spPr>
          <a:xfrm>
            <a:off x="6991641" y="703385"/>
            <a:ext cx="3756074" cy="745588"/>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solidFill>
                  <a:srgbClr val="FFFF00"/>
                </a:solidFill>
              </a:rPr>
              <a:t>الوظيفة التعبيرية</a:t>
            </a:r>
            <a:endParaRPr lang="fr-FR" sz="2400" dirty="0">
              <a:solidFill>
                <a:srgbClr val="FFFF00"/>
              </a:solidFill>
            </a:endParaRPr>
          </a:p>
        </p:txBody>
      </p:sp>
      <p:sp>
        <p:nvSpPr>
          <p:cNvPr id="14" name="Parchemin horizontal 13"/>
          <p:cNvSpPr/>
          <p:nvPr/>
        </p:nvSpPr>
        <p:spPr>
          <a:xfrm>
            <a:off x="2876842" y="1744393"/>
            <a:ext cx="5992836" cy="1659987"/>
          </a:xfrm>
          <a:prstGeom prst="horizontalScroll">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400" dirty="0">
                <a:solidFill>
                  <a:schemeClr val="tx1"/>
                </a:solidFill>
              </a:rPr>
              <a:t>وتعني: قدرة كل لغة على نقل كثير من الشحنات العاطفية أثناء التعبير بها</a:t>
            </a:r>
            <a:endParaRPr lang="fr-FR" sz="2400" dirty="0">
              <a:solidFill>
                <a:schemeClr val="tx1"/>
              </a:solidFill>
            </a:endParaRPr>
          </a:p>
        </p:txBody>
      </p:sp>
      <p:sp>
        <p:nvSpPr>
          <p:cNvPr id="19" name="Rectangle à coins arrondis 18"/>
          <p:cNvSpPr/>
          <p:nvPr/>
        </p:nvSpPr>
        <p:spPr>
          <a:xfrm>
            <a:off x="7104182" y="3502854"/>
            <a:ext cx="3756075" cy="858131"/>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solidFill>
                  <a:srgbClr val="FFFF00"/>
                </a:solidFill>
              </a:rPr>
              <a:t>وظيفة البناء</a:t>
            </a:r>
            <a:endParaRPr lang="fr-FR" sz="2400" dirty="0">
              <a:solidFill>
                <a:srgbClr val="FFFF00"/>
              </a:solidFill>
            </a:endParaRPr>
          </a:p>
        </p:txBody>
      </p:sp>
      <p:sp>
        <p:nvSpPr>
          <p:cNvPr id="20" name="Parchemin horizontal 19"/>
          <p:cNvSpPr/>
          <p:nvPr/>
        </p:nvSpPr>
        <p:spPr>
          <a:xfrm>
            <a:off x="2989383" y="4557932"/>
            <a:ext cx="5992836" cy="1688121"/>
          </a:xfrm>
          <a:prstGeom prst="horizontalScroll">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400" dirty="0">
                <a:solidFill>
                  <a:schemeClr val="tx1"/>
                </a:solidFill>
              </a:rPr>
              <a:t>توجد في كل لغة عناصر أشكالها ثابتة، وهنا يمكن أن نتحدث عن وظيفة البناء</a:t>
            </a:r>
            <a:endParaRPr lang="fr-FR" sz="2400" dirty="0">
              <a:solidFill>
                <a:schemeClr val="tx1"/>
              </a:solidFill>
            </a:endParaRPr>
          </a:p>
        </p:txBody>
      </p:sp>
    </p:spTree>
    <p:extLst>
      <p:ext uri="{BB962C8B-B14F-4D97-AF65-F5344CB8AC3E}">
        <p14:creationId xmlns:p14="http://schemas.microsoft.com/office/powerpoint/2010/main" val="9429934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Rectangle à coins arrondis 1"/>
          <p:cNvSpPr/>
          <p:nvPr/>
        </p:nvSpPr>
        <p:spPr>
          <a:xfrm>
            <a:off x="8138676" y="1063429"/>
            <a:ext cx="2949262" cy="68258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400" dirty="0" smtClean="0">
                <a:solidFill>
                  <a:srgbClr val="FFFF00"/>
                </a:solidFill>
              </a:rPr>
              <a:t>وظيفة التماثل:</a:t>
            </a:r>
            <a:endParaRPr lang="fr-FR" sz="2400" dirty="0">
              <a:solidFill>
                <a:srgbClr val="FFFF00"/>
              </a:solidFill>
            </a:endParaRPr>
          </a:p>
        </p:txBody>
      </p:sp>
      <p:sp>
        <p:nvSpPr>
          <p:cNvPr id="4" name="Parchemin horizontal 3"/>
          <p:cNvSpPr/>
          <p:nvPr/>
        </p:nvSpPr>
        <p:spPr>
          <a:xfrm>
            <a:off x="2787504" y="1902620"/>
            <a:ext cx="6825803" cy="1635617"/>
          </a:xfrm>
          <a:prstGeom prst="horizontalScroll">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p:cNvPicPr>
            <a:picLocks noChangeAspect="1"/>
          </p:cNvPicPr>
          <p:nvPr/>
        </p:nvPicPr>
        <p:blipFill>
          <a:blip r:embed="rId4"/>
          <a:stretch>
            <a:fillRect/>
          </a:stretch>
        </p:blipFill>
        <p:spPr>
          <a:xfrm>
            <a:off x="8145499" y="3876768"/>
            <a:ext cx="2962913" cy="695004"/>
          </a:xfrm>
          <a:prstGeom prst="rect">
            <a:avLst/>
          </a:prstGeom>
        </p:spPr>
      </p:pic>
      <p:pic>
        <p:nvPicPr>
          <p:cNvPr id="7" name="Image 6"/>
          <p:cNvPicPr>
            <a:picLocks noChangeAspect="1"/>
          </p:cNvPicPr>
          <p:nvPr/>
        </p:nvPicPr>
        <p:blipFill>
          <a:blip r:embed="rId5"/>
          <a:stretch>
            <a:fillRect/>
          </a:stretch>
        </p:blipFill>
        <p:spPr>
          <a:xfrm>
            <a:off x="2659232" y="4753692"/>
            <a:ext cx="6840305" cy="1646063"/>
          </a:xfrm>
          <a:prstGeom prst="rect">
            <a:avLst/>
          </a:prstGeom>
        </p:spPr>
      </p:pic>
      <p:sp>
        <p:nvSpPr>
          <p:cNvPr id="8" name="ZoneTexte 7"/>
          <p:cNvSpPr txBox="1"/>
          <p:nvPr/>
        </p:nvSpPr>
        <p:spPr>
          <a:xfrm>
            <a:off x="8487174" y="3967093"/>
            <a:ext cx="2279561" cy="461665"/>
          </a:xfrm>
          <a:prstGeom prst="rect">
            <a:avLst/>
          </a:prstGeom>
          <a:noFill/>
        </p:spPr>
        <p:txBody>
          <a:bodyPr wrap="square" rtlCol="0">
            <a:spAutoFit/>
          </a:bodyPr>
          <a:lstStyle/>
          <a:p>
            <a:pPr algn="ctr" rtl="1"/>
            <a:r>
              <a:rPr lang="ar-DZ" sz="2400" dirty="0" smtClean="0">
                <a:solidFill>
                  <a:srgbClr val="FFFF00"/>
                </a:solidFill>
              </a:rPr>
              <a:t>وظيفة التمايز:</a:t>
            </a:r>
            <a:endParaRPr lang="fr-FR" sz="2400" dirty="0">
              <a:solidFill>
                <a:srgbClr val="FFFF00"/>
              </a:solidFill>
            </a:endParaRPr>
          </a:p>
        </p:txBody>
      </p:sp>
      <p:sp>
        <p:nvSpPr>
          <p:cNvPr id="3" name="ZoneTexte 2"/>
          <p:cNvSpPr txBox="1"/>
          <p:nvPr/>
        </p:nvSpPr>
        <p:spPr>
          <a:xfrm>
            <a:off x="3065171" y="2231109"/>
            <a:ext cx="6548135" cy="830997"/>
          </a:xfrm>
          <a:prstGeom prst="rect">
            <a:avLst/>
          </a:prstGeom>
          <a:noFill/>
        </p:spPr>
        <p:txBody>
          <a:bodyPr wrap="square" rtlCol="0">
            <a:spAutoFit/>
          </a:bodyPr>
          <a:lstStyle/>
          <a:p>
            <a:pPr algn="just" rtl="1"/>
            <a:r>
              <a:rPr lang="ar-DZ" sz="2400" dirty="0" smtClean="0"/>
              <a:t>يجب </a:t>
            </a:r>
            <a:r>
              <a:rPr lang="ar-DZ" sz="2400" dirty="0"/>
              <a:t>أن تتناسب الوحدات المختارة مع بعضها البعض على المحور الأفقي وهو ما يسميه (فراي)" وظيفة التماثل".</a:t>
            </a:r>
            <a:endParaRPr lang="fr-FR" sz="2400" dirty="0"/>
          </a:p>
        </p:txBody>
      </p:sp>
      <p:sp>
        <p:nvSpPr>
          <p:cNvPr id="5" name="ZoneTexte 4"/>
          <p:cNvSpPr txBox="1"/>
          <p:nvPr/>
        </p:nvSpPr>
        <p:spPr>
          <a:xfrm>
            <a:off x="2901273" y="4919274"/>
            <a:ext cx="6598264" cy="1200329"/>
          </a:xfrm>
          <a:prstGeom prst="rect">
            <a:avLst/>
          </a:prstGeom>
          <a:noFill/>
        </p:spPr>
        <p:txBody>
          <a:bodyPr wrap="square" rtlCol="0">
            <a:spAutoFit/>
          </a:bodyPr>
          <a:lstStyle/>
          <a:p>
            <a:pPr algn="just" rtl="1"/>
            <a:r>
              <a:rPr lang="ar-DZ" sz="2400" dirty="0" smtClean="0"/>
              <a:t>يجب </a:t>
            </a:r>
            <a:r>
              <a:rPr lang="ar-DZ" sz="2400" dirty="0"/>
              <a:t>مراعاة </a:t>
            </a:r>
            <a:r>
              <a:rPr lang="ar-DZ" sz="2400" dirty="0" smtClean="0"/>
              <a:t>التمايز الدلالي للوحدات </a:t>
            </a:r>
            <a:r>
              <a:rPr lang="ar-DZ" sz="2400" dirty="0"/>
              <a:t>عند الاختيار بحسب الموضوع بحيث تتمايز عن غيرها الواقعة في الحقل الدلالي نفسه، أو في حقول أخرى ويسمي(فراي) هذه العملية " وظيفة التمايز</a:t>
            </a:r>
            <a:r>
              <a:rPr lang="ar-DZ" dirty="0"/>
              <a:t>" </a:t>
            </a:r>
            <a:endParaRPr lang="fr-FR" dirty="0"/>
          </a:p>
        </p:txBody>
      </p:sp>
      <p:sp>
        <p:nvSpPr>
          <p:cNvPr id="9" name="Parchemin vertical 8"/>
          <p:cNvSpPr/>
          <p:nvPr/>
        </p:nvSpPr>
        <p:spPr>
          <a:xfrm>
            <a:off x="-39197" y="1122135"/>
            <a:ext cx="2559596" cy="4364266"/>
          </a:xfrm>
          <a:prstGeom prst="verticalScroll">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p:cNvSpPr txBox="1"/>
          <p:nvPr/>
        </p:nvSpPr>
        <p:spPr>
          <a:xfrm>
            <a:off x="213142" y="1902620"/>
            <a:ext cx="1937629" cy="3046988"/>
          </a:xfrm>
          <a:prstGeom prst="rect">
            <a:avLst/>
          </a:prstGeom>
          <a:noFill/>
        </p:spPr>
        <p:txBody>
          <a:bodyPr wrap="square" rtlCol="0">
            <a:spAutoFit/>
          </a:bodyPr>
          <a:lstStyle/>
          <a:p>
            <a:pPr algn="ctr" rtl="1"/>
            <a:r>
              <a:rPr lang="ar-DZ" sz="2400" dirty="0"/>
              <a:t>تلجأ كل اللغات في العالم إلى حذف عناصر يفسرها السياق سعيا إلى الاختصار</a:t>
            </a:r>
            <a:r>
              <a:rPr lang="ar-DZ" sz="2400" dirty="0" smtClean="0"/>
              <a:t>، وهو </a:t>
            </a:r>
            <a:r>
              <a:rPr lang="ar-DZ" sz="2400" dirty="0"/>
              <a:t>ما يسميه (فراي) بوظيفة الاختصار</a:t>
            </a:r>
            <a:r>
              <a:rPr lang="ar-DZ" dirty="0"/>
              <a:t>.</a:t>
            </a:r>
            <a:endParaRPr lang="fr-FR" dirty="0"/>
          </a:p>
        </p:txBody>
      </p:sp>
      <p:sp>
        <p:nvSpPr>
          <p:cNvPr id="13" name="Rectangle à coins arrondis 12"/>
          <p:cNvSpPr/>
          <p:nvPr/>
        </p:nvSpPr>
        <p:spPr>
          <a:xfrm>
            <a:off x="2659231" y="594100"/>
            <a:ext cx="2865805" cy="706665"/>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ZoneTexte 13"/>
          <p:cNvSpPr txBox="1"/>
          <p:nvPr/>
        </p:nvSpPr>
        <p:spPr>
          <a:xfrm>
            <a:off x="2880235" y="762766"/>
            <a:ext cx="2253804" cy="461665"/>
          </a:xfrm>
          <a:prstGeom prst="rect">
            <a:avLst/>
          </a:prstGeom>
          <a:noFill/>
        </p:spPr>
        <p:txBody>
          <a:bodyPr wrap="square" rtlCol="0">
            <a:spAutoFit/>
          </a:bodyPr>
          <a:lstStyle/>
          <a:p>
            <a:pPr algn="ctr" rtl="1"/>
            <a:r>
              <a:rPr lang="ar-DZ" sz="2400" dirty="0" smtClean="0">
                <a:solidFill>
                  <a:srgbClr val="FFFF00"/>
                </a:solidFill>
              </a:rPr>
              <a:t>وظيفة الاختصار:</a:t>
            </a:r>
            <a:endParaRPr lang="fr-FR" sz="2400" dirty="0">
              <a:solidFill>
                <a:srgbClr val="FFFF00"/>
              </a:solidFill>
            </a:endParaRPr>
          </a:p>
        </p:txBody>
      </p:sp>
    </p:spTree>
    <p:extLst>
      <p:ext uri="{BB962C8B-B14F-4D97-AF65-F5344CB8AC3E}">
        <p14:creationId xmlns:p14="http://schemas.microsoft.com/office/powerpoint/2010/main" val="9267512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8792308" y="900334"/>
            <a:ext cx="1730326" cy="506436"/>
          </a:xfrm>
          <a:prstGeom prst="wedgeRectCallout">
            <a:avLst>
              <a:gd name="adj1" fmla="val -56930"/>
              <a:gd name="adj2" fmla="val 154167"/>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p:cNvSpPr txBox="1"/>
          <p:nvPr/>
        </p:nvSpPr>
        <p:spPr>
          <a:xfrm>
            <a:off x="8989255" y="984738"/>
            <a:ext cx="1223890" cy="461665"/>
          </a:xfrm>
          <a:prstGeom prst="rect">
            <a:avLst/>
          </a:prstGeom>
          <a:noFill/>
        </p:spPr>
        <p:txBody>
          <a:bodyPr wrap="square" rtlCol="0">
            <a:spAutoFit/>
          </a:bodyPr>
          <a:lstStyle/>
          <a:p>
            <a:pPr algn="ctr" rtl="1"/>
            <a:r>
              <a:rPr lang="ar-DZ" sz="2400" dirty="0" smtClean="0">
                <a:solidFill>
                  <a:srgbClr val="FFFF00"/>
                </a:solidFill>
              </a:rPr>
              <a:t>خاتمة:</a:t>
            </a:r>
            <a:endParaRPr lang="fr-FR" sz="2400" dirty="0">
              <a:solidFill>
                <a:srgbClr val="FFFF00"/>
              </a:solidFill>
            </a:endParaRPr>
          </a:p>
        </p:txBody>
      </p:sp>
      <p:sp>
        <p:nvSpPr>
          <p:cNvPr id="4" name="Rectangle à coins arrondis 3"/>
          <p:cNvSpPr/>
          <p:nvPr/>
        </p:nvSpPr>
        <p:spPr>
          <a:xfrm>
            <a:off x="1399737" y="1983544"/>
            <a:ext cx="8201463" cy="2532185"/>
          </a:xfrm>
          <a:prstGeom prst="roundRect">
            <a:avLst>
              <a:gd name="adj" fmla="val 20000"/>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2163651" y="2240924"/>
            <a:ext cx="6825604" cy="1938992"/>
          </a:xfrm>
          <a:prstGeom prst="rect">
            <a:avLst/>
          </a:prstGeom>
          <a:noFill/>
        </p:spPr>
        <p:txBody>
          <a:bodyPr wrap="square" rtlCol="0">
            <a:spAutoFit/>
          </a:bodyPr>
          <a:lstStyle/>
          <a:p>
            <a:pPr algn="just" rtl="1"/>
            <a:r>
              <a:rPr lang="ar-DZ" sz="2400" dirty="0" smtClean="0"/>
              <a:t>يمكن القول حوصلة لما سبق: إن هنري فراي بتأسيسه لنحو الأخطاء في اللسانيات، يكون قد فتح مجالا قلما بحث فيه العلماء، كما أن تناوله لمفهوم الوظيفة، واعتماده في شرح وظيفتي: التماثل و/ التمايز على: محوري التركيب و/الاستبدال لسوسير يكون همزة وصل بين مدرسة جنيف وحلقة براغ.</a:t>
            </a:r>
            <a:endParaRPr lang="fr-FR" sz="2400" dirty="0"/>
          </a:p>
        </p:txBody>
      </p:sp>
    </p:spTree>
    <p:extLst>
      <p:ext uri="{BB962C8B-B14F-4D97-AF65-F5344CB8AC3E}">
        <p14:creationId xmlns:p14="http://schemas.microsoft.com/office/powerpoint/2010/main" val="41369675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283</TotalTime>
  <Words>430</Words>
  <Application>Microsoft Office PowerPoint</Application>
  <PresentationFormat>Grand écran</PresentationFormat>
  <Paragraphs>27</Paragraphs>
  <Slides>10</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10</vt:i4>
      </vt:variant>
    </vt:vector>
  </HeadingPairs>
  <TitlesOfParts>
    <vt:vector size="15" baseType="lpstr">
      <vt:lpstr>Arial</vt:lpstr>
      <vt:lpstr>Calibri</vt:lpstr>
      <vt:lpstr>Calibri Light</vt:lpstr>
      <vt:lpstr>Edwardian Script ITC</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 Windows</dc:creator>
  <cp:lastModifiedBy>Utilisateur Windows</cp:lastModifiedBy>
  <cp:revision>36</cp:revision>
  <dcterms:created xsi:type="dcterms:W3CDTF">2021-01-28T14:37:53Z</dcterms:created>
  <dcterms:modified xsi:type="dcterms:W3CDTF">2021-02-06T22:05:55Z</dcterms:modified>
</cp:coreProperties>
</file>