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81" r:id="rId6"/>
    <p:sldId id="282" r:id="rId7"/>
    <p:sldId id="283" r:id="rId8"/>
    <p:sldId id="260" r:id="rId9"/>
    <p:sldId id="261" r:id="rId10"/>
    <p:sldId id="284" r:id="rId11"/>
    <p:sldId id="262"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smtClean="0"/>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C5E91DD-825E-4A3D-9ABC-CA306A7E81CB}" type="datetimeFigureOut">
              <a:rPr lang="fr-FR" smtClean="0"/>
              <a:t>14/05/2026</a:t>
            </a:fld>
            <a:endParaRPr lang="fr-FR"/>
          </a:p>
        </p:txBody>
      </p:sp>
      <p:sp>
        <p:nvSpPr>
          <p:cNvPr id="5" name="Footer Placeholder 4"/>
          <p:cNvSpPr>
            <a:spLocks noGrp="1"/>
          </p:cNvSpPr>
          <p:nvPr>
            <p:ph type="ftr" sz="quarter" idx="11"/>
          </p:nvPr>
        </p:nvSpPr>
        <p:spPr>
          <a:xfrm>
            <a:off x="1371600" y="4323845"/>
            <a:ext cx="6400800" cy="365125"/>
          </a:xfrm>
        </p:spPr>
        <p:txBody>
          <a:bodyPr/>
          <a:lstStyle/>
          <a:p>
            <a:endParaRPr lang="fr-FR"/>
          </a:p>
        </p:txBody>
      </p:sp>
      <p:sp>
        <p:nvSpPr>
          <p:cNvPr id="6" name="Slide Number Placeholder 5"/>
          <p:cNvSpPr>
            <a:spLocks noGrp="1"/>
          </p:cNvSpPr>
          <p:nvPr>
            <p:ph type="sldNum" sz="quarter" idx="12"/>
          </p:nvPr>
        </p:nvSpPr>
        <p:spPr>
          <a:xfrm>
            <a:off x="8077200" y="1430866"/>
            <a:ext cx="2743200" cy="365125"/>
          </a:xfrm>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5908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C5E91DD-825E-4A3D-9ABC-CA306A7E81CB}" type="datetimeFigureOut">
              <a:rPr lang="fr-FR" smtClean="0"/>
              <a:t>14/05/2026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205541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C5E91DD-825E-4A3D-9ABC-CA306A7E81CB}" type="datetimeFigureOut">
              <a:rPr lang="fr-FR" smtClean="0"/>
              <a:t>14/05/2026</a:t>
            </a:fld>
            <a:endParaRPr lang="fr-FR"/>
          </a:p>
        </p:txBody>
      </p:sp>
      <p:sp>
        <p:nvSpPr>
          <p:cNvPr id="6" name="Footer Placeholder 5"/>
          <p:cNvSpPr>
            <a:spLocks noGrp="1"/>
          </p:cNvSpPr>
          <p:nvPr>
            <p:ph type="ftr" sz="quarter" idx="11"/>
          </p:nvPr>
        </p:nvSpPr>
        <p:spPr>
          <a:xfrm>
            <a:off x="685800" y="379941"/>
            <a:ext cx="6991492" cy="365125"/>
          </a:xfrm>
        </p:spPr>
        <p:txBody>
          <a:bodyPr/>
          <a:lstStyle/>
          <a:p>
            <a:endParaRPr lang="fr-FR"/>
          </a:p>
        </p:txBody>
      </p:sp>
      <p:sp>
        <p:nvSpPr>
          <p:cNvPr id="7" name="Slide Number Placeholder 6"/>
          <p:cNvSpPr>
            <a:spLocks noGrp="1"/>
          </p:cNvSpPr>
          <p:nvPr>
            <p:ph type="sldNum" sz="quarter" idx="12"/>
          </p:nvPr>
        </p:nvSpPr>
        <p:spPr>
          <a:xfrm>
            <a:off x="10862452" y="381000"/>
            <a:ext cx="643748" cy="365125"/>
          </a:xfrm>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84630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C5E91DD-825E-4A3D-9ABC-CA306A7E81CB}" type="datetimeFigureOut">
              <a:rPr lang="fr-FR" smtClean="0"/>
              <a:t>14/05/2026</a:t>
            </a:fld>
            <a:endParaRPr lang="fr-FR"/>
          </a:p>
        </p:txBody>
      </p:sp>
      <p:sp>
        <p:nvSpPr>
          <p:cNvPr id="6" name="Footer Placeholder 5"/>
          <p:cNvSpPr>
            <a:spLocks noGrp="1"/>
          </p:cNvSpPr>
          <p:nvPr>
            <p:ph type="ftr" sz="quarter" idx="11"/>
          </p:nvPr>
        </p:nvSpPr>
        <p:spPr>
          <a:xfrm>
            <a:off x="685800" y="379941"/>
            <a:ext cx="6991492" cy="365125"/>
          </a:xfrm>
        </p:spPr>
        <p:txBody>
          <a:bodyPr/>
          <a:lstStyle/>
          <a:p>
            <a:endParaRPr lang="fr-FR"/>
          </a:p>
        </p:txBody>
      </p:sp>
      <p:sp>
        <p:nvSpPr>
          <p:cNvPr id="7" name="Slide Number Placeholder 6"/>
          <p:cNvSpPr>
            <a:spLocks noGrp="1"/>
          </p:cNvSpPr>
          <p:nvPr>
            <p:ph type="sldNum" sz="quarter" idx="12"/>
          </p:nvPr>
        </p:nvSpPr>
        <p:spPr>
          <a:xfrm>
            <a:off x="10862452" y="381000"/>
            <a:ext cx="643748" cy="365125"/>
          </a:xfrm>
        </p:spPr>
        <p:txBody>
          <a:bodyPr/>
          <a:lstStyle/>
          <a:p>
            <a:fld id="{80ACB859-FAAD-4C26-8864-84BEBBAB043D}" type="slidenum">
              <a:rPr lang="fr-FR" smtClean="0"/>
              <a:t>‹N°›</a:t>
            </a:fld>
            <a:endParaRPr lang="fr-F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3599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C5E91DD-825E-4A3D-9ABC-CA306A7E81CB}" type="datetimeFigureOut">
              <a:rPr lang="fr-FR" smtClean="0"/>
              <a:t>14/05/2026</a:t>
            </a:fld>
            <a:endParaRPr lang="fr-FR"/>
          </a:p>
        </p:txBody>
      </p:sp>
      <p:sp>
        <p:nvSpPr>
          <p:cNvPr id="6" name="Footer Placeholder 5"/>
          <p:cNvSpPr>
            <a:spLocks noGrp="1"/>
          </p:cNvSpPr>
          <p:nvPr>
            <p:ph type="ftr" sz="quarter" idx="11"/>
          </p:nvPr>
        </p:nvSpPr>
        <p:spPr>
          <a:xfrm>
            <a:off x="685800" y="378883"/>
            <a:ext cx="6991492" cy="365125"/>
          </a:xfrm>
        </p:spPr>
        <p:txBody>
          <a:bodyPr/>
          <a:lstStyle/>
          <a:p>
            <a:endParaRPr lang="fr-FR"/>
          </a:p>
        </p:txBody>
      </p:sp>
      <p:sp>
        <p:nvSpPr>
          <p:cNvPr id="7" name="Slide Number Placeholder 6"/>
          <p:cNvSpPr>
            <a:spLocks noGrp="1"/>
          </p:cNvSpPr>
          <p:nvPr>
            <p:ph type="sldNum" sz="quarter" idx="12"/>
          </p:nvPr>
        </p:nvSpPr>
        <p:spPr>
          <a:xfrm>
            <a:off x="10862452" y="381000"/>
            <a:ext cx="643748" cy="365125"/>
          </a:xfrm>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3815860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5C5E91DD-825E-4A3D-9ABC-CA306A7E81CB}" type="datetimeFigureOut">
              <a:rPr lang="fr-FR" smtClean="0"/>
              <a:t>14/05/2026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2461263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5C5E91DD-825E-4A3D-9ABC-CA306A7E81CB}" type="datetimeFigureOut">
              <a:rPr lang="fr-FR" smtClean="0"/>
              <a:t>14/05/2026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625120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C5E91DD-825E-4A3D-9ABC-CA306A7E81CB}" type="datetimeFigureOut">
              <a:rPr lang="fr-FR" smtClean="0"/>
              <a:t>14/05/2026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1978496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C5E91DD-825E-4A3D-9ABC-CA306A7E81CB}" type="datetimeFigureOut">
              <a:rPr lang="fr-FR" smtClean="0"/>
              <a:t>14/05/2026</a:t>
            </a:fld>
            <a:endParaRPr lang="fr-FR"/>
          </a:p>
        </p:txBody>
      </p:sp>
      <p:sp>
        <p:nvSpPr>
          <p:cNvPr id="5" name="Footer Placeholder 4"/>
          <p:cNvSpPr>
            <a:spLocks noGrp="1"/>
          </p:cNvSpPr>
          <p:nvPr>
            <p:ph type="ftr" sz="quarter" idx="11"/>
          </p:nvPr>
        </p:nvSpPr>
        <p:spPr>
          <a:xfrm>
            <a:off x="685800" y="381000"/>
            <a:ext cx="6991492" cy="365125"/>
          </a:xfrm>
        </p:spPr>
        <p:txBody>
          <a:bodyPr/>
          <a:lstStyle/>
          <a:p>
            <a:endParaRPr lang="fr-FR"/>
          </a:p>
        </p:txBody>
      </p:sp>
      <p:sp>
        <p:nvSpPr>
          <p:cNvPr id="6" name="Slide Number Placeholder 5"/>
          <p:cNvSpPr>
            <a:spLocks noGrp="1"/>
          </p:cNvSpPr>
          <p:nvPr>
            <p:ph type="sldNum" sz="quarter" idx="12"/>
          </p:nvPr>
        </p:nvSpPr>
        <p:spPr>
          <a:xfrm>
            <a:off x="10862452" y="381000"/>
            <a:ext cx="643748" cy="365125"/>
          </a:xfrm>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38938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C5E91DD-825E-4A3D-9ABC-CA306A7E81CB}" type="datetimeFigureOut">
              <a:rPr lang="fr-FR" smtClean="0"/>
              <a:t>14/05/2026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239178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smtClean="0"/>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C5E91DD-825E-4A3D-9ABC-CA306A7E81CB}" type="datetimeFigureOut">
              <a:rPr lang="fr-FR" smtClean="0"/>
              <a:t>14/05/2026</a:t>
            </a:fld>
            <a:endParaRPr lang="fr-FR"/>
          </a:p>
        </p:txBody>
      </p:sp>
      <p:sp>
        <p:nvSpPr>
          <p:cNvPr id="5" name="Footer Placeholder 4"/>
          <p:cNvSpPr>
            <a:spLocks noGrp="1"/>
          </p:cNvSpPr>
          <p:nvPr>
            <p:ph type="ftr" sz="quarter" idx="11"/>
          </p:nvPr>
        </p:nvSpPr>
        <p:spPr>
          <a:xfrm>
            <a:off x="685800" y="381001"/>
            <a:ext cx="6991492" cy="364065"/>
          </a:xfrm>
        </p:spPr>
        <p:txBody>
          <a:bodyPr/>
          <a:lstStyle/>
          <a:p>
            <a:endParaRPr lang="fr-FR"/>
          </a:p>
        </p:txBody>
      </p:sp>
      <p:sp>
        <p:nvSpPr>
          <p:cNvPr id="6" name="Slide Number Placeholder 5"/>
          <p:cNvSpPr>
            <a:spLocks noGrp="1"/>
          </p:cNvSpPr>
          <p:nvPr>
            <p:ph type="sldNum" sz="quarter" idx="12"/>
          </p:nvPr>
        </p:nvSpPr>
        <p:spPr>
          <a:xfrm>
            <a:off x="10862452" y="381000"/>
            <a:ext cx="643748" cy="365125"/>
          </a:xfrm>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177248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C5E91DD-825E-4A3D-9ABC-CA306A7E81CB}" type="datetimeFigureOut">
              <a:rPr lang="fr-FR" smtClean="0"/>
              <a:t>14/05/2026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96637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C5E91DD-825E-4A3D-9ABC-CA306A7E81CB}" type="datetimeFigureOut">
              <a:rPr lang="fr-FR" smtClean="0"/>
              <a:t>14/05/2026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235735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C5E91DD-825E-4A3D-9ABC-CA306A7E81CB}" type="datetimeFigureOut">
              <a:rPr lang="fr-FR" smtClean="0"/>
              <a:t>14/05/2026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267269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E91DD-825E-4A3D-9ABC-CA306A7E81CB}" type="datetimeFigureOut">
              <a:rPr lang="fr-FR" smtClean="0"/>
              <a:t>14/05/2026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387941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smtClean="0"/>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C5E91DD-825E-4A3D-9ABC-CA306A7E81CB}" type="datetimeFigureOut">
              <a:rPr lang="fr-FR" smtClean="0"/>
              <a:t>14/05/2026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215435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C5E91DD-825E-4A3D-9ABC-CA306A7E81CB}" type="datetimeFigureOut">
              <a:rPr lang="fr-FR" smtClean="0"/>
              <a:t>14/05/2026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ACB859-FAAD-4C26-8864-84BEBBAB043D}" type="slidenum">
              <a:rPr lang="fr-FR" smtClean="0"/>
              <a:t>‹N°›</a:t>
            </a:fld>
            <a:endParaRPr lang="fr-FR"/>
          </a:p>
        </p:txBody>
      </p:sp>
    </p:spTree>
    <p:extLst>
      <p:ext uri="{BB962C8B-B14F-4D97-AF65-F5344CB8AC3E}">
        <p14:creationId xmlns:p14="http://schemas.microsoft.com/office/powerpoint/2010/main" val="51851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5E91DD-825E-4A3D-9ABC-CA306A7E81CB}" type="datetimeFigureOut">
              <a:rPr lang="fr-FR" smtClean="0"/>
              <a:t>14/05/2026</a:t>
            </a:fld>
            <a:endParaRPr lang="fr-F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0ACB859-FAAD-4C26-8864-84BEBBAB043D}" type="slidenum">
              <a:rPr lang="fr-FR" smtClean="0"/>
              <a:t>‹N°›</a:t>
            </a:fld>
            <a:endParaRPr lang="fr-FR"/>
          </a:p>
        </p:txBody>
      </p:sp>
    </p:spTree>
    <p:extLst>
      <p:ext uri="{BB962C8B-B14F-4D97-AF65-F5344CB8AC3E}">
        <p14:creationId xmlns:p14="http://schemas.microsoft.com/office/powerpoint/2010/main" val="1564991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a:t>ا</a:t>
            </a:r>
            <a:r>
              <a:rPr lang="ar-DZ" dirty="0" smtClean="0"/>
              <a:t>لإشهار وخطة وسائل الإعلام</a:t>
            </a:r>
            <a:endParaRPr lang="fr-FR" dirty="0"/>
          </a:p>
        </p:txBody>
      </p:sp>
      <p:sp>
        <p:nvSpPr>
          <p:cNvPr id="3" name="Sous-titre 2"/>
          <p:cNvSpPr>
            <a:spLocks noGrp="1"/>
          </p:cNvSpPr>
          <p:nvPr>
            <p:ph type="subTitle" idx="1"/>
          </p:nvPr>
        </p:nvSpPr>
        <p:spPr/>
        <p:txBody>
          <a:bodyPr/>
          <a:lstStyle/>
          <a:p>
            <a:r>
              <a:rPr lang="ar-DZ" dirty="0" smtClean="0"/>
              <a:t>المحاضرة2</a:t>
            </a:r>
            <a:endParaRPr lang="fr-FR" dirty="0"/>
          </a:p>
        </p:txBody>
      </p:sp>
    </p:spTree>
    <p:extLst>
      <p:ext uri="{BB962C8B-B14F-4D97-AF65-F5344CB8AC3E}">
        <p14:creationId xmlns:p14="http://schemas.microsoft.com/office/powerpoint/2010/main" val="111354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3636" y="1108363"/>
            <a:ext cx="6220691" cy="5375563"/>
          </a:xfrm>
        </p:spPr>
      </p:pic>
    </p:spTree>
    <p:extLst>
      <p:ext uri="{BB962C8B-B14F-4D97-AF65-F5344CB8AC3E}">
        <p14:creationId xmlns:p14="http://schemas.microsoft.com/office/powerpoint/2010/main" val="48553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0763" y="901532"/>
            <a:ext cx="8610600" cy="1293028"/>
          </a:xfrm>
        </p:spPr>
        <p:txBody>
          <a:bodyPr/>
          <a:lstStyle/>
          <a:p>
            <a:pPr algn="ctr"/>
            <a:r>
              <a:rPr lang="ar-DZ" b="1" dirty="0" smtClean="0"/>
              <a:t>العناوين:   الرئيسية </a:t>
            </a:r>
            <a:r>
              <a:rPr lang="ar-DZ" b="1" dirty="0"/>
              <a:t>والفرعية </a:t>
            </a:r>
            <a:endParaRPr lang="fr-FR" dirty="0"/>
          </a:p>
        </p:txBody>
      </p:sp>
      <p:sp>
        <p:nvSpPr>
          <p:cNvPr id="3" name="Espace réservé du contenu 2"/>
          <p:cNvSpPr>
            <a:spLocks noGrp="1"/>
          </p:cNvSpPr>
          <p:nvPr>
            <p:ph idx="1"/>
          </p:nvPr>
        </p:nvSpPr>
        <p:spPr/>
        <p:txBody>
          <a:bodyPr/>
          <a:lstStyle/>
          <a:p>
            <a:pPr algn="r" rtl="1"/>
            <a:r>
              <a:rPr lang="ar-DZ" dirty="0"/>
              <a:t> هو الجملة – أو مجموعة الجمل –الصحيحة </a:t>
            </a:r>
            <a:r>
              <a:rPr lang="ar-DZ" dirty="0" smtClean="0"/>
              <a:t>التي </a:t>
            </a:r>
            <a:r>
              <a:rPr lang="ar-DZ" dirty="0"/>
              <a:t>تعبر على المضمون  ويتضمن العنوان الرئيس والعناوين الفرعية المساعدة أو الداعمة </a:t>
            </a:r>
            <a:r>
              <a:rPr lang="ar-DZ" dirty="0" smtClean="0"/>
              <a:t>وتعتبر </a:t>
            </a:r>
            <a:r>
              <a:rPr lang="ar-DZ" dirty="0"/>
              <a:t>أهم عناصر الجاذبية في الإعلان ، وغالبا ما يوضع في الجزء الأعلى من الإعلان ، ويتفنن المصممون في تمييزه  وإبرازه  وتستخدم الألوان  وأنواع الخطوط والظلال في إضفاء المزيد من البروز له لهذا يعتبر أهم عنصر على اعتبار انه أول ما يقع عليه اهتمام </a:t>
            </a:r>
            <a:r>
              <a:rPr lang="ar-DZ" dirty="0" smtClean="0"/>
              <a:t>القارئ " عواج"</a:t>
            </a:r>
            <a:endParaRPr lang="fr-FR" dirty="0"/>
          </a:p>
        </p:txBody>
      </p:sp>
    </p:spTree>
    <p:extLst>
      <p:ext uri="{BB962C8B-B14F-4D97-AF65-F5344CB8AC3E}">
        <p14:creationId xmlns:p14="http://schemas.microsoft.com/office/powerpoint/2010/main" val="31715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89708"/>
            <a:ext cx="10515600" cy="471056"/>
          </a:xfrm>
        </p:spPr>
        <p:txBody>
          <a:bodyPr>
            <a:normAutofit fontScale="90000"/>
          </a:bodyPr>
          <a:lstStyle/>
          <a:p>
            <a:pPr algn="ctr"/>
            <a:r>
              <a:rPr lang="ar-DZ" b="1" dirty="0"/>
              <a:t>متن (نص الإعلان)</a:t>
            </a:r>
            <a:r>
              <a:rPr lang="ar-DZ" dirty="0"/>
              <a:t/>
            </a:r>
            <a:br>
              <a:rPr lang="ar-DZ" dirty="0"/>
            </a:br>
            <a:endParaRPr lang="fr-FR" dirty="0"/>
          </a:p>
        </p:txBody>
      </p:sp>
      <p:sp>
        <p:nvSpPr>
          <p:cNvPr id="3" name="Espace réservé du contenu 2"/>
          <p:cNvSpPr>
            <a:spLocks noGrp="1"/>
          </p:cNvSpPr>
          <p:nvPr>
            <p:ph idx="1"/>
          </p:nvPr>
        </p:nvSpPr>
        <p:spPr>
          <a:xfrm>
            <a:off x="574963" y="2410691"/>
            <a:ext cx="10515600" cy="2105891"/>
          </a:xfrm>
        </p:spPr>
        <p:txBody>
          <a:bodyPr>
            <a:normAutofit/>
          </a:bodyPr>
          <a:lstStyle/>
          <a:p>
            <a:pPr algn="r" rtl="1"/>
            <a:r>
              <a:rPr lang="ar-DZ" dirty="0" smtClean="0"/>
              <a:t>وهو </a:t>
            </a:r>
            <a:r>
              <a:rPr lang="ar-DZ" dirty="0"/>
              <a:t>جوهر المادة الإعلانية ويحتوي على التفاصيل التي يمكن أن تكون عبارة على معلومات أو بيانات، أو حقائق، أو وقائع، </a:t>
            </a:r>
            <a:r>
              <a:rPr lang="ar-DZ" dirty="0" smtClean="0"/>
              <a:t>أو </a:t>
            </a:r>
            <a:r>
              <a:rPr lang="ar-DZ" dirty="0"/>
              <a:t>أحداث، أو أقوال، أو اقتباسات أو حجج، أو أدلة أو شروح أو تفسيرات أو أفكار أو </a:t>
            </a:r>
            <a:r>
              <a:rPr lang="ar-DZ" dirty="0" err="1"/>
              <a:t>اتجاهات.كما</a:t>
            </a:r>
            <a:r>
              <a:rPr lang="ar-DZ" dirty="0"/>
              <a:t> انه يمثل قلب المادة الإعلانية الذي تتم فيه عملية الإقناع </a:t>
            </a:r>
            <a:endParaRPr lang="fr-FR" dirty="0"/>
          </a:p>
        </p:txBody>
      </p:sp>
    </p:spTree>
    <p:extLst>
      <p:ext uri="{BB962C8B-B14F-4D97-AF65-F5344CB8AC3E}">
        <p14:creationId xmlns:p14="http://schemas.microsoft.com/office/powerpoint/2010/main" val="310977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048039"/>
          </a:xfrm>
        </p:spPr>
        <p:txBody>
          <a:bodyPr>
            <a:normAutofit fontScale="90000"/>
          </a:bodyPr>
          <a:lstStyle/>
          <a:p>
            <a:r>
              <a:rPr lang="fr-FR" b="1" dirty="0"/>
              <a:t>                    </a:t>
            </a:r>
            <a:r>
              <a:rPr lang="ar-DZ" b="1" dirty="0"/>
              <a:t>الصور </a:t>
            </a:r>
            <a:r>
              <a:rPr lang="ar-DZ" b="1" dirty="0" smtClean="0"/>
              <a:t>الأساسية او الثانوية :</a:t>
            </a:r>
            <a:r>
              <a:rPr lang="ar-DZ" dirty="0"/>
              <a:t/>
            </a:r>
            <a:br>
              <a:rPr lang="ar-DZ" dirty="0"/>
            </a:br>
            <a:endParaRPr lang="fr-FR" dirty="0"/>
          </a:p>
        </p:txBody>
      </p:sp>
      <p:sp>
        <p:nvSpPr>
          <p:cNvPr id="3" name="Espace réservé du contenu 2"/>
          <p:cNvSpPr>
            <a:spLocks noGrp="1"/>
          </p:cNvSpPr>
          <p:nvPr>
            <p:ph idx="1"/>
          </p:nvPr>
        </p:nvSpPr>
        <p:spPr>
          <a:xfrm>
            <a:off x="838200" y="1825624"/>
            <a:ext cx="10515600" cy="5032375"/>
          </a:xfrm>
        </p:spPr>
        <p:txBody>
          <a:bodyPr>
            <a:normAutofit/>
          </a:bodyPr>
          <a:lstStyle/>
          <a:p>
            <a:pPr algn="r" rtl="1"/>
            <a:r>
              <a:rPr lang="ar-DZ" dirty="0" smtClean="0"/>
              <a:t>تعد </a:t>
            </a:r>
            <a:r>
              <a:rPr lang="ar-DZ" dirty="0"/>
              <a:t>الصورة من أهم أجزاء الإعلان ،وتعتبر الجزء </a:t>
            </a:r>
            <a:r>
              <a:rPr lang="ar-DZ" dirty="0" smtClean="0"/>
              <a:t>الرئيس وتلخص </a:t>
            </a:r>
            <a:r>
              <a:rPr lang="ar-DZ" dirty="0"/>
              <a:t>الكثير من المعلومات ، ويعتبرها البعض بأنها أفضل من ألف كلمة ، والصورة  تعبر عن فكرة كاملة ،وأحيانا تعتبر بديلا عن </a:t>
            </a:r>
            <a:r>
              <a:rPr lang="ar-DZ" dirty="0" smtClean="0"/>
              <a:t>الكلمات.</a:t>
            </a:r>
            <a:endParaRPr lang="ar-DZ" dirty="0"/>
          </a:p>
          <a:p>
            <a:pPr algn="r" rtl="1"/>
            <a:r>
              <a:rPr lang="ar-DZ" dirty="0"/>
              <a:t>ويحرص المصممون على اختيار الصور بأنفسهم، ومنهم من يهتم بتصوير بالتقاط الصورة بنفسه، ليحصل على ما يريد من معان فنية وموضوعية والدرجة المناسبة من الجودة.</a:t>
            </a:r>
          </a:p>
          <a:p>
            <a:pPr algn="r" rtl="1"/>
            <a:r>
              <a:rPr lang="ar-DZ" dirty="0"/>
              <a:t>وتعد درجة وضوح الصورة في الجودة والمعنى والارتباط بالمنتج من أهم معايير استخدام الصورة في الإعلان، كما أن هناك ارتباط بين درجة التذكر ودرجة ارتباط الصورة بالمنتج المعلن عنه أو الفكرة الإعلانية.</a:t>
            </a:r>
          </a:p>
          <a:p>
            <a:pPr algn="r" rtl="1"/>
            <a:r>
              <a:rPr lang="ar-DZ" dirty="0"/>
              <a:t> ويمكن تصنيف الصورة </a:t>
            </a:r>
            <a:r>
              <a:rPr lang="ar-DZ" dirty="0" smtClean="0"/>
              <a:t> إلى</a:t>
            </a:r>
            <a:r>
              <a:rPr lang="ar-DZ" dirty="0"/>
              <a:t> </a:t>
            </a:r>
            <a:r>
              <a:rPr lang="ar-DZ" dirty="0" smtClean="0"/>
              <a:t>: صورة كاملة للسلعة  او جزئية  او صورة جانب من جوانب السلعة  او صورة السلعة اثناء الاستخدام  او العرض او صورتها بين سلع المنافسين </a:t>
            </a:r>
            <a:endParaRPr lang="ar-DZ" dirty="0"/>
          </a:p>
          <a:p>
            <a:pPr algn="r" rtl="1"/>
            <a:endParaRPr lang="fr-FR" dirty="0"/>
          </a:p>
        </p:txBody>
      </p:sp>
    </p:spTree>
    <p:extLst>
      <p:ext uri="{BB962C8B-B14F-4D97-AF65-F5344CB8AC3E}">
        <p14:creationId xmlns:p14="http://schemas.microsoft.com/office/powerpoint/2010/main" val="3782775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b="1" dirty="0"/>
              <a:t>درجات الثقل والمساحات</a:t>
            </a:r>
            <a:r>
              <a:rPr lang="ar-DZ" dirty="0"/>
              <a:t> </a:t>
            </a:r>
            <a:endParaRPr lang="fr-FR" dirty="0"/>
          </a:p>
        </p:txBody>
      </p:sp>
      <p:sp>
        <p:nvSpPr>
          <p:cNvPr id="3" name="Espace réservé du contenu 2"/>
          <p:cNvSpPr>
            <a:spLocks noGrp="1"/>
          </p:cNvSpPr>
          <p:nvPr>
            <p:ph idx="1"/>
          </p:nvPr>
        </p:nvSpPr>
        <p:spPr/>
        <p:txBody>
          <a:bodyPr>
            <a:normAutofit/>
          </a:bodyPr>
          <a:lstStyle/>
          <a:p>
            <a:pPr algn="r" rtl="1"/>
            <a:r>
              <a:rPr lang="ar-DZ" dirty="0"/>
              <a:t> تعتبر المساحات من العناصر الأساسية في الإعلان ، ولها دور في التأثير على شكله النهائي ، وتعرف على أنها المساحة التي تحتوي على بقية عناصر الإعلان كالصور ، والكلمات والألوان ....، وتعد المساحات البيضاء في الإعلان ، أو الفراغات مهمة جدا ، لكونها تعطي راحة بصرية ، وكونها تساعد على عملية تنظيم فهم الإعلان بسرعة  وسهولة ، لذا ينبغي الحرص على ترك مساحات فراغ في الإعلان ، </a:t>
            </a:r>
            <a:endParaRPr lang="fr-FR" dirty="0"/>
          </a:p>
        </p:txBody>
      </p:sp>
    </p:spTree>
    <p:extLst>
      <p:ext uri="{BB962C8B-B14F-4D97-AF65-F5344CB8AC3E}">
        <p14:creationId xmlns:p14="http://schemas.microsoft.com/office/powerpoint/2010/main" val="59489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b="1" dirty="0" smtClean="0"/>
              <a:t>الخلفيات:</a:t>
            </a:r>
            <a:endParaRPr lang="fr-FR" dirty="0"/>
          </a:p>
        </p:txBody>
      </p:sp>
      <p:sp>
        <p:nvSpPr>
          <p:cNvPr id="3" name="Espace réservé du contenu 2"/>
          <p:cNvSpPr>
            <a:spLocks noGrp="1"/>
          </p:cNvSpPr>
          <p:nvPr>
            <p:ph idx="1"/>
          </p:nvPr>
        </p:nvSpPr>
        <p:spPr/>
        <p:txBody>
          <a:bodyPr>
            <a:normAutofit/>
          </a:bodyPr>
          <a:lstStyle/>
          <a:p>
            <a:pPr algn="r" rtl="1"/>
            <a:r>
              <a:rPr lang="ar-DZ" b="1" dirty="0"/>
              <a:t> </a:t>
            </a:r>
            <a:r>
              <a:rPr lang="ar-DZ" dirty="0"/>
              <a:t>كل إعلان يتضمن خلفية تتباين ما بين اللون الأبيض والأسود، أو تدرج أي لون أخر وأي عنصر من عناصر الإعلان يمكن أن يكون بمثابة الخلفية، كالشعار، أو صورة أو رسم.</a:t>
            </a:r>
          </a:p>
          <a:p>
            <a:pPr algn="r" rtl="1"/>
            <a:r>
              <a:rPr lang="ar-DZ" dirty="0"/>
              <a:t> </a:t>
            </a:r>
            <a:r>
              <a:rPr lang="ar-DZ" dirty="0" smtClean="0"/>
              <a:t>هناك </a:t>
            </a:r>
            <a:r>
              <a:rPr lang="ar-DZ" dirty="0"/>
              <a:t>تصميمات إعلانية تعتمد بكاملها على الخلفية ، كأن تكون بيضاء  وفيها جملة سوداء ، وفيها عنصر واحد فقط .</a:t>
            </a:r>
          </a:p>
          <a:p>
            <a:pPr algn="r"/>
            <a:r>
              <a:rPr lang="ar-DZ" dirty="0" smtClean="0"/>
              <a:t/>
            </a:r>
            <a:br>
              <a:rPr lang="ar-DZ" dirty="0" smtClean="0"/>
            </a:br>
            <a:endParaRPr lang="fr-FR" dirty="0"/>
          </a:p>
        </p:txBody>
      </p:sp>
    </p:spTree>
    <p:extLst>
      <p:ext uri="{BB962C8B-B14F-4D97-AF65-F5344CB8AC3E}">
        <p14:creationId xmlns:p14="http://schemas.microsoft.com/office/powerpoint/2010/main" val="3761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err="1" smtClean="0"/>
              <a:t>إستراتيجيات</a:t>
            </a:r>
            <a:r>
              <a:rPr lang="ar-DZ" dirty="0" smtClean="0"/>
              <a:t> الإبداع في التصميم الاشهاري</a:t>
            </a:r>
            <a:endParaRPr lang="fr-FR" dirty="0"/>
          </a:p>
        </p:txBody>
      </p:sp>
      <p:sp>
        <p:nvSpPr>
          <p:cNvPr id="3" name="Espace réservé du contenu 2"/>
          <p:cNvSpPr>
            <a:spLocks noGrp="1"/>
          </p:cNvSpPr>
          <p:nvPr>
            <p:ph idx="1"/>
          </p:nvPr>
        </p:nvSpPr>
        <p:spPr>
          <a:xfrm>
            <a:off x="685800" y="2188569"/>
            <a:ext cx="10820400" cy="4024125"/>
          </a:xfrm>
        </p:spPr>
        <p:txBody>
          <a:bodyPr/>
          <a:lstStyle/>
          <a:p>
            <a:pPr algn="r"/>
            <a:r>
              <a:rPr lang="ar-DZ" dirty="0" smtClean="0"/>
              <a:t>الاستراتيجيات التقليدية للتصميم الإشهاري</a:t>
            </a:r>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657367"/>
            <a:ext cx="10245435" cy="1543265"/>
          </a:xfrm>
          <a:prstGeom prst="rect">
            <a:avLst/>
          </a:prstGeom>
        </p:spPr>
      </p:pic>
    </p:spTree>
    <p:extLst>
      <p:ext uri="{BB962C8B-B14F-4D97-AF65-F5344CB8AC3E}">
        <p14:creationId xmlns:p14="http://schemas.microsoft.com/office/powerpoint/2010/main" val="3197273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dirty="0" smtClean="0"/>
              <a:t>الوثيقة </a:t>
            </a:r>
            <a:r>
              <a:rPr lang="ar-DZ" dirty="0" err="1" smtClean="0"/>
              <a:t>الإستراتيجية</a:t>
            </a:r>
            <a:endParaRPr lang="fr-FR" dirty="0"/>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93274"/>
            <a:ext cx="10515600" cy="3951286"/>
          </a:xfrm>
        </p:spPr>
      </p:pic>
    </p:spTree>
    <p:extLst>
      <p:ext uri="{BB962C8B-B14F-4D97-AF65-F5344CB8AC3E}">
        <p14:creationId xmlns:p14="http://schemas.microsoft.com/office/powerpoint/2010/main" val="353606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455" y="166255"/>
            <a:ext cx="11291454" cy="6010708"/>
          </a:xfrm>
        </p:spPr>
      </p:pic>
    </p:spTree>
    <p:extLst>
      <p:ext uri="{BB962C8B-B14F-4D97-AF65-F5344CB8AC3E}">
        <p14:creationId xmlns:p14="http://schemas.microsoft.com/office/powerpoint/2010/main" val="65957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45" y="290944"/>
            <a:ext cx="11707091" cy="5787089"/>
          </a:xfrm>
        </p:spPr>
      </p:pic>
    </p:spTree>
    <p:extLst>
      <p:ext uri="{BB962C8B-B14F-4D97-AF65-F5344CB8AC3E}">
        <p14:creationId xmlns:p14="http://schemas.microsoft.com/office/powerpoint/2010/main" val="293844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dirty="0" smtClean="0"/>
              <a:t>الخطة الإعلامية لوسائل الإعلام</a:t>
            </a:r>
            <a:endParaRPr lang="fr-FR" dirty="0"/>
          </a:p>
        </p:txBody>
      </p:sp>
      <p:sp>
        <p:nvSpPr>
          <p:cNvPr id="3" name="Espace réservé du contenu 2"/>
          <p:cNvSpPr>
            <a:spLocks noGrp="1"/>
          </p:cNvSpPr>
          <p:nvPr>
            <p:ph idx="1"/>
          </p:nvPr>
        </p:nvSpPr>
        <p:spPr/>
        <p:txBody>
          <a:bodyPr/>
          <a:lstStyle/>
          <a:p>
            <a:pPr algn="just" rtl="1"/>
            <a:r>
              <a:rPr lang="ar-DZ" dirty="0" smtClean="0"/>
              <a:t>هي الخريطة التي تهتدي بها  المؤسسة الإعلامية  في تعاطيها مع رسائل الإعلام  وتفاعلها مع الجمهور  وهي تضمن أن  تكون الرسائل  متماسكة  ومنظمة وهادفة  بها يتم  بناء رسائل إعلانية  وتشكيل صورتها  في اذهان الجماهير  وتأسيس علاقتها  مع وسائل الإعلام  والجمهور </a:t>
            </a:r>
          </a:p>
          <a:p>
            <a:pPr algn="just" rtl="1"/>
            <a:endParaRPr lang="fr-FR" dirty="0"/>
          </a:p>
        </p:txBody>
      </p:sp>
    </p:spTree>
    <p:extLst>
      <p:ext uri="{BB962C8B-B14F-4D97-AF65-F5344CB8AC3E}">
        <p14:creationId xmlns:p14="http://schemas.microsoft.com/office/powerpoint/2010/main" val="320261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1310" y="133991"/>
            <a:ext cx="8610600" cy="1293028"/>
          </a:xfrm>
        </p:spPr>
        <p:txBody>
          <a:bodyPr/>
          <a:lstStyle/>
          <a:p>
            <a:pPr algn="ctr"/>
            <a:r>
              <a:rPr lang="ar-DZ" dirty="0" smtClean="0"/>
              <a:t>مخطط العمل الابداعي</a:t>
            </a:r>
            <a:endParaRPr lang="fr-FR" dirty="0"/>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27019"/>
            <a:ext cx="11790218" cy="4693884"/>
          </a:xfrm>
        </p:spPr>
      </p:pic>
    </p:spTree>
    <p:extLst>
      <p:ext uri="{BB962C8B-B14F-4D97-AF65-F5344CB8AC3E}">
        <p14:creationId xmlns:p14="http://schemas.microsoft.com/office/powerpoint/2010/main" val="1040981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655" y="1565565"/>
            <a:ext cx="9144000" cy="3674124"/>
          </a:xfrm>
        </p:spPr>
      </p:pic>
    </p:spTree>
    <p:extLst>
      <p:ext uri="{BB962C8B-B14F-4D97-AF65-F5344CB8AC3E}">
        <p14:creationId xmlns:p14="http://schemas.microsoft.com/office/powerpoint/2010/main" val="94880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509" y="263236"/>
            <a:ext cx="11554691" cy="6248400"/>
          </a:xfrm>
        </p:spPr>
      </p:pic>
    </p:spTree>
    <p:extLst>
      <p:ext uri="{BB962C8B-B14F-4D97-AF65-F5344CB8AC3E}">
        <p14:creationId xmlns:p14="http://schemas.microsoft.com/office/powerpoint/2010/main" val="142186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04800"/>
            <a:ext cx="11762509" cy="5777997"/>
          </a:xfrm>
        </p:spPr>
      </p:pic>
    </p:spTree>
    <p:extLst>
      <p:ext uri="{BB962C8B-B14F-4D97-AF65-F5344CB8AC3E}">
        <p14:creationId xmlns:p14="http://schemas.microsoft.com/office/powerpoint/2010/main" val="3875130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709" y="387928"/>
            <a:ext cx="10820399" cy="5109000"/>
          </a:xfrm>
        </p:spPr>
      </p:pic>
    </p:spTree>
    <p:extLst>
      <p:ext uri="{BB962C8B-B14F-4D97-AF65-F5344CB8AC3E}">
        <p14:creationId xmlns:p14="http://schemas.microsoft.com/office/powerpoint/2010/main" val="4010612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8309" y="947015"/>
            <a:ext cx="10515600" cy="964911"/>
          </a:xfrm>
        </p:spPr>
        <p:txBody>
          <a:bodyPr>
            <a:normAutofit fontScale="90000"/>
          </a:bodyPr>
          <a:lstStyle/>
          <a:p>
            <a:pPr algn="ctr"/>
            <a:r>
              <a:rPr lang="ar-DZ" dirty="0" smtClean="0"/>
              <a:t>الاستراتيجيات الإبداعية استراتيجية القطيعة</a:t>
            </a:r>
            <a:br>
              <a:rPr lang="ar-DZ" dirty="0" smtClean="0"/>
            </a:br>
            <a:endParaRPr lang="fr-FR" dirty="0"/>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911926"/>
            <a:ext cx="11049000" cy="4461165"/>
          </a:xfrm>
        </p:spPr>
      </p:pic>
    </p:spTree>
    <p:extLst>
      <p:ext uri="{BB962C8B-B14F-4D97-AF65-F5344CB8AC3E}">
        <p14:creationId xmlns:p14="http://schemas.microsoft.com/office/powerpoint/2010/main" val="482158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927" y="221673"/>
            <a:ext cx="11166764" cy="6206836"/>
          </a:xfrm>
        </p:spPr>
      </p:pic>
    </p:spTree>
    <p:extLst>
      <p:ext uri="{BB962C8B-B14F-4D97-AF65-F5344CB8AC3E}">
        <p14:creationId xmlns:p14="http://schemas.microsoft.com/office/powerpoint/2010/main" val="344813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90455" y="235527"/>
            <a:ext cx="4662054" cy="872836"/>
          </a:xfrm>
        </p:spPr>
        <p:txBody>
          <a:bodyPr/>
          <a:lstStyle/>
          <a:p>
            <a:r>
              <a:rPr lang="ar-DZ" dirty="0" smtClean="0"/>
              <a:t>مكونات الخطة الإعلامية </a:t>
            </a:r>
            <a:endParaRPr lang="fr-FR" dirty="0"/>
          </a:p>
        </p:txBody>
      </p:sp>
      <p:sp>
        <p:nvSpPr>
          <p:cNvPr id="3" name="Espace réservé du contenu 2"/>
          <p:cNvSpPr>
            <a:spLocks noGrp="1"/>
          </p:cNvSpPr>
          <p:nvPr>
            <p:ph idx="1"/>
          </p:nvPr>
        </p:nvSpPr>
        <p:spPr>
          <a:xfrm>
            <a:off x="477981" y="1288474"/>
            <a:ext cx="11492345" cy="5569526"/>
          </a:xfrm>
        </p:spPr>
        <p:txBody>
          <a:bodyPr>
            <a:normAutofit fontScale="92500" lnSpcReduction="10000"/>
          </a:bodyPr>
          <a:lstStyle/>
          <a:p>
            <a:pPr algn="r"/>
            <a:r>
              <a:rPr lang="ar-DZ" dirty="0" smtClean="0"/>
              <a:t>تتكون الخطة الإعلامية من مجموعة عناصر يتم بناؤها  وفقا لمنهجيات محددة  لضمان إيصال الرسائل المناسبة  للجمهور المستهدف  عبر الوسائل  الأفضل في الوقت  الأنسب </a:t>
            </a:r>
          </a:p>
          <a:p>
            <a:pPr algn="r" rtl="1"/>
            <a:r>
              <a:rPr lang="ar-DZ" dirty="0" smtClean="0"/>
              <a:t>1- صياغة المخطط التنفيذي</a:t>
            </a:r>
          </a:p>
          <a:p>
            <a:pPr algn="r" rtl="1"/>
            <a:r>
              <a:rPr lang="ar-DZ" dirty="0"/>
              <a:t> </a:t>
            </a:r>
            <a:r>
              <a:rPr lang="ar-DZ" dirty="0" smtClean="0"/>
              <a:t>جمع المعلومات والتحليل</a:t>
            </a:r>
          </a:p>
          <a:p>
            <a:pPr algn="r" rtl="1"/>
            <a:r>
              <a:rPr lang="ar-DZ" dirty="0"/>
              <a:t> </a:t>
            </a:r>
            <a:r>
              <a:rPr lang="ar-DZ" dirty="0" smtClean="0"/>
              <a:t>وضع الأهداف </a:t>
            </a:r>
          </a:p>
          <a:p>
            <a:pPr algn="r" rtl="1"/>
            <a:r>
              <a:rPr lang="ar-DZ" dirty="0" smtClean="0"/>
              <a:t>تحديد الأهداف الاتصالية </a:t>
            </a:r>
          </a:p>
          <a:p>
            <a:pPr algn="r" rtl="1"/>
            <a:r>
              <a:rPr lang="ar-DZ" dirty="0" smtClean="0"/>
              <a:t>تحديد فئات الجمهور المستهدف </a:t>
            </a:r>
          </a:p>
          <a:p>
            <a:pPr algn="r" rtl="1"/>
            <a:r>
              <a:rPr lang="ar-DZ" dirty="0" smtClean="0"/>
              <a:t>تحديد استراتيجية التناول الإعلامي</a:t>
            </a:r>
          </a:p>
          <a:p>
            <a:pPr algn="r" rtl="1"/>
            <a:r>
              <a:rPr lang="ar-DZ" dirty="0" smtClean="0"/>
              <a:t>بناء الرسائل الإعلامية </a:t>
            </a:r>
          </a:p>
          <a:p>
            <a:pPr algn="r" rtl="1"/>
            <a:r>
              <a:rPr lang="ar-DZ" dirty="0" smtClean="0"/>
              <a:t>تحديد وسائل الاتصال </a:t>
            </a:r>
          </a:p>
          <a:p>
            <a:pPr algn="r" rtl="1"/>
            <a:r>
              <a:rPr lang="ar-DZ" dirty="0" smtClean="0"/>
              <a:t>تحديد التكتيكات</a:t>
            </a:r>
          </a:p>
          <a:p>
            <a:pPr algn="r" rtl="1"/>
            <a:r>
              <a:rPr lang="ar-DZ" dirty="0" smtClean="0"/>
              <a:t>تحديد الميزانية</a:t>
            </a:r>
          </a:p>
          <a:p>
            <a:pPr algn="r" rtl="1"/>
            <a:r>
              <a:rPr lang="ar-DZ" dirty="0" smtClean="0"/>
              <a:t>وضع الجدول الزمني للتنفيذ</a:t>
            </a:r>
          </a:p>
          <a:p>
            <a:pPr algn="r" rtl="1"/>
            <a:r>
              <a:rPr lang="ar-DZ" dirty="0"/>
              <a:t> </a:t>
            </a:r>
            <a:r>
              <a:rPr lang="ar-DZ" dirty="0" smtClean="0"/>
              <a:t>تقييم الخطة وقياس الأثر</a:t>
            </a:r>
          </a:p>
          <a:p>
            <a:pPr algn="r" rtl="1"/>
            <a:r>
              <a:rPr lang="ar-DZ" dirty="0" smtClean="0"/>
              <a:t>الحصول على ردود الفعل </a:t>
            </a:r>
            <a:endParaRPr lang="fr-FR" dirty="0"/>
          </a:p>
        </p:txBody>
      </p:sp>
    </p:spTree>
    <p:extLst>
      <p:ext uri="{BB962C8B-B14F-4D97-AF65-F5344CB8AC3E}">
        <p14:creationId xmlns:p14="http://schemas.microsoft.com/office/powerpoint/2010/main" val="288931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93527"/>
          </a:xfrm>
        </p:spPr>
      </p:pic>
    </p:spTree>
    <p:extLst>
      <p:ext uri="{BB962C8B-B14F-4D97-AF65-F5344CB8AC3E}">
        <p14:creationId xmlns:p14="http://schemas.microsoft.com/office/powerpoint/2010/main" val="110720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b="1" dirty="0" smtClean="0">
                <a:solidFill>
                  <a:srgbClr val="FF0000"/>
                </a:solidFill>
              </a:rPr>
              <a:t>الرسالة الإشهارية</a:t>
            </a:r>
            <a:endParaRPr lang="fr-FR" b="1" dirty="0">
              <a:solidFill>
                <a:srgbClr val="FF0000"/>
              </a:solidFill>
            </a:endParaRPr>
          </a:p>
        </p:txBody>
      </p:sp>
      <p:sp>
        <p:nvSpPr>
          <p:cNvPr id="3" name="Espace réservé du contenu 2"/>
          <p:cNvSpPr>
            <a:spLocks noGrp="1"/>
          </p:cNvSpPr>
          <p:nvPr>
            <p:ph idx="1"/>
          </p:nvPr>
        </p:nvSpPr>
        <p:spPr/>
        <p:txBody>
          <a:bodyPr/>
          <a:lstStyle/>
          <a:p>
            <a:pPr algn="r" rtl="1"/>
            <a:r>
              <a:rPr lang="ar-DZ" b="1" dirty="0">
                <a:solidFill>
                  <a:srgbClr val="FF0000"/>
                </a:solidFill>
              </a:rPr>
              <a:t>الرسالة الإعلانية:</a:t>
            </a:r>
            <a:endParaRPr lang="fr-FR" b="1" dirty="0">
              <a:solidFill>
                <a:srgbClr val="FF0000"/>
              </a:solidFill>
            </a:endParaRPr>
          </a:p>
          <a:p>
            <a:pPr algn="r" rtl="1"/>
            <a:r>
              <a:rPr lang="ar-DZ" dirty="0"/>
              <a:t>    هي المادة المكتوبة  والتي يتألف منها النص  والتي تحتوي  التفاصيل  المكملة والشارحة   ويطلق على الرسالة   الإعلانية  باللغة الإنجليزية </a:t>
            </a:r>
            <a:r>
              <a:rPr lang="ar-DZ" dirty="0" err="1"/>
              <a:t>إسم</a:t>
            </a:r>
            <a:r>
              <a:rPr lang="ar-DZ" dirty="0"/>
              <a:t> </a:t>
            </a:r>
            <a:r>
              <a:rPr lang="fr-FR" dirty="0"/>
              <a:t>COPY</a:t>
            </a:r>
          </a:p>
          <a:p>
            <a:pPr algn="r" rtl="1"/>
            <a:r>
              <a:rPr lang="fr-FR" dirty="0"/>
              <a:t> </a:t>
            </a:r>
            <a:r>
              <a:rPr lang="ar-DZ" dirty="0"/>
              <a:t> وتمثل الرسالة الاعلانية  فضاء  مفتوحا  ومرنا بيد المعلن  ينقل فيه </a:t>
            </a:r>
            <a:r>
              <a:rPr lang="ar-DZ" dirty="0" err="1"/>
              <a:t>مايريد</a:t>
            </a:r>
            <a:r>
              <a:rPr lang="ar-DZ" dirty="0"/>
              <a:t> من أفكار  وتحفيزات  دون  ان يكون هناك مدى او حجم  معين  بحيث يتوقف حجم الرسالة  الاعلانية  على عدة </a:t>
            </a:r>
            <a:r>
              <a:rPr lang="ar-DZ" dirty="0" smtClean="0"/>
              <a:t>عوامل</a:t>
            </a:r>
            <a:r>
              <a:rPr lang="ar-DZ" dirty="0"/>
              <a:t>:</a:t>
            </a:r>
            <a:endParaRPr lang="fr-FR" dirty="0"/>
          </a:p>
        </p:txBody>
      </p:sp>
    </p:spTree>
    <p:extLst>
      <p:ext uri="{BB962C8B-B14F-4D97-AF65-F5344CB8AC3E}">
        <p14:creationId xmlns:p14="http://schemas.microsoft.com/office/powerpoint/2010/main" val="226101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066799"/>
            <a:ext cx="10515600" cy="5110163"/>
          </a:xfrm>
        </p:spPr>
        <p:txBody>
          <a:bodyPr>
            <a:normAutofit/>
          </a:bodyPr>
          <a:lstStyle/>
          <a:p>
            <a:pPr rtl="1"/>
            <a:r>
              <a:rPr lang="ar-DZ" dirty="0"/>
              <a:t> </a:t>
            </a:r>
            <a:endParaRPr lang="fr-FR" dirty="0"/>
          </a:p>
          <a:p>
            <a:pPr lvl="0" algn="r" rtl="1"/>
            <a:r>
              <a:rPr lang="ar-DZ" b="1" dirty="0">
                <a:solidFill>
                  <a:srgbClr val="FF0000"/>
                </a:solidFill>
              </a:rPr>
              <a:t>السلعة</a:t>
            </a:r>
            <a:r>
              <a:rPr lang="ar-DZ" dirty="0"/>
              <a:t>: إن حجم  المعلومات في الرسالة  الاعلانية  قد يتوقف على المرحلة  التي تمر بها السلعة ، فهذا الحجم  يختلف إذا كانت السلعة  في مرحلة  التعليم  عما اذا كانت في مرحلة التذكير ، وفي هذه الحالة ، فإن التعليم يحتاج  إلى معلومات  وتفاصيل أكثر  مما يحتاجه التذكير ، كذلك يؤثر مدى </a:t>
            </a:r>
            <a:r>
              <a:rPr lang="ar-DZ" dirty="0" smtClean="0"/>
              <a:t>احتياج </a:t>
            </a:r>
            <a:r>
              <a:rPr lang="ar-DZ" dirty="0"/>
              <a:t>الجمهور  للسلعة على كمية  المعلومات  الواردة  في الرسالة الإعلانية ، إن المنتوجات التي  تكون في مرحلة  الادخال  الى السوق  تحتاج إلى معلومات أكثر  وكلما </a:t>
            </a:r>
            <a:r>
              <a:rPr lang="ar-DZ" dirty="0" smtClean="0"/>
              <a:t>استقرت </a:t>
            </a:r>
            <a:r>
              <a:rPr lang="ar-DZ" dirty="0"/>
              <a:t>في السوق  قلت الحاجة إلى معلومات  أكثر  للتعرف عليها </a:t>
            </a:r>
            <a:endParaRPr lang="fr-FR" dirty="0"/>
          </a:p>
          <a:p>
            <a:pPr lvl="0" algn="r" rtl="1"/>
            <a:r>
              <a:rPr lang="ar-DZ" dirty="0"/>
              <a:t> </a:t>
            </a:r>
            <a:r>
              <a:rPr lang="ar-DZ" b="1" dirty="0">
                <a:solidFill>
                  <a:srgbClr val="FF0000"/>
                </a:solidFill>
              </a:rPr>
              <a:t>المساحة :  </a:t>
            </a:r>
            <a:r>
              <a:rPr lang="ar-DZ" dirty="0"/>
              <a:t>حيث يكون الحجم هنا محصلة حسابات  المعلن وتوقعاته  حول إمكانياته وقدراته  ويعتمد من جهة ثانية على </a:t>
            </a:r>
            <a:r>
              <a:rPr lang="ar-DZ" dirty="0" smtClean="0"/>
              <a:t>إمكانيات </a:t>
            </a:r>
            <a:r>
              <a:rPr lang="ar-DZ" dirty="0"/>
              <a:t>الوسيلة  التي سينقل عبرها إعلانه  وماهو متوافر لديها من مساحات </a:t>
            </a:r>
            <a:endParaRPr lang="fr-FR" dirty="0"/>
          </a:p>
          <a:p>
            <a:pPr lvl="0" algn="r" rtl="1"/>
            <a:r>
              <a:rPr lang="ar-DZ" b="1" dirty="0">
                <a:solidFill>
                  <a:srgbClr val="FF0000"/>
                </a:solidFill>
              </a:rPr>
              <a:t>الغرض المطلوب تحقيقه من الإعلان</a:t>
            </a:r>
            <a:r>
              <a:rPr lang="ar-DZ" dirty="0"/>
              <a:t>:  ويقوم المعلن بضبط حجم الرسالة الاعلانية  وفقا لما يراه مناسبا لتحقيق هدفه ، فالهدف التعليمي  يحتاج عادة لمعلومات كثيرة  في حين ان هدف  التذكير  قد لا يحتاج </a:t>
            </a:r>
            <a:r>
              <a:rPr lang="ar-DZ" dirty="0" smtClean="0"/>
              <a:t>لأكثر </a:t>
            </a:r>
            <a:r>
              <a:rPr lang="ar-DZ" dirty="0"/>
              <a:t>من معلومة  واحدة  بينما هدف ترسيخ الشعار في ذهن  القارئ  قد لا يحتاج </a:t>
            </a:r>
            <a:r>
              <a:rPr lang="ar-DZ" dirty="0" smtClean="0"/>
              <a:t>لأكثر  </a:t>
            </a:r>
            <a:r>
              <a:rPr lang="ar-DZ" dirty="0"/>
              <a:t>من ترديد الشعار  في الرسالة  وبعد ان يضبط المعلن  حجم  المعلومات  المتطلبة في الرسالة  يحدد الصيغة  او الشكل  الذي سيورد هذه المعلومات</a:t>
            </a:r>
            <a:endParaRPr lang="fr-FR" dirty="0"/>
          </a:p>
          <a:p>
            <a:pPr algn="r"/>
            <a:endParaRPr lang="fr-FR" dirty="0"/>
          </a:p>
        </p:txBody>
      </p:sp>
    </p:spTree>
    <p:extLst>
      <p:ext uri="{BB962C8B-B14F-4D97-AF65-F5344CB8AC3E}">
        <p14:creationId xmlns:p14="http://schemas.microsoft.com/office/powerpoint/2010/main" val="342495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98871"/>
            <a:ext cx="10515600" cy="715530"/>
          </a:xfrm>
        </p:spPr>
        <p:txBody>
          <a:bodyPr/>
          <a:lstStyle/>
          <a:p>
            <a:pPr algn="ctr"/>
            <a:r>
              <a:rPr lang="ar-DZ" dirty="0" smtClean="0"/>
              <a:t>أشكال الرسالة الإشهارية</a:t>
            </a:r>
            <a:endParaRPr lang="fr-FR" dirty="0"/>
          </a:p>
        </p:txBody>
      </p:sp>
      <p:sp>
        <p:nvSpPr>
          <p:cNvPr id="3" name="Espace réservé du contenu 2"/>
          <p:cNvSpPr>
            <a:spLocks noGrp="1"/>
          </p:cNvSpPr>
          <p:nvPr>
            <p:ph idx="1"/>
          </p:nvPr>
        </p:nvSpPr>
        <p:spPr>
          <a:xfrm>
            <a:off x="838200" y="1049770"/>
            <a:ext cx="10515600" cy="5351030"/>
          </a:xfrm>
        </p:spPr>
        <p:txBody>
          <a:bodyPr>
            <a:normAutofit/>
          </a:bodyPr>
          <a:lstStyle/>
          <a:p>
            <a:pPr lvl="0" algn="r" rtl="1"/>
            <a:r>
              <a:rPr lang="ar-DZ" dirty="0"/>
              <a:t>وقد حدد </a:t>
            </a:r>
            <a:r>
              <a:rPr lang="ar-DZ" dirty="0" err="1"/>
              <a:t>هيبنر</a:t>
            </a:r>
            <a:r>
              <a:rPr lang="ar-DZ" dirty="0"/>
              <a:t>  عدة أشكال  يمكن أن تتخذها الرسالة الاعلانية  منها:</a:t>
            </a:r>
            <a:endParaRPr lang="fr-FR" dirty="0"/>
          </a:p>
          <a:p>
            <a:pPr lvl="0" algn="r" rtl="1"/>
            <a:r>
              <a:rPr lang="ar-DZ" b="1" dirty="0">
                <a:solidFill>
                  <a:srgbClr val="FF0000"/>
                </a:solidFill>
              </a:rPr>
              <a:t>الرسالة التفسيرية </a:t>
            </a:r>
            <a:r>
              <a:rPr lang="ar-DZ" dirty="0"/>
              <a:t>: وتعتمد  هذه الرسالة على مخاطبة  القارئ منطقيا  حيث تقدم له معلومات  وحقائق عن السلعة  واستخداماتها وخصائصها  يكون </a:t>
            </a:r>
            <a:r>
              <a:rPr lang="ar-DZ" dirty="0" err="1"/>
              <a:t>هذفها</a:t>
            </a:r>
            <a:r>
              <a:rPr lang="ar-DZ" dirty="0"/>
              <a:t> الأول  هو الاعلام والتعليم والإرشاد، وتتحدد طبعة  السلع الت  يمكن أن يطبق عليها هذا النوع  من الرسائل  في تلك  السلع التي  يحتاج  المعلن  ان يعرف بها  جمهوره </a:t>
            </a:r>
            <a:endParaRPr lang="fr-FR" dirty="0"/>
          </a:p>
          <a:p>
            <a:pPr algn="r" rtl="1"/>
            <a:r>
              <a:rPr lang="ar-DZ" dirty="0"/>
              <a:t>سواء كانت جديدة أو لم يزل الجمهور  غير مقتنع بها </a:t>
            </a:r>
            <a:endParaRPr lang="fr-FR" dirty="0"/>
          </a:p>
          <a:p>
            <a:pPr lvl="0" algn="r" rtl="1"/>
            <a:r>
              <a:rPr lang="ar-DZ" b="1" dirty="0">
                <a:solidFill>
                  <a:srgbClr val="FF0000"/>
                </a:solidFill>
              </a:rPr>
              <a:t>الرسالة الإعلانية الوصفية </a:t>
            </a:r>
            <a:r>
              <a:rPr lang="ar-DZ" dirty="0"/>
              <a:t>: وتتركز  بصفة مباشرة  على وصف  السلعة  تركيبها </a:t>
            </a:r>
            <a:r>
              <a:rPr lang="ar-DZ" dirty="0" err="1"/>
              <a:t>وإستعمالاتها</a:t>
            </a:r>
            <a:r>
              <a:rPr lang="ar-DZ" dirty="0"/>
              <a:t>  وتخاطب عادة جمهورا يفهم هذا الوصف  رغم أهميتها  فإنها لم تحظ </a:t>
            </a:r>
            <a:r>
              <a:rPr lang="ar-DZ" dirty="0" err="1"/>
              <a:t>بإهتمام</a:t>
            </a:r>
            <a:r>
              <a:rPr lang="ar-DZ" dirty="0"/>
              <a:t>  كبير  من طرف المعلنين  بالنظر لإمكانية تحويلها  للإعلان  إلى نشرة تعليمات صارمة </a:t>
            </a:r>
            <a:endParaRPr lang="fr-FR" dirty="0"/>
          </a:p>
          <a:p>
            <a:pPr lvl="0" algn="r" rtl="1"/>
            <a:r>
              <a:rPr lang="ar-DZ" b="1" dirty="0">
                <a:solidFill>
                  <a:srgbClr val="FF0000"/>
                </a:solidFill>
              </a:rPr>
              <a:t>الرسالة الإعلانية  الخفيفة:  </a:t>
            </a:r>
            <a:r>
              <a:rPr lang="ar-DZ" dirty="0"/>
              <a:t>وتبتعد عن الطابع الوصفي الانشائي  للرسائل الوصفية  والتفسيرية   وتعتمد على سرد المعلومات  بأسلوب فني خفيف  بغرض التقرب من الجمهور  والنفاذ الى عواطفه  وأحاسيسه  ويلاحظ انه يكثر </a:t>
            </a:r>
            <a:r>
              <a:rPr lang="ar-DZ" dirty="0" err="1"/>
              <a:t>إستخدام</a:t>
            </a:r>
            <a:r>
              <a:rPr lang="ar-DZ" dirty="0"/>
              <a:t>  هذا  النوع  من الرسائل  عند ترويج السلع  الاستهلاكية  البسيطة  والميسرة  مثل الاجبان  والالبان  </a:t>
            </a:r>
            <a:r>
              <a:rPr lang="ar-DZ" dirty="0" err="1"/>
              <a:t>الشكولاطة</a:t>
            </a:r>
            <a:r>
              <a:rPr lang="ar-DZ" dirty="0"/>
              <a:t>  والمشروبات الغازية </a:t>
            </a:r>
            <a:endParaRPr lang="fr-FR" dirty="0"/>
          </a:p>
          <a:p>
            <a:pPr lvl="0" algn="r" rtl="1"/>
            <a:r>
              <a:rPr lang="ar-DZ" b="1" dirty="0">
                <a:solidFill>
                  <a:srgbClr val="FF0000"/>
                </a:solidFill>
              </a:rPr>
              <a:t>الرسالة الاعلانية المحتوية على الشهادة:  </a:t>
            </a:r>
            <a:r>
              <a:rPr lang="ar-DZ" dirty="0"/>
              <a:t>وتعتمد على توظيف القدرة التأثيرية لشخصية ما ، وتحاول إضفاء هذه القوة على السلعة ، يعتبر الجمهور هذه الشخصيات نموذجية  تحت تأثير مكانتها الاجتماعية  أو معرفتها الجيدة بالسلعة </a:t>
            </a:r>
            <a:r>
              <a:rPr lang="ar-DZ" dirty="0" smtClean="0"/>
              <a:t>.</a:t>
            </a:r>
            <a:endParaRPr lang="fr-FR" dirty="0"/>
          </a:p>
        </p:txBody>
      </p:sp>
    </p:spTree>
    <p:extLst>
      <p:ext uri="{BB962C8B-B14F-4D97-AF65-F5344CB8AC3E}">
        <p14:creationId xmlns:p14="http://schemas.microsoft.com/office/powerpoint/2010/main" val="301837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8473" y="901532"/>
            <a:ext cx="8610600" cy="1293028"/>
          </a:xfrm>
        </p:spPr>
        <p:txBody>
          <a:bodyPr/>
          <a:lstStyle/>
          <a:p>
            <a:pPr algn="ctr"/>
            <a:r>
              <a:rPr lang="ar-DZ" b="1" dirty="0" smtClean="0">
                <a:solidFill>
                  <a:srgbClr val="FF0000"/>
                </a:solidFill>
              </a:rPr>
              <a:t>تصميم الاشهار</a:t>
            </a:r>
            <a:r>
              <a:rPr lang="ar-DZ" dirty="0" smtClean="0"/>
              <a:t/>
            </a:r>
            <a:br>
              <a:rPr lang="ar-DZ" dirty="0" smtClean="0"/>
            </a:br>
            <a:endParaRPr lang="fr-FR" dirty="0"/>
          </a:p>
        </p:txBody>
      </p:sp>
      <p:sp>
        <p:nvSpPr>
          <p:cNvPr id="3" name="Espace réservé du contenu 2"/>
          <p:cNvSpPr>
            <a:spLocks noGrp="1"/>
          </p:cNvSpPr>
          <p:nvPr>
            <p:ph idx="1"/>
          </p:nvPr>
        </p:nvSpPr>
        <p:spPr/>
        <p:txBody>
          <a:bodyPr>
            <a:normAutofit/>
          </a:bodyPr>
          <a:lstStyle/>
          <a:p>
            <a:pPr rtl="1"/>
            <a:endParaRPr lang="ar-DZ" dirty="0" smtClean="0"/>
          </a:p>
          <a:p>
            <a:pPr algn="r" rtl="1"/>
            <a:r>
              <a:rPr lang="ar-DZ" dirty="0" smtClean="0"/>
              <a:t>في هذه الخطوة  تترجم الفكرة بشكل ماي ملموس بحيث تتطلب عملية التصميم الى جانب الخبرة  الفنية للمصمم  و </a:t>
            </a:r>
            <a:r>
              <a:rPr lang="ar-DZ" dirty="0"/>
              <a:t>يعد تصميم الإعلان ترجمة دقيقة وشاملة للأفكار المراد إيصالها للجمهور المستهدف بشكل مادي وملموس ، </a:t>
            </a:r>
            <a:r>
              <a:rPr lang="ar-DZ" dirty="0" smtClean="0"/>
              <a:t> أي نقل </a:t>
            </a:r>
            <a:r>
              <a:rPr lang="ar-DZ" dirty="0"/>
              <a:t>الأفكار والتصورات للزبائن من خلال </a:t>
            </a:r>
            <a:r>
              <a:rPr lang="ar-DZ" dirty="0" smtClean="0"/>
              <a:t>دمج </a:t>
            </a:r>
            <a:r>
              <a:rPr lang="ar-DZ" dirty="0"/>
              <a:t>مجموعة كبيرة من الكلمات والصور والمشاهد ووضعها في إطار بنائي هادف تصل من خلاله الفكرة </a:t>
            </a:r>
            <a:r>
              <a:rPr lang="ar-DZ" dirty="0" smtClean="0"/>
              <a:t>،</a:t>
            </a:r>
          </a:p>
          <a:p>
            <a:pPr algn="r" rtl="1"/>
            <a:r>
              <a:rPr lang="ar-DZ" dirty="0" smtClean="0"/>
              <a:t> و يقصد </a:t>
            </a:r>
            <a:r>
              <a:rPr lang="ar-DZ" dirty="0"/>
              <a:t>به</a:t>
            </a:r>
            <a:r>
              <a:rPr lang="ar-DZ" b="1" dirty="0"/>
              <a:t> </a:t>
            </a:r>
            <a:r>
              <a:rPr lang="ar-DZ" dirty="0"/>
              <a:t>الإطار الهندسي الذي يظهر به الإعلان في </a:t>
            </a:r>
            <a:r>
              <a:rPr lang="ar-DZ" dirty="0" smtClean="0"/>
              <a:t>صورته </a:t>
            </a:r>
            <a:r>
              <a:rPr lang="ar-DZ" dirty="0"/>
              <a:t>النهائية  ويضم مكوناته المختلفة المرتبة ترتيبا فنيا ، يحافظ على القيم الجمالية من ناحية ، ويحقق عنصر جذب الانتباه من ناحية أخرى للإعلان ككل </a:t>
            </a:r>
            <a:r>
              <a:rPr lang="ar-DZ" dirty="0" smtClean="0"/>
              <a:t>، وتجدر </a:t>
            </a:r>
            <a:r>
              <a:rPr lang="ar-DZ" dirty="0"/>
              <a:t>الإشارة إلى أن الأفكار الإعلانية لا تأتي بسهولة كما يراها المستهلك بشكلها النهائي ، وإنما ترجع لمجهود وعمل كبير ، يبدأ </a:t>
            </a:r>
            <a:r>
              <a:rPr lang="ar-DZ" dirty="0" smtClean="0"/>
              <a:t>بمسؤولي </a:t>
            </a:r>
            <a:r>
              <a:rPr lang="ar-DZ" dirty="0"/>
              <a:t>التخطيط الاستراتيجي والدراسات التسويقية الذين يقيمون السوق والفرص المتاحة  ومكانة المنتج في السوق .... الخ</a:t>
            </a:r>
            <a:r>
              <a:rPr lang="ar-DZ" dirty="0" smtClean="0"/>
              <a:t>.  " عواج"</a:t>
            </a:r>
            <a:endParaRPr lang="ar-DZ" dirty="0"/>
          </a:p>
        </p:txBody>
      </p:sp>
    </p:spTree>
    <p:extLst>
      <p:ext uri="{BB962C8B-B14F-4D97-AF65-F5344CB8AC3E}">
        <p14:creationId xmlns:p14="http://schemas.microsoft.com/office/powerpoint/2010/main" val="329612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b="1" dirty="0"/>
              <a:t>عناصر تصميم الإعلان</a:t>
            </a:r>
            <a:endParaRPr lang="fr-FR" dirty="0"/>
          </a:p>
        </p:txBody>
      </p:sp>
      <p:sp>
        <p:nvSpPr>
          <p:cNvPr id="3" name="Espace réservé du contenu 2"/>
          <p:cNvSpPr>
            <a:spLocks noGrp="1"/>
          </p:cNvSpPr>
          <p:nvPr>
            <p:ph idx="1"/>
          </p:nvPr>
        </p:nvSpPr>
        <p:spPr/>
        <p:txBody>
          <a:bodyPr/>
          <a:lstStyle/>
          <a:p>
            <a:pPr algn="just" rtl="1"/>
            <a:r>
              <a:rPr lang="ar-DZ" dirty="0"/>
              <a:t>  </a:t>
            </a:r>
            <a:r>
              <a:rPr lang="ar-DZ" dirty="0" smtClean="0"/>
              <a:t> </a:t>
            </a:r>
            <a:r>
              <a:rPr lang="ar-DZ" dirty="0"/>
              <a:t>يجب أن يصمم من خلال مختصين في التصميم والإخراج، بالإضافة لامتلاك المهارات الإبداعية </a:t>
            </a:r>
            <a:r>
              <a:rPr lang="ar-DZ" dirty="0" err="1"/>
              <a:t>والفنية.وتتوقف</a:t>
            </a:r>
            <a:r>
              <a:rPr lang="ar-DZ" dirty="0"/>
              <a:t> </a:t>
            </a:r>
            <a:r>
              <a:rPr lang="ar-DZ" dirty="0" err="1" smtClean="0"/>
              <a:t>فعاليتة</a:t>
            </a:r>
            <a:r>
              <a:rPr lang="ar-DZ" dirty="0" smtClean="0"/>
              <a:t> </a:t>
            </a:r>
            <a:r>
              <a:rPr lang="ar-DZ" dirty="0"/>
              <a:t>على براعة وقدرات ومهارات المصمم ، خاصة الابتكارية </a:t>
            </a:r>
            <a:r>
              <a:rPr lang="ar-DZ" dirty="0" smtClean="0"/>
              <a:t>والإبداعية، ويتكون من عناصر هي :</a:t>
            </a:r>
            <a:endParaRPr lang="fr-FR" dirty="0"/>
          </a:p>
        </p:txBody>
      </p:sp>
    </p:spTree>
    <p:extLst>
      <p:ext uri="{BB962C8B-B14F-4D97-AF65-F5344CB8AC3E}">
        <p14:creationId xmlns:p14="http://schemas.microsoft.com/office/powerpoint/2010/main" val="1828331474"/>
      </p:ext>
    </p:extLst>
  </p:cSld>
  <p:clrMapOvr>
    <a:masterClrMapping/>
  </p:clrMapOvr>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Traînée de condensation</Template>
  <TotalTime>6298</TotalTime>
  <Words>545</Words>
  <Application>Microsoft Office PowerPoint</Application>
  <PresentationFormat>Grand écran</PresentationFormat>
  <Paragraphs>60</Paragraphs>
  <Slides>26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26</vt:i4>
      </vt:variant>
    </vt:vector>
  </HeadingPairs>
  <TitlesOfParts>
    <vt:vector size="30" baseType="lpstr">
      <vt:lpstr>Arial</vt:lpstr>
      <vt:lpstr>Century Gothic</vt:lpstr>
      <vt:lpstr>Times New Roman</vt:lpstr>
      <vt:lpstr>Traînée de condensation</vt:lpstr>
      <vt:lpstr>الإشهار وخطة وسائل الإعلام</vt:lpstr>
      <vt:lpstr>الخطة الإعلامية لوسائل الإعلام</vt:lpstr>
      <vt:lpstr>مكونات الخطة الإعلامية </vt:lpstr>
      <vt:lpstr>Présentation PowerPoint</vt:lpstr>
      <vt:lpstr>الرسالة الإشهارية</vt:lpstr>
      <vt:lpstr>Présentation PowerPoint</vt:lpstr>
      <vt:lpstr>أشكال الرسالة الإشهارية</vt:lpstr>
      <vt:lpstr>تصميم الاشهار </vt:lpstr>
      <vt:lpstr>عناصر تصميم الإعلان</vt:lpstr>
      <vt:lpstr>Présentation PowerPoint</vt:lpstr>
      <vt:lpstr>العناوين:   الرئيسية والفرعية </vt:lpstr>
      <vt:lpstr>متن (نص الإعلان) </vt:lpstr>
      <vt:lpstr>                    الصور الأساسية او الثانوية : </vt:lpstr>
      <vt:lpstr>درجات الثقل والمساحات </vt:lpstr>
      <vt:lpstr>الخلفيات:</vt:lpstr>
      <vt:lpstr>إستراتيجيات الإبداع في التصميم الاشهاري</vt:lpstr>
      <vt:lpstr>الوثيقة الإستراتيجية</vt:lpstr>
      <vt:lpstr>Présentation PowerPoint</vt:lpstr>
      <vt:lpstr>Présentation PowerPoint</vt:lpstr>
      <vt:lpstr>مخطط العمل الابداعي</vt:lpstr>
      <vt:lpstr>Présentation PowerPoint</vt:lpstr>
      <vt:lpstr>Présentation PowerPoint</vt:lpstr>
      <vt:lpstr>Présentation PowerPoint</vt:lpstr>
      <vt:lpstr>Présentation PowerPoint</vt:lpstr>
      <vt:lpstr>الاستراتيجيات الإبداعية استراتيجية القطيعة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الإشهار وخطة وسائل الإعلام</dc:title>
  <dc:creator>PC</dc:creator>
  <cp:lastModifiedBy>PC</cp:lastModifiedBy>
  <cp:revision>20</cp:revision>
  <dcterms:created xsi:type="dcterms:W3CDTF">2026-04-27T18:27:24Z</dcterms:created>
  <dcterms:modified xsi:type="dcterms:W3CDTF">2026-05-14T17:21:48Z</dcterms:modified>
</cp:coreProperties>
</file>