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6" r:id="rId2"/>
    <p:sldId id="257" r:id="rId3"/>
    <p:sldId id="258" r:id="rId4"/>
    <p:sldId id="268" r:id="rId5"/>
    <p:sldId id="269" r:id="rId6"/>
    <p:sldId id="259" r:id="rId7"/>
    <p:sldId id="270" r:id="rId8"/>
    <p:sldId id="260" r:id="rId9"/>
    <p:sldId id="262"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32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8" d="100"/>
          <a:sy n="38" d="100"/>
        </p:scale>
        <p:origin x="-226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B98C3C-381A-4613-8E54-42E56748418C}" type="datetimeFigureOut">
              <a:rPr lang="fr-FR" smtClean="0"/>
              <a:pPr/>
              <a:t>18/11/2024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6057E4-6FB3-48DD-B57A-7976B826308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06057E4-6FB3-48DD-B57A-7976B8263087}"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A210F3B-B505-48ED-A5F6-650F4A156580}" type="datetimeFigureOut">
              <a:rPr lang="fr-FR" smtClean="0"/>
              <a:pPr/>
              <a:t>18/11/2024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6B0AA71E-86B5-4964-86A5-FDDC393FD81E}" type="slidenum">
              <a:rPr lang="fr-FR" smtClean="0"/>
              <a:pPr/>
              <a:t>‹N°›</a:t>
            </a:fld>
            <a:endParaRPr lang="fr-FR"/>
          </a:p>
        </p:txBody>
      </p:sp>
    </p:spTree>
  </p:cSld>
  <p:clrMapOvr>
    <a:masterClrMapping/>
  </p:clrMapOvr>
  <p:transition spd="med">
    <p:wheel spokes="8"/>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B0AA71E-86B5-4964-86A5-FDDC393FD81E}" type="slidenum">
              <a:rPr lang="fr-FR" smtClean="0"/>
              <a:pPr/>
              <a:t>‹N°›</a:t>
            </a:fld>
            <a:endParaRPr lang="fr-FR"/>
          </a:p>
        </p:txBody>
      </p:sp>
    </p:spTree>
  </p:cSld>
  <p:clrMapOvr>
    <a:masterClrMapping/>
  </p:clrMapOvr>
  <p:transition spd="med">
    <p:wheel spokes="8"/>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B0AA71E-86B5-4964-86A5-FDDC393FD81E}" type="slidenum">
              <a:rPr lang="fr-FR" smtClean="0"/>
              <a:pPr/>
              <a:t>‹N°›</a:t>
            </a:fld>
            <a:endParaRPr lang="fr-FR"/>
          </a:p>
        </p:txBody>
      </p:sp>
    </p:spTree>
  </p:cSld>
  <p:clrMapOvr>
    <a:masterClrMapping/>
  </p:clrMapOvr>
  <p:transition spd="med">
    <p:wheel spokes="8"/>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B0AA71E-86B5-4964-86A5-FDDC393FD81E}"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p:wheel spokes="8"/>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B0AA71E-86B5-4964-86A5-FDDC393FD81E}"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B0AA71E-86B5-4964-86A5-FDDC393FD81E}"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6B0AA71E-86B5-4964-86A5-FDDC393FD81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spd="med">
    <p:wheel spokes="8"/>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6B0AA71E-86B5-4964-86A5-FDDC393FD81E}"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A210F3B-B505-48ED-A5F6-650F4A156580}" type="datetimeFigureOut">
              <a:rPr lang="fr-FR" smtClean="0"/>
              <a:pPr/>
              <a:t>18/11/2024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6B0AA71E-86B5-4964-86A5-FDDC393FD81E}" type="slidenum">
              <a:rPr lang="fr-FR" smtClean="0"/>
              <a:pPr/>
              <a:t>‹N°›</a:t>
            </a:fld>
            <a:endParaRPr lang="fr-FR"/>
          </a:p>
        </p:txBody>
      </p:sp>
    </p:spTree>
  </p:cSld>
  <p:clrMapOvr>
    <a:masterClrMapping/>
  </p:clrMapOvr>
  <p:transition spd="med">
    <p:wheel spokes="8"/>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CA210F3B-B505-48ED-A5F6-650F4A156580}" type="datetimeFigureOut">
              <a:rPr lang="fr-FR" smtClean="0"/>
              <a:pPr/>
              <a:t>18/11/2024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B0AA71E-86B5-4964-86A5-FDDC393FD81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spd="med">
    <p:wheel spokes="8"/>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A210F3B-B505-48ED-A5F6-650F4A156580}" type="datetimeFigureOut">
              <a:rPr lang="fr-FR" smtClean="0"/>
              <a:pPr/>
              <a:t>18/11/2024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6B0AA71E-86B5-4964-86A5-FDDC393FD81E}"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A210F3B-B505-48ED-A5F6-650F4A156580}" type="datetimeFigureOut">
              <a:rPr lang="fr-FR" smtClean="0"/>
              <a:pPr/>
              <a:t>18/11/2024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B0AA71E-86B5-4964-86A5-FDDC393FD81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wheel spokes="8"/>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7000" r="-27000"/>
          </a:stretch>
        </a:blipFill>
        <a:effectLst/>
      </p:bgPr>
    </p:bg>
    <p:spTree>
      <p:nvGrpSpPr>
        <p:cNvPr id="1" name=""/>
        <p:cNvGrpSpPr/>
        <p:nvPr/>
      </p:nvGrpSpPr>
      <p:grpSpPr>
        <a:xfrm>
          <a:off x="0" y="0"/>
          <a:ext cx="0" cy="0"/>
          <a:chOff x="0" y="0"/>
          <a:chExt cx="0" cy="0"/>
        </a:xfrm>
      </p:grpSpPr>
      <p:sp>
        <p:nvSpPr>
          <p:cNvPr id="6" name="Parchemin horizontal 5"/>
          <p:cNvSpPr/>
          <p:nvPr/>
        </p:nvSpPr>
        <p:spPr>
          <a:xfrm>
            <a:off x="0" y="1071546"/>
            <a:ext cx="9144000" cy="3357586"/>
          </a:xfrm>
          <a:prstGeom prst="horizontalScroll">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solidFill>
                  <a:schemeClr val="accent1"/>
                </a:solidFill>
              </a:rPr>
              <a:t>المحاضرة الرابعة:</a:t>
            </a:r>
          </a:p>
          <a:p>
            <a:pPr algn="ctr"/>
            <a:r>
              <a:rPr lang="ar-DZ" sz="4800" b="1" dirty="0" smtClean="0"/>
              <a:t>علاقة علم الاقتصاد بالعلوم الأخرى.</a:t>
            </a:r>
          </a:p>
          <a:p>
            <a:pPr algn="ctr"/>
            <a:r>
              <a:rPr lang="ar-DZ" sz="4800" b="1" dirty="0" smtClean="0">
                <a:solidFill>
                  <a:schemeClr val="accent1"/>
                </a:solidFill>
              </a:rPr>
              <a:t>المجموعة الثالثة. د. </a:t>
            </a:r>
            <a:r>
              <a:rPr lang="ar-DZ" sz="4800" b="1" dirty="0" err="1" smtClean="0">
                <a:solidFill>
                  <a:schemeClr val="accent1"/>
                </a:solidFill>
              </a:rPr>
              <a:t>مشتة</a:t>
            </a:r>
            <a:endParaRPr lang="fr-FR" sz="4800" b="1" dirty="0">
              <a:solidFill>
                <a:schemeClr val="accent1"/>
              </a:solidFill>
            </a:endParaRPr>
          </a:p>
        </p:txBody>
      </p:sp>
    </p:spTree>
  </p:cSld>
  <p:clrMapOvr>
    <a:masterClrMapping/>
  </p:clrMapOvr>
  <p:transition spd="med">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86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3600" b="1" dirty="0" smtClean="0">
                <a:solidFill>
                  <a:srgbClr val="002060"/>
                </a:solidFill>
              </a:rPr>
              <a:t>خلاصة:</a:t>
            </a:r>
            <a:endParaRPr lang="fr-FR" sz="3600" b="1" dirty="0">
              <a:solidFill>
                <a:srgbClr val="002060"/>
              </a:solidFill>
            </a:endParaRPr>
          </a:p>
        </p:txBody>
      </p:sp>
      <p:sp>
        <p:nvSpPr>
          <p:cNvPr id="4097" name="Rectangle 1"/>
          <p:cNvSpPr>
            <a:spLocks noChangeArrowheads="1"/>
          </p:cNvSpPr>
          <p:nvPr/>
        </p:nvSpPr>
        <p:spPr bwMode="auto">
          <a:xfrm>
            <a:off x="357158" y="1428736"/>
            <a:ext cx="878684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في الأخير نصل إلى أن علم الاقتصاد في دراسته وتحليله يستند على دراسات وأبحاث علوم أخرى، وفي المقابل يمنحها أسس لتفسير الظواهر الاقتصادية وتأثيرها على بقية الظواهر الاجتماعية، فالمجتمع بناء كلي يعمل على تكامل </a:t>
            </a:r>
            <a:r>
              <a:rPr kumimoji="0" lang="ar-SA" sz="32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ميكانيزمات</a:t>
            </a: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أنظمته المختلفة السياسية والاجتماعية والاقتصادية وغيرها وهذا التكامل يحدد ترابط العلوم الأخرى فيما بينها، على غرار ترابط علم الاقتصاد بعلم الاجتماع وعلم السكان في ظل تداخل والتأثير المتبادل بين ما هو اجتماعي </a:t>
            </a:r>
            <a:r>
              <a:rPr kumimoji="0" lang="ar-SA" sz="32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ديمغرافي</a:t>
            </a: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وما هو اقتصادي، في المقابل يمثل التاريخ السياق الصحيح لفهم الظاهرة الاقتصادية.</a:t>
            </a:r>
            <a:endParaRPr kumimoji="0" lang="ar-SA" sz="36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med">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143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3600" b="1" dirty="0" smtClean="0">
                <a:solidFill>
                  <a:srgbClr val="0070C0"/>
                </a:solidFill>
                <a:latin typeface="Simplified Arabic" pitchFamily="18" charset="-78"/>
                <a:cs typeface="Simplified Arabic" pitchFamily="18" charset="-78"/>
              </a:rPr>
              <a:t>تمهيد:</a:t>
            </a:r>
            <a:endParaRPr lang="fr-FR" sz="3600" b="1" dirty="0">
              <a:solidFill>
                <a:srgbClr val="0070C0"/>
              </a:solidFill>
              <a:latin typeface="Simplified Arabic" pitchFamily="18" charset="-78"/>
              <a:cs typeface="Simplified Arabic" pitchFamily="18" charset="-78"/>
            </a:endParaRPr>
          </a:p>
        </p:txBody>
      </p:sp>
      <p:sp>
        <p:nvSpPr>
          <p:cNvPr id="11265" name="Rectangle 1"/>
          <p:cNvSpPr>
            <a:spLocks noChangeArrowheads="1"/>
          </p:cNvSpPr>
          <p:nvPr/>
        </p:nvSpPr>
        <p:spPr bwMode="auto">
          <a:xfrm>
            <a:off x="0" y="714357"/>
            <a:ext cx="9144000" cy="65008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يمثل علم الاقتصاد أحد العلوم ذات الارتباط بالحياة الاجتماعية للإنسان، فهي دراسة علمية تحليلية على المستوى العام والخاص لمختلف </a:t>
            </a:r>
            <a:r>
              <a:rPr kumimoji="0" lang="ar-DZ" sz="28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السلوكات</a:t>
            </a:r>
            <a:r>
              <a:rPr kumimoji="0" lang="ar-DZ" sz="28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والقضايا الاقتصادية بأبعاده المختلفة، وعند الحديث عن قضايا وظواهر علم الاقتصاد فإننا نتحدث عن أبعاد وظواهر مختلفة في حياة الإنسان تاريخيا، اجتماعيا، سياسيا، قانونيا، وغيرها من الجوانب التي تمس الحياة  الاجتماعية للبشر، وهذا  ما يثبت امتداد الظاهرة الاقتصادية وامتداد ظلالها إلى جوانب أخرى بأبعاد مختلفة  في المجتمع، </a:t>
            </a:r>
            <a:endParaRPr kumimoji="0" lang="fr-FR" sz="2800" b="1" i="0" u="none" strike="noStrike" cap="none" normalizeH="0" baseline="0" dirty="0" smtClean="0">
              <a:ln>
                <a:noFill/>
              </a:ln>
              <a:solidFill>
                <a:schemeClr val="bg1"/>
              </a:solidFill>
              <a:effectLst/>
              <a:latin typeface="Simplified Arabic" pitchFamily="18" charset="-78"/>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ومن هنا فإن التأسيس لعلم الاقتصاد لا يكون من فراغ بل ينعكس في ارتباط  واقتراب هذا التخصص العلمي من تخصصات علمية مختلفة كالسياسة، القانون، علم النفس، التاريخ، علم السكان، علم الاجتماع، وهذا ما يعكس تكامل العلوم فيما بينها لتحقيق الفهم العميق لسلوك الإنسان على غرار علم الاقتصادي وارتباطه بالعلوم الأخرى، ومن خلال هذه المحاضرة سنحاول البحث في علاقة علم الاقتصاد بعلم الاجتماع، علم التاريخ، علم السكان، فما علاقة علم الاقتصاد بهذه العلوم؟</a:t>
            </a:r>
            <a:endParaRPr kumimoji="0" lang="fr-FR" sz="2800" b="1" i="0" u="none" strike="noStrike" cap="none" normalizeH="0" baseline="0" dirty="0" smtClean="0">
              <a:ln>
                <a:noFill/>
              </a:ln>
              <a:solidFill>
                <a:schemeClr val="bg1"/>
              </a:solidFill>
              <a:effectLst/>
              <a:latin typeface="Simplified Arabic" pitchFamily="18" charset="-78"/>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endParaRPr kumimoji="0" lang="ar-DZ" sz="2800" b="1" i="0" u="none" strike="noStrike" cap="none" normalizeH="0" baseline="0" dirty="0" smtClean="0">
              <a:ln>
                <a:noFill/>
              </a:ln>
              <a:solidFill>
                <a:schemeClr val="bg1"/>
              </a:solidFill>
              <a:effectLst/>
              <a:latin typeface="Simplified Arabic" pitchFamily="18" charset="-78"/>
              <a:cs typeface="Simplified Arabic" pitchFamily="18" charset="-78"/>
            </a:endParaRPr>
          </a:p>
        </p:txBody>
      </p:sp>
    </p:spTree>
  </p:cSld>
  <p:clrMapOvr>
    <a:masterClrMapping/>
  </p:clrMapOvr>
  <p:transition spd="med">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85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3600" b="1" dirty="0" smtClean="0">
                <a:solidFill>
                  <a:srgbClr val="0070C0"/>
                </a:solidFill>
              </a:rPr>
              <a:t>علاقة علم الاقتصاد  بعلم الاجتماع</a:t>
            </a:r>
            <a:endParaRPr lang="fr-FR" sz="3600" b="1" dirty="0">
              <a:solidFill>
                <a:srgbClr val="0070C0"/>
              </a:solidFill>
            </a:endParaRPr>
          </a:p>
        </p:txBody>
      </p:sp>
      <p:sp>
        <p:nvSpPr>
          <p:cNvPr id="4" name="Rectangle 3"/>
          <p:cNvSpPr/>
          <p:nvPr/>
        </p:nvSpPr>
        <p:spPr>
          <a:xfrm>
            <a:off x="0" y="857232"/>
            <a:ext cx="9144000" cy="6186309"/>
          </a:xfrm>
          <a:prstGeom prst="rect">
            <a:avLst/>
          </a:prstGeom>
        </p:spPr>
        <p:txBody>
          <a:bodyPr wrap="square">
            <a:spAutoFit/>
          </a:bodyPr>
          <a:lstStyle/>
          <a:p>
            <a:pPr algn="just" rtl="1"/>
            <a:r>
              <a:rPr lang="ar-SA" sz="3600" b="1" dirty="0" smtClean="0">
                <a:solidFill>
                  <a:schemeClr val="bg1"/>
                </a:solidFill>
                <a:latin typeface="Simplified Arabic" pitchFamily="18" charset="-78"/>
                <a:cs typeface="Simplified Arabic" pitchFamily="18" charset="-78"/>
              </a:rPr>
              <a:t>يدرس علم الاقتصاد جزءا من الظواهر الاجتماعية، وهي الظواهر الاقتصادية، </a:t>
            </a:r>
            <a:r>
              <a:rPr lang="ar-SA" sz="3600" b="1" dirty="0" smtClean="0">
                <a:solidFill>
                  <a:schemeClr val="bg1"/>
                </a:solidFill>
                <a:latin typeface="Simplified Arabic" pitchFamily="18" charset="-78"/>
                <a:cs typeface="Simplified Arabic" pitchFamily="18" charset="-78"/>
              </a:rPr>
              <a:t>فإعداد</a:t>
            </a:r>
            <a:r>
              <a:rPr lang="ar-DZ" sz="3600" b="1" dirty="0" smtClean="0">
                <a:solidFill>
                  <a:schemeClr val="bg1"/>
                </a:solidFill>
                <a:latin typeface="Simplified Arabic" pitchFamily="18" charset="-78"/>
                <a:cs typeface="Simplified Arabic" pitchFamily="18" charset="-78"/>
              </a:rPr>
              <a:t> </a:t>
            </a:r>
            <a:r>
              <a:rPr lang="ar-SA" sz="3600" b="1" dirty="0" smtClean="0">
                <a:solidFill>
                  <a:schemeClr val="bg1"/>
                </a:solidFill>
                <a:latin typeface="Simplified Arabic" pitchFamily="18" charset="-78"/>
                <a:cs typeface="Simplified Arabic" pitchFamily="18" charset="-78"/>
              </a:rPr>
              <a:t>الدراسات </a:t>
            </a:r>
            <a:r>
              <a:rPr lang="ar-SA" sz="3600" b="1" dirty="0" smtClean="0">
                <a:solidFill>
                  <a:schemeClr val="bg1"/>
                </a:solidFill>
                <a:latin typeface="Simplified Arabic" pitchFamily="18" charset="-78"/>
                <a:cs typeface="Simplified Arabic" pitchFamily="18" charset="-78"/>
              </a:rPr>
              <a:t>الاقتصادية الهادفة لزيادة النمو الاقتصادي وتحقيق العدالة الاجتماعية في توزيع الدخل والثروة من خلال السياسات الضريبية والإعانات الحكومية، يتطلّب التعرّف على التركيب السكاني والعادات والتقاليد السائدة في المجتمع، كذلك يرصد حالات الفقر والبطالة وأوضاع </a:t>
            </a:r>
            <a:r>
              <a:rPr lang="ar-SA" sz="3600" b="1" dirty="0" smtClean="0">
                <a:solidFill>
                  <a:schemeClr val="bg1"/>
                </a:solidFill>
                <a:latin typeface="Simplified Arabic" pitchFamily="18" charset="-78"/>
                <a:cs typeface="Simplified Arabic" pitchFamily="18" charset="-78"/>
              </a:rPr>
              <a:t>الريف</a:t>
            </a:r>
            <a:r>
              <a:rPr lang="ar-DZ" sz="3600" b="1" dirty="0" smtClean="0">
                <a:solidFill>
                  <a:schemeClr val="bg1"/>
                </a:solidFill>
                <a:latin typeface="Simplified Arabic" pitchFamily="18" charset="-78"/>
                <a:cs typeface="Simplified Arabic" pitchFamily="18" charset="-78"/>
              </a:rPr>
              <a:t>، في المقابل يكشف تراث نشأة علم الاجتماع خلال القرن التاسع عشر والقرن العشرين عن استخدام مفهوم علم الاجتماع الاقتصادي عند عدد من علماء الاجتماع الأوائل على غرار: </a:t>
            </a:r>
            <a:r>
              <a:rPr lang="ar-DZ" sz="3600" b="1" dirty="0" smtClean="0">
                <a:solidFill>
                  <a:srgbClr val="FF0000"/>
                </a:solidFill>
                <a:latin typeface="Simplified Arabic" pitchFamily="18" charset="-78"/>
                <a:cs typeface="Simplified Arabic" pitchFamily="18" charset="-78"/>
              </a:rPr>
              <a:t>ماكس فيبر</a:t>
            </a:r>
            <a:r>
              <a:rPr lang="ar-DZ" sz="3600" b="1" dirty="0" smtClean="0">
                <a:solidFill>
                  <a:schemeClr val="bg1"/>
                </a:solidFill>
                <a:latin typeface="Simplified Arabic" pitchFamily="18" charset="-78"/>
                <a:cs typeface="Simplified Arabic" pitchFamily="18" charset="-78"/>
              </a:rPr>
              <a:t>، </a:t>
            </a:r>
            <a:r>
              <a:rPr lang="ar-DZ" sz="3600" b="1" dirty="0" smtClean="0">
                <a:solidFill>
                  <a:srgbClr val="FF0000"/>
                </a:solidFill>
                <a:latin typeface="Simplified Arabic" pitchFamily="18" charset="-78"/>
                <a:cs typeface="Simplified Arabic" pitchFamily="18" charset="-78"/>
              </a:rPr>
              <a:t>دور </a:t>
            </a:r>
            <a:r>
              <a:rPr lang="ar-DZ" sz="3600" b="1" dirty="0" err="1" smtClean="0">
                <a:solidFill>
                  <a:srgbClr val="FF0000"/>
                </a:solidFill>
                <a:latin typeface="Simplified Arabic" pitchFamily="18" charset="-78"/>
                <a:cs typeface="Simplified Arabic" pitchFamily="18" charset="-78"/>
              </a:rPr>
              <a:t>كايم</a:t>
            </a:r>
            <a:r>
              <a:rPr lang="ar-DZ" sz="3600" b="1" dirty="0" smtClean="0">
                <a:solidFill>
                  <a:schemeClr val="bg1"/>
                </a:solidFill>
                <a:latin typeface="Simplified Arabic" pitchFamily="18" charset="-78"/>
                <a:cs typeface="Simplified Arabic" pitchFamily="18" charset="-78"/>
              </a:rPr>
              <a:t>، </a:t>
            </a:r>
            <a:r>
              <a:rPr lang="ar-DZ" sz="3600" b="1" dirty="0" smtClean="0">
                <a:solidFill>
                  <a:srgbClr val="FF0000"/>
                </a:solidFill>
                <a:latin typeface="Simplified Arabic" pitchFamily="18" charset="-78"/>
                <a:cs typeface="Simplified Arabic" pitchFamily="18" charset="-78"/>
              </a:rPr>
              <a:t>كارل ماركس.</a:t>
            </a:r>
            <a:endParaRPr lang="fr-FR" b="1" dirty="0">
              <a:solidFill>
                <a:srgbClr val="FF0000"/>
              </a:solidFill>
              <a:latin typeface="Simplified Arabic" pitchFamily="18" charset="-78"/>
              <a:cs typeface="Simplified Arabic" pitchFamily="18" charset="-78"/>
            </a:endParaRPr>
          </a:p>
        </p:txBody>
      </p:sp>
    </p:spTree>
  </p:cSld>
  <p:clrMapOvr>
    <a:masterClrMapping/>
  </p:clrMapOvr>
  <p:transition spd="med">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85728"/>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فقد استخدم </a:t>
            </a:r>
            <a:r>
              <a:rPr kumimoji="0" lang="ar-SA" sz="32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ماكس فيبر علم الاجتماع الاقتصادي</a:t>
            </a: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ليحدد طبيعة العلاقة بين علم الاجتماع وبين الاقتصاد من ناحية، ويشير بضرورة تبني المداخل </a:t>
            </a:r>
            <a:r>
              <a:rPr kumimoji="0" lang="ar-SA" sz="32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السوسيولوجية</a:t>
            </a: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والتحليلية التاريخية المقارنة لدراسة الظواهر  الاقتصادية التي توجد في المجتمعات البشرية، كما سعى </a:t>
            </a:r>
            <a:r>
              <a:rPr kumimoji="0" lang="ar-SA" sz="32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إيميل</a:t>
            </a: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دور </a:t>
            </a:r>
            <a:r>
              <a:rPr kumimoji="0" lang="ar-SA" sz="32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كايم</a:t>
            </a: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لاستخدام مفهوم علم الاجتماع الاقتصادي، ولاسيما في قضية تقسيم العمل وعلاقتها بنظريته التضامن الاجتماعي، ويشاركه ماكس فيبر الرأي حول ضرورة إحلال النظريات الاقتصادية الكلاسيكية بنظرية اقتصادية حديثة تكون أكثر اهتماما بالاتجاهات </a:t>
            </a:r>
            <a:r>
              <a:rPr kumimoji="0" lang="ar-SA" sz="32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السوسيولوجية</a:t>
            </a: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المعاصرة مثل المادية التاريخية والاقتصاد التطوري، وعموما تم تحديج مفهوم علم الاجتماع الاقتصادي في أوروبا خلال القرن 19م وحتى ومنتصف الخمسينات من القرن العشرين، فعلم الاجتماع ينظر إلى الاقتصاد على أنه نسق اجتماعي مثل بقية الأنساق المجتمعية الأخرى، ويعتبره جزءا من النسق الاجتماعي العام.</a:t>
            </a:r>
            <a:endParaRPr kumimoji="0" lang="ar-SA" sz="20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med">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algn="just" rtl="1"/>
            <a:r>
              <a:rPr lang="ar-SA" sz="4000" b="1" dirty="0" smtClean="0">
                <a:solidFill>
                  <a:schemeClr val="bg1"/>
                </a:solidFill>
                <a:latin typeface="Simplified Arabic" pitchFamily="18" charset="-78"/>
                <a:cs typeface="Simplified Arabic" pitchFamily="18" charset="-78"/>
              </a:rPr>
              <a:t>لقد بيّن </a:t>
            </a:r>
            <a:r>
              <a:rPr lang="ar-SA" sz="4000" b="1" dirty="0" err="1" smtClean="0">
                <a:solidFill>
                  <a:srgbClr val="FF0000"/>
                </a:solidFill>
                <a:latin typeface="Simplified Arabic" pitchFamily="18" charset="-78"/>
                <a:cs typeface="Simplified Arabic" pitchFamily="18" charset="-78"/>
              </a:rPr>
              <a:t>شومبيوتر</a:t>
            </a:r>
            <a:r>
              <a:rPr lang="ar-SA" sz="4000" b="1" dirty="0" smtClean="0">
                <a:solidFill>
                  <a:schemeClr val="bg1"/>
                </a:solidFill>
                <a:latin typeface="Simplified Arabic" pitchFamily="18" charset="-78"/>
                <a:cs typeface="Simplified Arabic" pitchFamily="18" charset="-78"/>
              </a:rPr>
              <a:t> العلاقة القائمة بين الاقتصاد وعلم الاجتماع  فقال: " إن التحليل الاقتصادي يهتم بمعرفة كيفية تصرّف البشر وما هي الآثار المترتبة على تصرفهم هذا، بينما يهتم علم الاجتماع بمعرفة السبب الذي يدفع الأفراد إلى التصرّف على الشكل الذي اختاروه، فعلم الاجتماع يقدم للاقتصاد المعلومات الضرورية عن المناخ والجو الاجتماعي ، مثل دراسة حالة الفقر في الريف. </a:t>
            </a:r>
            <a:endParaRPr lang="ar-DZ" sz="4000" b="1" dirty="0" smtClean="0">
              <a:solidFill>
                <a:schemeClr val="bg1"/>
              </a:solidFill>
              <a:latin typeface="Simplified Arabic" pitchFamily="18" charset="-78"/>
              <a:cs typeface="Simplified Arabic" pitchFamily="18" charset="-78"/>
            </a:endParaRPr>
          </a:p>
          <a:p>
            <a:pPr algn="just" rtl="1"/>
            <a:r>
              <a:rPr lang="ar-DZ" sz="4000" b="1" dirty="0" smtClean="0">
                <a:solidFill>
                  <a:schemeClr val="bg1"/>
                </a:solidFill>
                <a:latin typeface="Simplified Arabic" pitchFamily="18" charset="-78"/>
                <a:cs typeface="Simplified Arabic" pitchFamily="18" charset="-78"/>
              </a:rPr>
              <a:t>ومن هنا فإن علاقة علم الاقتصاد بعلم الاجتماع علاقة تكامل نابعة من تداخل الظواهر الاقتصادية مع الظواهر الاجتماعية.</a:t>
            </a:r>
            <a:endParaRPr lang="fr-FR" sz="4000" b="1" dirty="0">
              <a:solidFill>
                <a:schemeClr val="bg1"/>
              </a:solidFill>
              <a:latin typeface="Simplified Arabic" pitchFamily="18" charset="-78"/>
              <a:cs typeface="Simplified Arabic" pitchFamily="18" charset="-78"/>
            </a:endParaRPr>
          </a:p>
        </p:txBody>
      </p:sp>
    </p:spTree>
  </p:cSld>
  <p:clrMapOvr>
    <a:masterClrMapping/>
  </p:clrMapOvr>
  <p:transition spd="med">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857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4000" b="1" dirty="0" smtClean="0">
                <a:solidFill>
                  <a:srgbClr val="0070C0"/>
                </a:solidFill>
              </a:rPr>
              <a:t>علاقة علم الاقتصاد بعلم السكان</a:t>
            </a:r>
            <a:endParaRPr lang="fr-FR" sz="4000" b="1" dirty="0">
              <a:solidFill>
                <a:srgbClr val="0070C0"/>
              </a:solidFill>
            </a:endParaRPr>
          </a:p>
        </p:txBody>
      </p:sp>
      <p:sp>
        <p:nvSpPr>
          <p:cNvPr id="4" name="Rectangle 3"/>
          <p:cNvSpPr/>
          <p:nvPr/>
        </p:nvSpPr>
        <p:spPr>
          <a:xfrm>
            <a:off x="0" y="785794"/>
            <a:ext cx="9144000" cy="5509200"/>
          </a:xfrm>
          <a:prstGeom prst="rect">
            <a:avLst/>
          </a:prstGeom>
        </p:spPr>
        <p:txBody>
          <a:bodyPr wrap="square">
            <a:spAutoFit/>
          </a:bodyPr>
          <a:lstStyle/>
          <a:p>
            <a:pPr algn="justLow" rtl="1"/>
            <a:r>
              <a:rPr lang="ar-DZ" sz="3200" b="1" dirty="0" smtClean="0">
                <a:solidFill>
                  <a:schemeClr val="bg1"/>
                </a:solidFill>
                <a:latin typeface="Simplified Arabic" pitchFamily="18" charset="-78"/>
                <a:cs typeface="Simplified Arabic" pitchFamily="18" charset="-78"/>
              </a:rPr>
              <a:t>يعبر علم السكان أو </a:t>
            </a:r>
            <a:r>
              <a:rPr lang="ar-DZ" sz="3200" b="1" dirty="0" err="1" smtClean="0">
                <a:solidFill>
                  <a:schemeClr val="bg1"/>
                </a:solidFill>
                <a:latin typeface="Simplified Arabic" pitchFamily="18" charset="-78"/>
                <a:cs typeface="Simplified Arabic" pitchFamily="18" charset="-78"/>
              </a:rPr>
              <a:t>الديمغرافيا</a:t>
            </a:r>
            <a:r>
              <a:rPr lang="ar-DZ" sz="3200" b="1" dirty="0" smtClean="0">
                <a:solidFill>
                  <a:schemeClr val="bg1"/>
                </a:solidFill>
                <a:latin typeface="Simplified Arabic" pitchFamily="18" charset="-78"/>
                <a:cs typeface="Simplified Arabic" pitchFamily="18" charset="-78"/>
              </a:rPr>
              <a:t> عن الدراسة العلمية للسكان من حيث خصائصهم </a:t>
            </a:r>
            <a:r>
              <a:rPr lang="ar-DZ" sz="3200" b="1" dirty="0" err="1" smtClean="0">
                <a:solidFill>
                  <a:schemeClr val="bg1"/>
                </a:solidFill>
                <a:latin typeface="Simplified Arabic" pitchFamily="18" charset="-78"/>
                <a:cs typeface="Simplified Arabic" pitchFamily="18" charset="-78"/>
              </a:rPr>
              <a:t>الديمغرافية</a:t>
            </a:r>
            <a:r>
              <a:rPr lang="ar-DZ" sz="3200" b="1" dirty="0" smtClean="0">
                <a:solidFill>
                  <a:schemeClr val="bg1"/>
                </a:solidFill>
                <a:latin typeface="Simplified Arabic" pitchFamily="18" charset="-78"/>
                <a:cs typeface="Simplified Arabic" pitchFamily="18" charset="-78"/>
              </a:rPr>
              <a:t> ( الجنس، العمر، الحالة الاجتماعية)، وحركتهم </a:t>
            </a:r>
            <a:r>
              <a:rPr lang="ar-DZ" sz="3200" b="1" dirty="0" err="1" smtClean="0">
                <a:solidFill>
                  <a:schemeClr val="bg1"/>
                </a:solidFill>
                <a:latin typeface="Simplified Arabic" pitchFamily="18" charset="-78"/>
                <a:cs typeface="Simplified Arabic" pitchFamily="18" charset="-78"/>
              </a:rPr>
              <a:t>الديمغرافية</a:t>
            </a:r>
            <a:r>
              <a:rPr lang="ar-DZ" sz="3200" b="1" dirty="0" smtClean="0">
                <a:solidFill>
                  <a:schemeClr val="bg1"/>
                </a:solidFill>
                <a:latin typeface="Simplified Arabic" pitchFamily="18" charset="-78"/>
                <a:cs typeface="Simplified Arabic" pitchFamily="18" charset="-78"/>
              </a:rPr>
              <a:t> ( التوزيع السكاني، الوفيات والمواليد، الهجرة..)، وهذه الظواهر </a:t>
            </a:r>
            <a:r>
              <a:rPr lang="ar-DZ" sz="3200" b="1" dirty="0" err="1" smtClean="0">
                <a:solidFill>
                  <a:schemeClr val="bg1"/>
                </a:solidFill>
                <a:latin typeface="Simplified Arabic" pitchFamily="18" charset="-78"/>
                <a:cs typeface="Simplified Arabic" pitchFamily="18" charset="-78"/>
              </a:rPr>
              <a:t>الديمغرافية</a:t>
            </a:r>
            <a:r>
              <a:rPr lang="ar-DZ" sz="3200" b="1" dirty="0" smtClean="0">
                <a:solidFill>
                  <a:schemeClr val="bg1"/>
                </a:solidFill>
                <a:latin typeface="Simplified Arabic" pitchFamily="18" charset="-78"/>
                <a:cs typeface="Simplified Arabic" pitchFamily="18" charset="-78"/>
              </a:rPr>
              <a:t> ترتبط بشكل أو بأخر بالنظام الاقتصادي، فأبعاد دراسة السكان تمتد إلى الاقتصاد والمختلف الممارسات الاقتصادية، </a:t>
            </a:r>
            <a:r>
              <a:rPr lang="ar-DZ" sz="3200" b="1" dirty="0" err="1" smtClean="0">
                <a:solidFill>
                  <a:schemeClr val="bg1"/>
                </a:solidFill>
                <a:latin typeface="Simplified Arabic" pitchFamily="18" charset="-78"/>
                <a:cs typeface="Simplified Arabic" pitchFamily="18" charset="-78"/>
              </a:rPr>
              <a:t>فالديمغرافيا</a:t>
            </a:r>
            <a:r>
              <a:rPr lang="ar-DZ" sz="3200" b="1" dirty="0" smtClean="0">
                <a:solidFill>
                  <a:schemeClr val="bg1"/>
                </a:solidFill>
                <a:latin typeface="Simplified Arabic" pitchFamily="18" charset="-78"/>
                <a:cs typeface="Simplified Arabic" pitchFamily="18" charset="-78"/>
              </a:rPr>
              <a:t> </a:t>
            </a:r>
            <a:r>
              <a:rPr lang="ar-SA" sz="3200" b="1" dirty="0" smtClean="0">
                <a:solidFill>
                  <a:schemeClr val="bg1"/>
                </a:solidFill>
                <a:latin typeface="Simplified Arabic" pitchFamily="18" charset="-78"/>
                <a:cs typeface="Simplified Arabic" pitchFamily="18" charset="-78"/>
              </a:rPr>
              <a:t>تهتم </a:t>
            </a:r>
            <a:r>
              <a:rPr lang="ar-DZ" sz="3200" b="1" dirty="0" smtClean="0">
                <a:solidFill>
                  <a:schemeClr val="bg1"/>
                </a:solidFill>
                <a:latin typeface="Simplified Arabic" pitchFamily="18" charset="-78"/>
                <a:cs typeface="Simplified Arabic" pitchFamily="18" charset="-78"/>
              </a:rPr>
              <a:t> بدراسة </a:t>
            </a:r>
            <a:r>
              <a:rPr lang="ar-SA" sz="3200" b="1" dirty="0" smtClean="0">
                <a:solidFill>
                  <a:schemeClr val="bg1"/>
                </a:solidFill>
                <a:latin typeface="Simplified Arabic" pitchFamily="18" charset="-78"/>
                <a:cs typeface="Simplified Arabic" pitchFamily="18" charset="-78"/>
              </a:rPr>
              <a:t>السكان</a:t>
            </a:r>
            <a:r>
              <a:rPr lang="ar-SA" sz="3200" b="1" dirty="0" smtClean="0">
                <a:solidFill>
                  <a:schemeClr val="bg1"/>
                </a:solidFill>
                <a:latin typeface="Simplified Arabic" pitchFamily="18" charset="-78"/>
                <a:cs typeface="Simplified Arabic" pitchFamily="18" charset="-78"/>
              </a:rPr>
              <a:t>، وباعتبار أن الإنسان هو الفاعل الرئيسي في النشاط الاقتصادي، وبالتالي فإن العوامل </a:t>
            </a:r>
            <a:r>
              <a:rPr lang="ar-SA" sz="3200" b="1" dirty="0" err="1" smtClean="0">
                <a:solidFill>
                  <a:schemeClr val="bg1"/>
                </a:solidFill>
                <a:latin typeface="Simplified Arabic" pitchFamily="18" charset="-78"/>
                <a:cs typeface="Simplified Arabic" pitchFamily="18" charset="-78"/>
              </a:rPr>
              <a:t>الديمغرافيا</a:t>
            </a:r>
            <a:r>
              <a:rPr lang="ar-SA" sz="3200" b="1" dirty="0" smtClean="0">
                <a:solidFill>
                  <a:schemeClr val="bg1"/>
                </a:solidFill>
                <a:latin typeface="Simplified Arabic" pitchFamily="18" charset="-78"/>
                <a:cs typeface="Simplified Arabic" pitchFamily="18" charset="-78"/>
              </a:rPr>
              <a:t> هي التي تحدد شروطه الأساسية: القوى العاملة كما وكيفا، وكذلك حاجات الأفراد التي يمثل إشباعها الهدف النهائي للنشاط الاقتصادي، ناهيك عن كيفية توزيع السكان توزيعا جغرافيا بما يتلاءم مع خصوصيات التنمية الاقتصادية المر</a:t>
            </a:r>
            <a:r>
              <a:rPr lang="ar-SA" sz="3200" b="1" dirty="0" smtClean="0">
                <a:solidFill>
                  <a:schemeClr val="bg1"/>
                </a:solidFill>
              </a:rPr>
              <a:t>سومة</a:t>
            </a:r>
            <a:endParaRPr lang="fr-FR" sz="3200" b="1" dirty="0">
              <a:solidFill>
                <a:schemeClr val="bg1"/>
              </a:solidFill>
            </a:endParaRPr>
          </a:p>
        </p:txBody>
      </p:sp>
    </p:spTree>
  </p:cSld>
  <p:clrMapOvr>
    <a:masterClrMapping/>
  </p:clrMapOvr>
  <p:transition spd="med">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357166"/>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وعليه فإن أبحاث ودراسات علم السكان تغذي الاقتصاد من خلال بناء أسس واستراتيجيات التنمية الاقتصادية وتوزيع الموارد بناء على النتائج المتحصل عليها، كما أن للعوامل الاقتصادية تأثير في عملية توزيع السكان، لأن توزيعهم تتحكم فيه طبيعة الموارد وتوفر العمل.</a:t>
            </a:r>
            <a:endParaRPr kumimoji="0" lang="en-US" sz="40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ومن هنا فإن علاقة التكامل والتأثير تظهر بين علم الاقتصاد وعلم السكان لتحكم بعض الظواهر الاقتصادية في الظواهر </a:t>
            </a:r>
            <a:r>
              <a:rPr kumimoji="0" lang="ar-SA" sz="40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الديمغرافية</a:t>
            </a:r>
            <a:r>
              <a:rPr kumimoji="0" lang="ar-SA" sz="40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مقابل تحكم هذه الأخيرة في أسس وآليات اقتصادية في المجتمع</a:t>
            </a:r>
            <a:r>
              <a:rPr kumimoji="0" lang="fr-FR" sz="40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endParaRPr kumimoji="0" lang="en-US" sz="44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med">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0" y="0"/>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endParaRPr lang="ar-DZ" sz="2800" dirty="0">
              <a:latin typeface="Simplified Arabic" pitchFamily="18" charset="-78"/>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4" name="Rectangle 3"/>
          <p:cNvSpPr/>
          <p:nvPr/>
        </p:nvSpPr>
        <p:spPr>
          <a:xfrm>
            <a:off x="0" y="0"/>
            <a:ext cx="9144000" cy="9286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3600" b="1" dirty="0" smtClean="0">
                <a:solidFill>
                  <a:srgbClr val="0070C0"/>
                </a:solidFill>
              </a:rPr>
              <a:t>علاقة علم الاقتصاد  بعلم التاريخ</a:t>
            </a:r>
            <a:endParaRPr lang="fr-FR" b="1" dirty="0">
              <a:solidFill>
                <a:srgbClr val="0070C0"/>
              </a:solidFill>
            </a:endParaRPr>
          </a:p>
        </p:txBody>
      </p:sp>
      <p:sp>
        <p:nvSpPr>
          <p:cNvPr id="9219" name="Rectangle 3"/>
          <p:cNvSpPr>
            <a:spLocks noChangeArrowheads="1"/>
          </p:cNvSpPr>
          <p:nvPr/>
        </p:nvSpPr>
        <p:spPr bwMode="auto">
          <a:xfrm>
            <a:off x="0" y="92867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علم الاقتصاد لم ينشأ دفعة واحدة ونتيجة للقطيعة الكاملة مع المراحل التاريخية السابقة، فالنظريات نشأت تدريجيا ونتيجة محاولات فكرية متتابعة، ومن ثم فإن فهم تاريخ علم الاقتصاد لا يمكن أن يتم بمعزل عن التطورات الاقتصادية سواء في الواقع أو في الفكر بصفة عامة. </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يعتمد علم الاقتصاد كثيرا في دراسته وتحليله للواقع الاقتصادي على الدراسات التاريخية التي تخص تطوّر الظواهر الاقتصادية عبر التاريخـ ولهذا جاء تاريخ الوقائع الاقتصادية من أجل هذا الغرض على أساس أن الفهم الحقيقي للظواهر لا يمكن أن يكتمل إلا من خلال دراسة الظاهرة في سياق تاريخي، في المقابل علم التاريخ عندما يدرس البشر يلجأ إلى علم الاقتصاد لما يحتويه من قوانين تساعد في فهم سلوك الإنسان والظواهر التي تميّزه.</a:t>
            </a:r>
            <a:endParaRPr kumimoji="0" lang="ar-SA"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med">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285728"/>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ومن هنا فالعلاقة هي تبادل إذ أن علم الاقتصاد عند دراسته الظواهر الاقتصادية يتطلب استقراء لتاريخ الوقائع والظواهر في سياقها </a:t>
            </a:r>
            <a:r>
              <a:rPr kumimoji="0" lang="ar-SA" sz="48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الكرونولوجي</a:t>
            </a:r>
            <a:r>
              <a:rPr kumimoji="0" lang="ar-SA" sz="48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لفهم وتفسير الظواهر الحالية، في حين أن علم التاريخ يعتمد على علم الاقتصاد من أجل فهم كامل للطبيعة الاقتصادية للأمم أو مجتمعات معين في فترة أو حقبة تاريخية معينة يكون بصدد دراستها.</a:t>
            </a:r>
            <a:endParaRPr kumimoji="0" lang="ar-SA" sz="54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med">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421</TotalTime>
  <Words>923</Words>
  <Application>Microsoft Office PowerPoint</Application>
  <PresentationFormat>Affichage à l'écran (4:3)</PresentationFormat>
  <Paragraphs>23</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الثالثة</dc:title>
  <dc:creator>HP</dc:creator>
  <cp:lastModifiedBy>HP</cp:lastModifiedBy>
  <cp:revision>43</cp:revision>
  <dcterms:created xsi:type="dcterms:W3CDTF">2024-03-30T11:59:34Z</dcterms:created>
  <dcterms:modified xsi:type="dcterms:W3CDTF">2024-11-18T21:48:46Z</dcterms:modified>
</cp:coreProperties>
</file>