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tiff" ContentType="image/tif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7" r:id="rId6"/>
    <p:sldId id="268" r:id="rId7"/>
    <p:sldId id="269" r:id="rId8"/>
    <p:sldId id="270" r:id="rId9"/>
    <p:sldId id="265" r:id="rId10"/>
    <p:sldId id="286" r:id="rId11"/>
    <p:sldId id="287" r:id="rId12"/>
    <p:sldId id="271" r:id="rId13"/>
    <p:sldId id="273" r:id="rId14"/>
    <p:sldId id="277" r:id="rId15"/>
    <p:sldId id="274" r:id="rId16"/>
    <p:sldId id="289" r:id="rId17"/>
    <p:sldId id="288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275E5E-A1EE-4027-9E1A-2378FD1932EB}" type="doc">
      <dgm:prSet loTypeId="urn:microsoft.com/office/officeart/2005/8/layout/radial1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53DCF3A-8721-44C0-9742-1C76BAF6E003}">
      <dgm:prSet phldrT="[Texte]" custT="1"/>
      <dgm:spPr/>
      <dgm:t>
        <a:bodyPr/>
        <a:lstStyle/>
        <a:p>
          <a:r>
            <a:rPr lang="fr-FR" sz="2800" b="1" dirty="0" smtClean="0">
              <a:solidFill>
                <a:srgbClr val="FFC000"/>
              </a:solidFill>
            </a:rPr>
            <a:t>Consonne</a:t>
          </a:r>
          <a:endParaRPr lang="fr-FR" sz="2800" b="1" dirty="0">
            <a:solidFill>
              <a:srgbClr val="FFC000"/>
            </a:solidFill>
          </a:endParaRPr>
        </a:p>
      </dgm:t>
    </dgm:pt>
    <dgm:pt modelId="{D057EC4C-330C-4985-8426-44BD7C7D167B}" type="parTrans" cxnId="{B51E82BC-F5F4-4799-8A8C-59758CCAC4A6}">
      <dgm:prSet/>
      <dgm:spPr/>
      <dgm:t>
        <a:bodyPr/>
        <a:lstStyle/>
        <a:p>
          <a:endParaRPr lang="fr-FR"/>
        </a:p>
      </dgm:t>
    </dgm:pt>
    <dgm:pt modelId="{F83F6190-2698-48B7-82AE-4A2A1FE7800D}" type="sibTrans" cxnId="{B51E82BC-F5F4-4799-8A8C-59758CCAC4A6}">
      <dgm:prSet/>
      <dgm:spPr/>
      <dgm:t>
        <a:bodyPr/>
        <a:lstStyle/>
        <a:p>
          <a:endParaRPr lang="fr-FR"/>
        </a:p>
      </dgm:t>
    </dgm:pt>
    <dgm:pt modelId="{4EC5FB18-6B4A-482E-9F7E-B329E1024C13}">
      <dgm:prSet phldrT="[Texte]" custT="1"/>
      <dgm:spPr/>
      <dgm:t>
        <a:bodyPr/>
        <a:lstStyle/>
        <a:p>
          <a:r>
            <a:rPr lang="fr-FR" sz="2100" b="0" dirty="0" smtClean="0">
              <a:latin typeface="+mn-lt"/>
            </a:rPr>
            <a:t>Mode</a:t>
          </a:r>
          <a:r>
            <a:rPr lang="fr-FR" sz="2100" b="0" baseline="0" dirty="0" smtClean="0">
              <a:latin typeface="+mn-lt"/>
            </a:rPr>
            <a:t> d’articulation</a:t>
          </a:r>
          <a:endParaRPr lang="fr-FR" sz="2100" b="0" dirty="0">
            <a:latin typeface="+mn-lt"/>
          </a:endParaRPr>
        </a:p>
      </dgm:t>
    </dgm:pt>
    <dgm:pt modelId="{D2E989B7-06C4-4783-B347-35C5C4ED5DCA}" type="parTrans" cxnId="{502AFA8D-FF40-447E-BB1D-3998BC7570C5}">
      <dgm:prSet/>
      <dgm:spPr/>
      <dgm:t>
        <a:bodyPr/>
        <a:lstStyle/>
        <a:p>
          <a:endParaRPr lang="fr-FR"/>
        </a:p>
      </dgm:t>
    </dgm:pt>
    <dgm:pt modelId="{18084AC6-0852-4631-A0D4-F54B384042FB}" type="sibTrans" cxnId="{502AFA8D-FF40-447E-BB1D-3998BC7570C5}">
      <dgm:prSet/>
      <dgm:spPr/>
      <dgm:t>
        <a:bodyPr/>
        <a:lstStyle/>
        <a:p>
          <a:endParaRPr lang="fr-FR"/>
        </a:p>
      </dgm:t>
    </dgm:pt>
    <dgm:pt modelId="{F5B99AA5-E8F2-4A4D-8D39-42F050DB4468}">
      <dgm:prSet phldrT="[Texte]"/>
      <dgm:spPr/>
      <dgm:t>
        <a:bodyPr/>
        <a:lstStyle/>
        <a:p>
          <a:r>
            <a:rPr lang="fr-FR" dirty="0" smtClean="0"/>
            <a:t>Intervention des cordes vocales</a:t>
          </a:r>
          <a:endParaRPr lang="fr-FR" dirty="0"/>
        </a:p>
      </dgm:t>
    </dgm:pt>
    <dgm:pt modelId="{562BEA83-3CC2-4686-8E4C-5EF30636DC91}" type="parTrans" cxnId="{19893511-ED72-49A8-BEDE-3702D1F0FD14}">
      <dgm:prSet/>
      <dgm:spPr/>
      <dgm:t>
        <a:bodyPr/>
        <a:lstStyle/>
        <a:p>
          <a:endParaRPr lang="fr-FR"/>
        </a:p>
      </dgm:t>
    </dgm:pt>
    <dgm:pt modelId="{1F6611DF-7CFE-4CCF-942B-88F6ACFCC3E5}" type="sibTrans" cxnId="{19893511-ED72-49A8-BEDE-3702D1F0FD14}">
      <dgm:prSet/>
      <dgm:spPr/>
      <dgm:t>
        <a:bodyPr/>
        <a:lstStyle/>
        <a:p>
          <a:endParaRPr lang="fr-FR"/>
        </a:p>
      </dgm:t>
    </dgm:pt>
    <dgm:pt modelId="{057310BD-0607-4E0E-BB56-B7DA8AF2BCC9}">
      <dgm:prSet phldrT="[Texte]" custT="1"/>
      <dgm:spPr/>
      <dgm:t>
        <a:bodyPr/>
        <a:lstStyle/>
        <a:p>
          <a:r>
            <a:rPr lang="fr-FR" sz="2100" dirty="0" smtClean="0"/>
            <a:t>Point d’articulation</a:t>
          </a:r>
          <a:endParaRPr lang="fr-FR" sz="2100" dirty="0"/>
        </a:p>
      </dgm:t>
    </dgm:pt>
    <dgm:pt modelId="{685C2B01-5077-4BD8-BA48-F840E92CAEAF}" type="parTrans" cxnId="{D7D9AABA-C58D-4C3D-8369-666492102661}">
      <dgm:prSet/>
      <dgm:spPr/>
      <dgm:t>
        <a:bodyPr/>
        <a:lstStyle/>
        <a:p>
          <a:endParaRPr lang="fr-FR"/>
        </a:p>
      </dgm:t>
    </dgm:pt>
    <dgm:pt modelId="{0E422B6A-9A1E-4391-801F-9A0E3B568C1D}" type="sibTrans" cxnId="{D7D9AABA-C58D-4C3D-8369-666492102661}">
      <dgm:prSet/>
      <dgm:spPr/>
      <dgm:t>
        <a:bodyPr/>
        <a:lstStyle/>
        <a:p>
          <a:endParaRPr lang="fr-FR"/>
        </a:p>
      </dgm:t>
    </dgm:pt>
    <dgm:pt modelId="{0D0ECE9B-97E0-41CF-AB3B-C1B2322EE06B}">
      <dgm:prSet phldrT="[Texte]"/>
      <dgm:spPr/>
      <dgm:t>
        <a:bodyPr/>
        <a:lstStyle/>
        <a:p>
          <a:r>
            <a:rPr lang="fr-FR" dirty="0" smtClean="0"/>
            <a:t>Position du voile du palais</a:t>
          </a:r>
          <a:endParaRPr lang="fr-FR" dirty="0"/>
        </a:p>
      </dgm:t>
    </dgm:pt>
    <dgm:pt modelId="{AFF3F2F0-C00A-4C37-BCBE-F0EA00537704}" type="parTrans" cxnId="{09209CC5-9A8B-44B0-8BB7-213AF6304DAF}">
      <dgm:prSet/>
      <dgm:spPr/>
      <dgm:t>
        <a:bodyPr/>
        <a:lstStyle/>
        <a:p>
          <a:endParaRPr lang="fr-FR"/>
        </a:p>
      </dgm:t>
    </dgm:pt>
    <dgm:pt modelId="{14163BF2-D1DD-4322-BBEB-68931C356E45}" type="sibTrans" cxnId="{09209CC5-9A8B-44B0-8BB7-213AF6304DAF}">
      <dgm:prSet/>
      <dgm:spPr/>
      <dgm:t>
        <a:bodyPr/>
        <a:lstStyle/>
        <a:p>
          <a:endParaRPr lang="fr-FR"/>
        </a:p>
      </dgm:t>
    </dgm:pt>
    <dgm:pt modelId="{69F176D0-89CC-44AC-A064-D72F33CFE45E}" type="pres">
      <dgm:prSet presAssocID="{2F275E5E-A1EE-4027-9E1A-2378FD1932E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CC41B39-69BD-4773-8E43-E6B06FF4A5EB}" type="pres">
      <dgm:prSet presAssocID="{353DCF3A-8721-44C0-9742-1C76BAF6E003}" presName="centerShape" presStyleLbl="node0" presStyleIdx="0" presStyleCnt="1" custScaleX="204399" custLinFactNeighborX="329" custLinFactNeighborY="1196"/>
      <dgm:spPr/>
      <dgm:t>
        <a:bodyPr/>
        <a:lstStyle/>
        <a:p>
          <a:endParaRPr lang="fr-FR"/>
        </a:p>
      </dgm:t>
    </dgm:pt>
    <dgm:pt modelId="{2F3221D1-A67B-4469-9D21-B000927A8899}" type="pres">
      <dgm:prSet presAssocID="{D2E989B7-06C4-4783-B347-35C5C4ED5DCA}" presName="Name9" presStyleLbl="parChTrans1D2" presStyleIdx="0" presStyleCnt="4"/>
      <dgm:spPr/>
      <dgm:t>
        <a:bodyPr/>
        <a:lstStyle/>
        <a:p>
          <a:endParaRPr lang="fr-FR"/>
        </a:p>
      </dgm:t>
    </dgm:pt>
    <dgm:pt modelId="{3F63434B-8B99-4808-9BF6-1D58C69C4CA8}" type="pres">
      <dgm:prSet presAssocID="{D2E989B7-06C4-4783-B347-35C5C4ED5DCA}" presName="connTx" presStyleLbl="parChTrans1D2" presStyleIdx="0" presStyleCnt="4"/>
      <dgm:spPr/>
      <dgm:t>
        <a:bodyPr/>
        <a:lstStyle/>
        <a:p>
          <a:endParaRPr lang="fr-FR"/>
        </a:p>
      </dgm:t>
    </dgm:pt>
    <dgm:pt modelId="{1B1E39B4-F664-4447-A92A-929242EC2620}" type="pres">
      <dgm:prSet presAssocID="{4EC5FB18-6B4A-482E-9F7E-B329E1024C13}" presName="node" presStyleLbl="node1" presStyleIdx="0" presStyleCnt="4" custScaleX="286300" custRadScaleRad="106578" custRadScaleInc="-200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4959CA-B661-4E01-B1F8-470F78222F41}" type="pres">
      <dgm:prSet presAssocID="{562BEA83-3CC2-4686-8E4C-5EF30636DC91}" presName="Name9" presStyleLbl="parChTrans1D2" presStyleIdx="1" presStyleCnt="4"/>
      <dgm:spPr/>
      <dgm:t>
        <a:bodyPr/>
        <a:lstStyle/>
        <a:p>
          <a:endParaRPr lang="fr-FR"/>
        </a:p>
      </dgm:t>
    </dgm:pt>
    <dgm:pt modelId="{9C262965-D26B-49F8-8FD5-E9013B434A2B}" type="pres">
      <dgm:prSet presAssocID="{562BEA83-3CC2-4686-8E4C-5EF30636DC91}" presName="connTx" presStyleLbl="parChTrans1D2" presStyleIdx="1" presStyleCnt="4"/>
      <dgm:spPr/>
      <dgm:t>
        <a:bodyPr/>
        <a:lstStyle/>
        <a:p>
          <a:endParaRPr lang="fr-FR"/>
        </a:p>
      </dgm:t>
    </dgm:pt>
    <dgm:pt modelId="{BFE47E11-7D8A-4694-9E13-34850CA9F46A}" type="pres">
      <dgm:prSet presAssocID="{F5B99AA5-E8F2-4A4D-8D39-42F050DB4468}" presName="node" presStyleLbl="node1" presStyleIdx="1" presStyleCnt="4" custScaleX="180723" custScaleY="147241" custRadScaleRad="175122" custRadScaleInc="174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E258E8-2E89-4503-8CD8-14264CADF5FA}" type="pres">
      <dgm:prSet presAssocID="{685C2B01-5077-4BD8-BA48-F840E92CAEAF}" presName="Name9" presStyleLbl="parChTrans1D2" presStyleIdx="2" presStyleCnt="4"/>
      <dgm:spPr/>
      <dgm:t>
        <a:bodyPr/>
        <a:lstStyle/>
        <a:p>
          <a:endParaRPr lang="fr-FR"/>
        </a:p>
      </dgm:t>
    </dgm:pt>
    <dgm:pt modelId="{ECE6A43B-37CE-413E-8F51-107DA5B0ACDC}" type="pres">
      <dgm:prSet presAssocID="{685C2B01-5077-4BD8-BA48-F840E92CAEAF}" presName="connTx" presStyleLbl="parChTrans1D2" presStyleIdx="2" presStyleCnt="4"/>
      <dgm:spPr/>
      <dgm:t>
        <a:bodyPr/>
        <a:lstStyle/>
        <a:p>
          <a:endParaRPr lang="fr-FR"/>
        </a:p>
      </dgm:t>
    </dgm:pt>
    <dgm:pt modelId="{04DB58AE-1B3A-45C5-B656-627C8BADFD69}" type="pres">
      <dgm:prSet presAssocID="{057310BD-0607-4E0E-BB56-B7DA8AF2BCC9}" presName="node" presStyleLbl="node1" presStyleIdx="2" presStyleCnt="4" custScaleX="303129" custScaleY="9626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E24103-38E3-4B6D-ADF9-679946D74882}" type="pres">
      <dgm:prSet presAssocID="{AFF3F2F0-C00A-4C37-BCBE-F0EA00537704}" presName="Name9" presStyleLbl="parChTrans1D2" presStyleIdx="3" presStyleCnt="4"/>
      <dgm:spPr/>
      <dgm:t>
        <a:bodyPr/>
        <a:lstStyle/>
        <a:p>
          <a:endParaRPr lang="fr-FR"/>
        </a:p>
      </dgm:t>
    </dgm:pt>
    <dgm:pt modelId="{025B995F-DC81-4530-815C-873435858A0A}" type="pres">
      <dgm:prSet presAssocID="{AFF3F2F0-C00A-4C37-BCBE-F0EA00537704}" presName="connTx" presStyleLbl="parChTrans1D2" presStyleIdx="3" presStyleCnt="4"/>
      <dgm:spPr/>
      <dgm:t>
        <a:bodyPr/>
        <a:lstStyle/>
        <a:p>
          <a:endParaRPr lang="fr-FR"/>
        </a:p>
      </dgm:t>
    </dgm:pt>
    <dgm:pt modelId="{BB2D7B33-753C-4A6E-AEE9-765E96768407}" type="pres">
      <dgm:prSet presAssocID="{0D0ECE9B-97E0-41CF-AB3B-C1B2322EE06B}" presName="node" presStyleLbl="node1" presStyleIdx="3" presStyleCnt="4" custScaleX="160129" custScaleY="145374" custRadScaleRad="164047" custRadScaleInc="-130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31F8725-377C-4E3B-A9A0-4F62F4D0B6AB}" type="presOf" srcId="{AFF3F2F0-C00A-4C37-BCBE-F0EA00537704}" destId="{4EE24103-38E3-4B6D-ADF9-679946D74882}" srcOrd="0" destOrd="0" presId="urn:microsoft.com/office/officeart/2005/8/layout/radial1"/>
    <dgm:cxn modelId="{502AFA8D-FF40-447E-BB1D-3998BC7570C5}" srcId="{353DCF3A-8721-44C0-9742-1C76BAF6E003}" destId="{4EC5FB18-6B4A-482E-9F7E-B329E1024C13}" srcOrd="0" destOrd="0" parTransId="{D2E989B7-06C4-4783-B347-35C5C4ED5DCA}" sibTransId="{18084AC6-0852-4631-A0D4-F54B384042FB}"/>
    <dgm:cxn modelId="{B51E82BC-F5F4-4799-8A8C-59758CCAC4A6}" srcId="{2F275E5E-A1EE-4027-9E1A-2378FD1932EB}" destId="{353DCF3A-8721-44C0-9742-1C76BAF6E003}" srcOrd="0" destOrd="0" parTransId="{D057EC4C-330C-4985-8426-44BD7C7D167B}" sibTransId="{F83F6190-2698-48B7-82AE-4A2A1FE7800D}"/>
    <dgm:cxn modelId="{D7D9AABA-C58D-4C3D-8369-666492102661}" srcId="{353DCF3A-8721-44C0-9742-1C76BAF6E003}" destId="{057310BD-0607-4E0E-BB56-B7DA8AF2BCC9}" srcOrd="2" destOrd="0" parTransId="{685C2B01-5077-4BD8-BA48-F840E92CAEAF}" sibTransId="{0E422B6A-9A1E-4391-801F-9A0E3B568C1D}"/>
    <dgm:cxn modelId="{19893511-ED72-49A8-BEDE-3702D1F0FD14}" srcId="{353DCF3A-8721-44C0-9742-1C76BAF6E003}" destId="{F5B99AA5-E8F2-4A4D-8D39-42F050DB4468}" srcOrd="1" destOrd="0" parTransId="{562BEA83-3CC2-4686-8E4C-5EF30636DC91}" sibTransId="{1F6611DF-7CFE-4CCF-942B-88F6ACFCC3E5}"/>
    <dgm:cxn modelId="{7D9147E2-CFC2-493C-8B80-176B8BF48C9B}" type="presOf" srcId="{353DCF3A-8721-44C0-9742-1C76BAF6E003}" destId="{6CC41B39-69BD-4773-8E43-E6B06FF4A5EB}" srcOrd="0" destOrd="0" presId="urn:microsoft.com/office/officeart/2005/8/layout/radial1"/>
    <dgm:cxn modelId="{24229904-C58F-43D6-ACB0-7F11CC100290}" type="presOf" srcId="{D2E989B7-06C4-4783-B347-35C5C4ED5DCA}" destId="{2F3221D1-A67B-4469-9D21-B000927A8899}" srcOrd="0" destOrd="0" presId="urn:microsoft.com/office/officeart/2005/8/layout/radial1"/>
    <dgm:cxn modelId="{09209CC5-9A8B-44B0-8BB7-213AF6304DAF}" srcId="{353DCF3A-8721-44C0-9742-1C76BAF6E003}" destId="{0D0ECE9B-97E0-41CF-AB3B-C1B2322EE06B}" srcOrd="3" destOrd="0" parTransId="{AFF3F2F0-C00A-4C37-BCBE-F0EA00537704}" sibTransId="{14163BF2-D1DD-4322-BBEB-68931C356E45}"/>
    <dgm:cxn modelId="{56045E0B-3713-465A-9BA1-FB1F2BF72CFA}" type="presOf" srcId="{685C2B01-5077-4BD8-BA48-F840E92CAEAF}" destId="{64E258E8-2E89-4503-8CD8-14264CADF5FA}" srcOrd="0" destOrd="0" presId="urn:microsoft.com/office/officeart/2005/8/layout/radial1"/>
    <dgm:cxn modelId="{7776F540-BE63-4F4D-8FA0-498017895D34}" type="presOf" srcId="{4EC5FB18-6B4A-482E-9F7E-B329E1024C13}" destId="{1B1E39B4-F664-4447-A92A-929242EC2620}" srcOrd="0" destOrd="0" presId="urn:microsoft.com/office/officeart/2005/8/layout/radial1"/>
    <dgm:cxn modelId="{217E3B7B-9A23-486D-9ACD-538DE6E22D76}" type="presOf" srcId="{2F275E5E-A1EE-4027-9E1A-2378FD1932EB}" destId="{69F176D0-89CC-44AC-A064-D72F33CFE45E}" srcOrd="0" destOrd="0" presId="urn:microsoft.com/office/officeart/2005/8/layout/radial1"/>
    <dgm:cxn modelId="{C9D6427F-34D8-49AF-9929-095BEA7A886D}" type="presOf" srcId="{562BEA83-3CC2-4686-8E4C-5EF30636DC91}" destId="{0E4959CA-B661-4E01-B1F8-470F78222F41}" srcOrd="0" destOrd="0" presId="urn:microsoft.com/office/officeart/2005/8/layout/radial1"/>
    <dgm:cxn modelId="{AF9F2CC5-7021-4178-9DAA-9C4BDA29AD44}" type="presOf" srcId="{562BEA83-3CC2-4686-8E4C-5EF30636DC91}" destId="{9C262965-D26B-49F8-8FD5-E9013B434A2B}" srcOrd="1" destOrd="0" presId="urn:microsoft.com/office/officeart/2005/8/layout/radial1"/>
    <dgm:cxn modelId="{F3B841AF-1E48-4F9A-B490-CEB1BDF845F3}" type="presOf" srcId="{D2E989B7-06C4-4783-B347-35C5C4ED5DCA}" destId="{3F63434B-8B99-4808-9BF6-1D58C69C4CA8}" srcOrd="1" destOrd="0" presId="urn:microsoft.com/office/officeart/2005/8/layout/radial1"/>
    <dgm:cxn modelId="{C7E2A478-33CB-426F-AB94-7FFB36A76328}" type="presOf" srcId="{AFF3F2F0-C00A-4C37-BCBE-F0EA00537704}" destId="{025B995F-DC81-4530-815C-873435858A0A}" srcOrd="1" destOrd="0" presId="urn:microsoft.com/office/officeart/2005/8/layout/radial1"/>
    <dgm:cxn modelId="{4F87DBDB-5843-434A-A811-35EEB3A573A6}" type="presOf" srcId="{685C2B01-5077-4BD8-BA48-F840E92CAEAF}" destId="{ECE6A43B-37CE-413E-8F51-107DA5B0ACDC}" srcOrd="1" destOrd="0" presId="urn:microsoft.com/office/officeart/2005/8/layout/radial1"/>
    <dgm:cxn modelId="{86AC3811-CAEE-41A6-A3FB-3F5FC78784ED}" type="presOf" srcId="{F5B99AA5-E8F2-4A4D-8D39-42F050DB4468}" destId="{BFE47E11-7D8A-4694-9E13-34850CA9F46A}" srcOrd="0" destOrd="0" presId="urn:microsoft.com/office/officeart/2005/8/layout/radial1"/>
    <dgm:cxn modelId="{27FE8CCE-B4AF-4A76-8B23-0B5B9AA6E7DC}" type="presOf" srcId="{057310BD-0607-4E0E-BB56-B7DA8AF2BCC9}" destId="{04DB58AE-1B3A-45C5-B656-627C8BADFD69}" srcOrd="0" destOrd="0" presId="urn:microsoft.com/office/officeart/2005/8/layout/radial1"/>
    <dgm:cxn modelId="{55E623D6-95F1-45DC-8744-7520A6DEFFB6}" type="presOf" srcId="{0D0ECE9B-97E0-41CF-AB3B-C1B2322EE06B}" destId="{BB2D7B33-753C-4A6E-AEE9-765E96768407}" srcOrd="0" destOrd="0" presId="urn:microsoft.com/office/officeart/2005/8/layout/radial1"/>
    <dgm:cxn modelId="{40449EFF-841F-465F-8A84-96A3C057D6FB}" type="presParOf" srcId="{69F176D0-89CC-44AC-A064-D72F33CFE45E}" destId="{6CC41B39-69BD-4773-8E43-E6B06FF4A5EB}" srcOrd="0" destOrd="0" presId="urn:microsoft.com/office/officeart/2005/8/layout/radial1"/>
    <dgm:cxn modelId="{AFE57FD9-7846-4C40-B9AF-EAF7AB68AC07}" type="presParOf" srcId="{69F176D0-89CC-44AC-A064-D72F33CFE45E}" destId="{2F3221D1-A67B-4469-9D21-B000927A8899}" srcOrd="1" destOrd="0" presId="urn:microsoft.com/office/officeart/2005/8/layout/radial1"/>
    <dgm:cxn modelId="{FFCA2DCA-08AE-47BA-8595-B23A3A88B070}" type="presParOf" srcId="{2F3221D1-A67B-4469-9D21-B000927A8899}" destId="{3F63434B-8B99-4808-9BF6-1D58C69C4CA8}" srcOrd="0" destOrd="0" presId="urn:microsoft.com/office/officeart/2005/8/layout/radial1"/>
    <dgm:cxn modelId="{00EE131C-A9BB-4E98-B2BD-E120C2B8EFEE}" type="presParOf" srcId="{69F176D0-89CC-44AC-A064-D72F33CFE45E}" destId="{1B1E39B4-F664-4447-A92A-929242EC2620}" srcOrd="2" destOrd="0" presId="urn:microsoft.com/office/officeart/2005/8/layout/radial1"/>
    <dgm:cxn modelId="{639AB23C-A639-41FA-A57B-0A4EBDC8032D}" type="presParOf" srcId="{69F176D0-89CC-44AC-A064-D72F33CFE45E}" destId="{0E4959CA-B661-4E01-B1F8-470F78222F41}" srcOrd="3" destOrd="0" presId="urn:microsoft.com/office/officeart/2005/8/layout/radial1"/>
    <dgm:cxn modelId="{08A04257-2A90-4A2F-A2B4-FAB8DACDBDB0}" type="presParOf" srcId="{0E4959CA-B661-4E01-B1F8-470F78222F41}" destId="{9C262965-D26B-49F8-8FD5-E9013B434A2B}" srcOrd="0" destOrd="0" presId="urn:microsoft.com/office/officeart/2005/8/layout/radial1"/>
    <dgm:cxn modelId="{94E33F01-938D-439C-A0F9-6A2AC3669C4F}" type="presParOf" srcId="{69F176D0-89CC-44AC-A064-D72F33CFE45E}" destId="{BFE47E11-7D8A-4694-9E13-34850CA9F46A}" srcOrd="4" destOrd="0" presId="urn:microsoft.com/office/officeart/2005/8/layout/radial1"/>
    <dgm:cxn modelId="{0B240E18-4F71-4287-A72B-F9CF87932F9E}" type="presParOf" srcId="{69F176D0-89CC-44AC-A064-D72F33CFE45E}" destId="{64E258E8-2E89-4503-8CD8-14264CADF5FA}" srcOrd="5" destOrd="0" presId="urn:microsoft.com/office/officeart/2005/8/layout/radial1"/>
    <dgm:cxn modelId="{CDC5676E-2D60-440A-B663-774DDC340D29}" type="presParOf" srcId="{64E258E8-2E89-4503-8CD8-14264CADF5FA}" destId="{ECE6A43B-37CE-413E-8F51-107DA5B0ACDC}" srcOrd="0" destOrd="0" presId="urn:microsoft.com/office/officeart/2005/8/layout/radial1"/>
    <dgm:cxn modelId="{6973B292-4757-4261-9AB5-A78C72E4B85C}" type="presParOf" srcId="{69F176D0-89CC-44AC-A064-D72F33CFE45E}" destId="{04DB58AE-1B3A-45C5-B656-627C8BADFD69}" srcOrd="6" destOrd="0" presId="urn:microsoft.com/office/officeart/2005/8/layout/radial1"/>
    <dgm:cxn modelId="{CB0808F2-F99C-4B64-B04F-2463B164AC75}" type="presParOf" srcId="{69F176D0-89CC-44AC-A064-D72F33CFE45E}" destId="{4EE24103-38E3-4B6D-ADF9-679946D74882}" srcOrd="7" destOrd="0" presId="urn:microsoft.com/office/officeart/2005/8/layout/radial1"/>
    <dgm:cxn modelId="{796F1B80-21B4-443B-9F22-8A8A74C4ECA6}" type="presParOf" srcId="{4EE24103-38E3-4B6D-ADF9-679946D74882}" destId="{025B995F-DC81-4530-815C-873435858A0A}" srcOrd="0" destOrd="0" presId="urn:microsoft.com/office/officeart/2005/8/layout/radial1"/>
    <dgm:cxn modelId="{B2423ED6-07A5-4A70-BF05-5C05EC2EB90D}" type="presParOf" srcId="{69F176D0-89CC-44AC-A064-D72F33CFE45E}" destId="{BB2D7B33-753C-4A6E-AEE9-765E96768407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C41B39-69BD-4773-8E43-E6B06FF4A5EB}">
      <dsp:nvSpPr>
        <dsp:cNvPr id="0" name=""/>
        <dsp:cNvSpPr/>
      </dsp:nvSpPr>
      <dsp:spPr>
        <a:xfrm>
          <a:off x="2409582" y="1707374"/>
          <a:ext cx="2573738" cy="125917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 smtClean="0">
              <a:solidFill>
                <a:srgbClr val="FFC000"/>
              </a:solidFill>
            </a:rPr>
            <a:t>Consonne</a:t>
          </a:r>
          <a:endParaRPr lang="fr-FR" sz="2800" b="1" kern="1200" dirty="0">
            <a:solidFill>
              <a:srgbClr val="FFC000"/>
            </a:solidFill>
          </a:endParaRPr>
        </a:p>
      </dsp:txBody>
      <dsp:txXfrm>
        <a:off x="2409582" y="1707374"/>
        <a:ext cx="2573738" cy="1259173"/>
      </dsp:txXfrm>
    </dsp:sp>
    <dsp:sp modelId="{2F3221D1-A67B-4469-9D21-B000927A8899}">
      <dsp:nvSpPr>
        <dsp:cNvPr id="0" name=""/>
        <dsp:cNvSpPr/>
      </dsp:nvSpPr>
      <dsp:spPr>
        <a:xfrm rot="16123021">
          <a:off x="3453147" y="1468175"/>
          <a:ext cx="448370" cy="30216"/>
        </a:xfrm>
        <a:custGeom>
          <a:avLst/>
          <a:gdLst/>
          <a:ahLst/>
          <a:cxnLst/>
          <a:rect l="0" t="0" r="0" b="0"/>
          <a:pathLst>
            <a:path>
              <a:moveTo>
                <a:pt x="0" y="15108"/>
              </a:moveTo>
              <a:lnTo>
                <a:pt x="448370" y="15108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6123021">
        <a:off x="3666123" y="1472074"/>
        <a:ext cx="22418" cy="22418"/>
      </dsp:txXfrm>
    </dsp:sp>
    <dsp:sp modelId="{1B1E39B4-F664-4447-A92A-929242EC2620}">
      <dsp:nvSpPr>
        <dsp:cNvPr id="0" name=""/>
        <dsp:cNvSpPr/>
      </dsp:nvSpPr>
      <dsp:spPr>
        <a:xfrm>
          <a:off x="1855706" y="0"/>
          <a:ext cx="3605014" cy="125917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b="0" kern="1200" dirty="0" smtClean="0">
              <a:latin typeface="+mn-lt"/>
            </a:rPr>
            <a:t>Mode</a:t>
          </a:r>
          <a:r>
            <a:rPr lang="fr-FR" sz="2100" b="0" kern="1200" baseline="0" dirty="0" smtClean="0">
              <a:latin typeface="+mn-lt"/>
            </a:rPr>
            <a:t> d’articulation</a:t>
          </a:r>
          <a:endParaRPr lang="fr-FR" sz="2100" b="0" kern="1200" dirty="0">
            <a:latin typeface="+mn-lt"/>
          </a:endParaRPr>
        </a:p>
      </dsp:txBody>
      <dsp:txXfrm>
        <a:off x="1855706" y="0"/>
        <a:ext cx="3605014" cy="1259173"/>
      </dsp:txXfrm>
    </dsp:sp>
    <dsp:sp modelId="{0E4959CA-B661-4E01-B1F8-470F78222F41}">
      <dsp:nvSpPr>
        <dsp:cNvPr id="0" name=""/>
        <dsp:cNvSpPr/>
      </dsp:nvSpPr>
      <dsp:spPr>
        <a:xfrm rot="24">
          <a:off x="4983320" y="2321863"/>
          <a:ext cx="242052" cy="30216"/>
        </a:xfrm>
        <a:custGeom>
          <a:avLst/>
          <a:gdLst/>
          <a:ahLst/>
          <a:cxnLst/>
          <a:rect l="0" t="0" r="0" b="0"/>
          <a:pathLst>
            <a:path>
              <a:moveTo>
                <a:pt x="0" y="15108"/>
              </a:moveTo>
              <a:lnTo>
                <a:pt x="242052" y="15108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24">
        <a:off x="5098295" y="2330920"/>
        <a:ext cx="12102" cy="12102"/>
      </dsp:txXfrm>
    </dsp:sp>
    <dsp:sp modelId="{BFE47E11-7D8A-4694-9E13-34850CA9F46A}">
      <dsp:nvSpPr>
        <dsp:cNvPr id="0" name=""/>
        <dsp:cNvSpPr/>
      </dsp:nvSpPr>
      <dsp:spPr>
        <a:xfrm>
          <a:off x="5225373" y="1409970"/>
          <a:ext cx="2275616" cy="18540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Intervention des cordes vocales</a:t>
          </a:r>
          <a:endParaRPr lang="fr-FR" sz="1900" kern="1200" dirty="0"/>
        </a:p>
      </dsp:txBody>
      <dsp:txXfrm>
        <a:off x="5225373" y="1409970"/>
        <a:ext cx="2275616" cy="1854019"/>
      </dsp:txXfrm>
    </dsp:sp>
    <dsp:sp modelId="{64E258E8-2E89-4503-8CD8-14264CADF5FA}">
      <dsp:nvSpPr>
        <dsp:cNvPr id="0" name=""/>
        <dsp:cNvSpPr/>
      </dsp:nvSpPr>
      <dsp:spPr>
        <a:xfrm rot="5423174">
          <a:off x="3508858" y="3133554"/>
          <a:ext cx="364242" cy="30216"/>
        </a:xfrm>
        <a:custGeom>
          <a:avLst/>
          <a:gdLst/>
          <a:ahLst/>
          <a:cxnLst/>
          <a:rect l="0" t="0" r="0" b="0"/>
          <a:pathLst>
            <a:path>
              <a:moveTo>
                <a:pt x="0" y="15108"/>
              </a:moveTo>
              <a:lnTo>
                <a:pt x="364242" y="15108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5423174">
        <a:off x="3681873" y="3139556"/>
        <a:ext cx="18212" cy="18212"/>
      </dsp:txXfrm>
    </dsp:sp>
    <dsp:sp modelId="{04DB58AE-1B3A-45C5-B656-627C8BADFD69}">
      <dsp:nvSpPr>
        <dsp:cNvPr id="0" name=""/>
        <dsp:cNvSpPr/>
      </dsp:nvSpPr>
      <dsp:spPr>
        <a:xfrm>
          <a:off x="1777206" y="3330778"/>
          <a:ext cx="3816920" cy="121215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Point d’articulation</a:t>
          </a:r>
          <a:endParaRPr lang="fr-FR" sz="2100" kern="1200" dirty="0"/>
        </a:p>
      </dsp:txBody>
      <dsp:txXfrm>
        <a:off x="1777206" y="3330778"/>
        <a:ext cx="3816920" cy="1212156"/>
      </dsp:txXfrm>
    </dsp:sp>
    <dsp:sp modelId="{4EE24103-38E3-4B6D-ADF9-679946D74882}">
      <dsp:nvSpPr>
        <dsp:cNvPr id="0" name=""/>
        <dsp:cNvSpPr/>
      </dsp:nvSpPr>
      <dsp:spPr>
        <a:xfrm rot="10815003">
          <a:off x="2016288" y="2315379"/>
          <a:ext cx="393346" cy="30216"/>
        </a:xfrm>
        <a:custGeom>
          <a:avLst/>
          <a:gdLst/>
          <a:ahLst/>
          <a:cxnLst/>
          <a:rect l="0" t="0" r="0" b="0"/>
          <a:pathLst>
            <a:path>
              <a:moveTo>
                <a:pt x="0" y="15108"/>
              </a:moveTo>
              <a:lnTo>
                <a:pt x="393346" y="15108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0815003">
        <a:off x="2203128" y="2320653"/>
        <a:ext cx="19667" cy="19667"/>
      </dsp:txXfrm>
    </dsp:sp>
    <dsp:sp modelId="{BB2D7B33-753C-4A6E-AEE9-765E96768407}">
      <dsp:nvSpPr>
        <dsp:cNvPr id="0" name=""/>
        <dsp:cNvSpPr/>
      </dsp:nvSpPr>
      <dsp:spPr>
        <a:xfrm>
          <a:off x="0" y="1409973"/>
          <a:ext cx="2016302" cy="183051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Position du voile du palais</a:t>
          </a:r>
          <a:endParaRPr lang="fr-FR" sz="1900" kern="1200" dirty="0"/>
        </a:p>
      </dsp:txBody>
      <dsp:txXfrm>
        <a:off x="0" y="1409973"/>
        <a:ext cx="2016302" cy="18305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9AE1CF1-61C7-409F-A22B-247899CC62AA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C34352C-EA66-4D84-8FD2-E3EF8AD93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url=http://asl.univ-montp3.fr/e58fle/caracteristiquesarticulatoiresetacoustiques.pdf&amp;psig=AOvVaw1gI_NmOAdx8sDG8kwSjHR6&amp;ust=1585665000634000&amp;source=images&amp;cd=vfe&amp;ved=2ahUKEwiruYTKtMLoAhWDwoUKHbHcB0gQr4kDegUIARDGAQ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url=https://slideplayer.fr/slide/1198981/&amp;psig=AOvVaw2Mj7Vo8_STBKzmnDj2LQqP&amp;ust=1585593239100000&amp;source=images&amp;cd=vfe&amp;ved=0CBYQtaYDahcKEwjAy-KhqcDoAhUAAAAAHQAAAAAQSQ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038344"/>
          </a:xfrm>
        </p:spPr>
        <p:txBody>
          <a:bodyPr/>
          <a:lstStyle/>
          <a:p>
            <a:r>
              <a:rPr lang="fr-FR" sz="4600" dirty="0" smtClean="0"/>
              <a:t>cours</a:t>
            </a:r>
            <a:r>
              <a:rPr lang="fr-FR" dirty="0" smtClean="0"/>
              <a:t> n°13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354442" y="2857496"/>
            <a:ext cx="5114778" cy="1783616"/>
          </a:xfrm>
        </p:spPr>
        <p:txBody>
          <a:bodyPr>
            <a:noAutofit/>
          </a:bodyPr>
          <a:lstStyle/>
          <a:p>
            <a:r>
              <a:rPr lang="fr-FR" sz="4800" b="1" dirty="0" smtClean="0">
                <a:solidFill>
                  <a:srgbClr val="FFFF00"/>
                </a:solidFill>
                <a:latin typeface="Calibri" pitchFamily="34" charset="0"/>
              </a:rPr>
              <a:t>Le classement articulatoire des consonnes</a:t>
            </a:r>
          </a:p>
          <a:p>
            <a:r>
              <a:rPr lang="fr-FR" sz="3200" b="1" dirty="0" smtClean="0">
                <a:solidFill>
                  <a:schemeClr val="tx1"/>
                </a:solidFill>
                <a:latin typeface="Calibri" pitchFamily="34" charset="0"/>
              </a:rPr>
              <a:t>Par Mme Samia MOSTEFAI</a:t>
            </a:r>
            <a:endParaRPr lang="fr-FR" sz="32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143900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1439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7239000" cy="71438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2) Le point (lieu) d’articulation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>
                <a:latin typeface="Calibri" pitchFamily="34" charset="0"/>
              </a:rPr>
              <a:t>     Cela désigne l’endroit où il est formé le lieu d’articulation:</a:t>
            </a:r>
          </a:p>
          <a:p>
            <a:pPr>
              <a:buNone/>
            </a:pPr>
            <a:r>
              <a:rPr lang="fr-FR" dirty="0" smtClean="0">
                <a:latin typeface="Calibri" pitchFamily="34" charset="0"/>
              </a:rPr>
              <a:t>    L’obstacle est constitué par:</a:t>
            </a:r>
          </a:p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</a:rPr>
              <a:t>Les deux lèvres. On aura une </a:t>
            </a:r>
            <a:r>
              <a:rPr lang="fr-FR" b="1" dirty="0" smtClean="0">
                <a:latin typeface="Calibri" pitchFamily="34" charset="0"/>
              </a:rPr>
              <a:t>bilabiale </a:t>
            </a:r>
            <a:r>
              <a:rPr lang="fr-FR" dirty="0" smtClean="0">
                <a:latin typeface="Calibri" pitchFamily="34" charset="0"/>
              </a:rPr>
              <a:t>: </a:t>
            </a:r>
            <a:r>
              <a:rPr lang="fr-FR" b="1" dirty="0" smtClean="0">
                <a:solidFill>
                  <a:srgbClr val="00B050"/>
                </a:solidFill>
                <a:latin typeface="Calibri" pitchFamily="34" charset="0"/>
              </a:rPr>
              <a:t>[p], [b] et [m].</a:t>
            </a:r>
          </a:p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</a:rPr>
              <a:t>La lèvre inférieure venant toucher les dents supérieures. On aura une </a:t>
            </a:r>
            <a:r>
              <a:rPr lang="fr-FR" b="1" dirty="0" smtClean="0">
                <a:latin typeface="Calibri" pitchFamily="34" charset="0"/>
              </a:rPr>
              <a:t>labiodentale</a:t>
            </a:r>
            <a:r>
              <a:rPr lang="fr-FR" dirty="0" smtClean="0">
                <a:latin typeface="Calibri" pitchFamily="34" charset="0"/>
              </a:rPr>
              <a:t> : </a:t>
            </a:r>
            <a:r>
              <a:rPr lang="fr-FR" b="1" dirty="0" smtClean="0">
                <a:solidFill>
                  <a:srgbClr val="0070C0"/>
                </a:solidFill>
                <a:latin typeface="Calibri" pitchFamily="34" charset="0"/>
              </a:rPr>
              <a:t>[f] et [v].</a:t>
            </a:r>
          </a:p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</a:rPr>
              <a:t>la pointe de la langue (apex) contre les dents supérieures. On aura une </a:t>
            </a:r>
            <a:r>
              <a:rPr lang="fr-FR" b="1" dirty="0" smtClean="0">
                <a:latin typeface="Calibri" pitchFamily="34" charset="0"/>
              </a:rPr>
              <a:t>apico-dentale </a:t>
            </a:r>
            <a:r>
              <a:rPr lang="fr-FR" dirty="0" smtClean="0">
                <a:latin typeface="Calibri" pitchFamily="34" charset="0"/>
              </a:rPr>
              <a:t>: </a:t>
            </a:r>
            <a:r>
              <a:rPr lang="fr-FR" b="1" dirty="0" smtClean="0">
                <a:solidFill>
                  <a:srgbClr val="C00000"/>
                </a:solidFill>
                <a:latin typeface="Calibri" pitchFamily="34" charset="0"/>
              </a:rPr>
              <a:t>[t], [d], [n].</a:t>
            </a:r>
          </a:p>
          <a:p>
            <a:pPr>
              <a:buNone/>
            </a:pPr>
            <a:r>
              <a:rPr lang="fr-FR" dirty="0" smtClean="0">
                <a:latin typeface="Calibri" pitchFamily="34" charset="0"/>
              </a:rPr>
              <a:t>- La pointe de la langue contre les alvéoles. On aura une </a:t>
            </a:r>
            <a:r>
              <a:rPr lang="fr-FR" b="1" dirty="0" smtClean="0">
                <a:latin typeface="Calibri" pitchFamily="34" charset="0"/>
              </a:rPr>
              <a:t>apico-alvéolaire : </a:t>
            </a:r>
            <a:r>
              <a:rPr lang="fr-FR" b="1" dirty="0" smtClean="0">
                <a:solidFill>
                  <a:schemeClr val="tx2"/>
                </a:solidFill>
                <a:latin typeface="Calibri" pitchFamily="34" charset="0"/>
              </a:rPr>
              <a:t>[l] et [r]</a:t>
            </a:r>
          </a:p>
          <a:p>
            <a:pPr>
              <a:buNone/>
            </a:pPr>
            <a:r>
              <a:rPr lang="fr-FR" dirty="0" smtClean="0">
                <a:latin typeface="Calibri" pitchFamily="34" charset="0"/>
              </a:rPr>
              <a:t>- La dos de la langue (apex) contre les alvéoles. On aura une </a:t>
            </a:r>
            <a:r>
              <a:rPr lang="fr-FR" b="1" dirty="0" smtClean="0">
                <a:latin typeface="Calibri" pitchFamily="34" charset="0"/>
              </a:rPr>
              <a:t>dorso-alvéolaire </a:t>
            </a:r>
            <a:r>
              <a:rPr lang="fr-FR" dirty="0" smtClean="0">
                <a:latin typeface="Calibri" pitchFamily="34" charset="0"/>
              </a:rPr>
              <a:t>: </a:t>
            </a:r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[s] et [z].</a:t>
            </a:r>
            <a:endParaRPr lang="fr-FR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714348" y="4214818"/>
            <a:ext cx="692948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571472" y="2000240"/>
            <a:ext cx="6786610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/>
          <a:lstStyle/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</a:rPr>
              <a:t>le dos le la langue contre le palais dur. On aura une </a:t>
            </a:r>
            <a:r>
              <a:rPr lang="fr-FR" b="1" dirty="0" smtClean="0">
                <a:latin typeface="Calibri" pitchFamily="34" charset="0"/>
              </a:rPr>
              <a:t>dorso-palatale </a:t>
            </a:r>
            <a:r>
              <a:rPr lang="fr-FR" dirty="0" smtClean="0">
                <a:latin typeface="Calibri" pitchFamily="34" charset="0"/>
              </a:rPr>
              <a:t>: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[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  <a:cs typeface="Times New Roman"/>
              </a:rPr>
              <a:t>ʃ] , [ʒ], [k], [g], [ɲ]. </a:t>
            </a:r>
          </a:p>
          <a:p>
            <a:pPr>
              <a:buNone/>
            </a:pPr>
            <a:r>
              <a:rPr lang="fr-FR" sz="2800" b="1" i="1" dirty="0" smtClean="0">
                <a:solidFill>
                  <a:srgbClr val="7030A0"/>
                </a:solidFill>
                <a:latin typeface="Calibri" pitchFamily="34" charset="0"/>
                <a:cs typeface="Times New Roman"/>
              </a:rPr>
              <a:t>N.B:</a:t>
            </a:r>
          </a:p>
          <a:p>
            <a:pPr>
              <a:buNone/>
            </a:pPr>
            <a:r>
              <a:rPr lang="fr-FR" b="1" dirty="0" smtClean="0">
                <a:solidFill>
                  <a:srgbClr val="00B0F0"/>
                </a:solidFill>
                <a:latin typeface="Calibri" pitchFamily="34" charset="0"/>
                <a:cs typeface="Times New Roman"/>
              </a:rPr>
              <a:t>   [k] </a:t>
            </a:r>
            <a:r>
              <a:rPr lang="fr-FR" b="1" dirty="0" smtClean="0">
                <a:latin typeface="Calibri" pitchFamily="34" charset="0"/>
                <a:cs typeface="Times New Roman"/>
              </a:rPr>
              <a:t>et</a:t>
            </a:r>
            <a:r>
              <a:rPr lang="fr-FR" b="1" dirty="0" smtClean="0">
                <a:solidFill>
                  <a:srgbClr val="00B0F0"/>
                </a:solidFill>
                <a:latin typeface="Calibri" pitchFamily="34" charset="0"/>
                <a:cs typeface="Times New Roman"/>
              </a:rPr>
              <a:t> [g] </a:t>
            </a:r>
            <a:r>
              <a:rPr lang="fr-FR" dirty="0" smtClean="0">
                <a:latin typeface="Calibri" pitchFamily="34" charset="0"/>
                <a:cs typeface="Times New Roman"/>
              </a:rPr>
              <a:t>sont dorso-palatales lorsqu’elles se placent devant une voyelle antérieure).</a:t>
            </a:r>
          </a:p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  <a:cs typeface="Times New Roman"/>
              </a:rPr>
              <a:t>Le dos de la langue contre le palais mou (voile du palais). On aura une </a:t>
            </a:r>
            <a:r>
              <a:rPr lang="fr-FR" b="1" dirty="0" smtClean="0">
                <a:latin typeface="Calibri" pitchFamily="34" charset="0"/>
                <a:cs typeface="Times New Roman"/>
              </a:rPr>
              <a:t>dorso-vélaire</a:t>
            </a:r>
            <a:r>
              <a:rPr lang="fr-FR" dirty="0" smtClean="0">
                <a:latin typeface="Calibri" pitchFamily="34" charset="0"/>
                <a:cs typeface="Times New Roman"/>
              </a:rPr>
              <a:t>: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  <a:cs typeface="Times New Roman"/>
              </a:rPr>
              <a:t>[k], [g], [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ŋ].</a:t>
            </a:r>
          </a:p>
          <a:p>
            <a:pPr>
              <a:buNone/>
            </a:pPr>
            <a:r>
              <a:rPr lang="fr-FR" b="1" i="1" dirty="0" smtClean="0">
                <a:solidFill>
                  <a:srgbClr val="7030A0"/>
                </a:solidFill>
                <a:latin typeface="Calibri" pitchFamily="34" charset="0"/>
              </a:rPr>
              <a:t>N.B: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  </a:t>
            </a:r>
            <a:r>
              <a:rPr lang="fr-FR" dirty="0" smtClean="0">
                <a:latin typeface="Calibri" pitchFamily="34" charset="0"/>
              </a:rPr>
              <a:t> </a:t>
            </a:r>
            <a:r>
              <a:rPr lang="fr-FR" b="1" dirty="0" smtClean="0">
                <a:solidFill>
                  <a:srgbClr val="00B050"/>
                </a:solidFill>
                <a:latin typeface="Calibri" pitchFamily="34" charset="0"/>
              </a:rPr>
              <a:t>[k] </a:t>
            </a:r>
            <a:r>
              <a:rPr lang="fr-FR" b="1" dirty="0" smtClean="0">
                <a:latin typeface="Calibri" pitchFamily="34" charset="0"/>
              </a:rPr>
              <a:t>et </a:t>
            </a:r>
            <a:r>
              <a:rPr lang="fr-FR" b="1" dirty="0" smtClean="0">
                <a:solidFill>
                  <a:srgbClr val="00B050"/>
                </a:solidFill>
                <a:latin typeface="Calibri" pitchFamily="34" charset="0"/>
              </a:rPr>
              <a:t>[g]</a:t>
            </a:r>
            <a:r>
              <a:rPr lang="fr-FR" b="1" dirty="0" smtClean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sont dorso-vélaires lorsqu’elles se placent devant une voyelle postérieure].</a:t>
            </a:r>
          </a:p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  <a:cs typeface="Times New Roman"/>
              </a:rPr>
              <a:t>Le dos de la langue contre la luette (l’uvule). On aura une </a:t>
            </a:r>
            <a:r>
              <a:rPr lang="fr-FR" b="1" dirty="0" smtClean="0">
                <a:latin typeface="Calibri" pitchFamily="34" charset="0"/>
                <a:cs typeface="Times New Roman"/>
              </a:rPr>
              <a:t>dorso-uvulaire</a:t>
            </a:r>
            <a:r>
              <a:rPr lang="fr-FR" dirty="0" smtClean="0">
                <a:latin typeface="Calibri" pitchFamily="34" charset="0"/>
                <a:cs typeface="Times New Roman"/>
              </a:rPr>
              <a:t>: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  <a:cs typeface="Times New Roman"/>
              </a:rPr>
              <a:t>[ʀ]</a:t>
            </a:r>
          </a:p>
          <a:p>
            <a:pPr>
              <a:buNone/>
            </a:pPr>
            <a:r>
              <a:rPr lang="fr-FR" dirty="0" smtClean="0">
                <a:latin typeface="Calibri" pitchFamily="34" charset="0"/>
                <a:cs typeface="Times New Roman"/>
              </a:rPr>
              <a:t>  </a:t>
            </a:r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239000" cy="428628"/>
          </a:xfrm>
        </p:spPr>
        <p:txBody>
          <a:bodyPr>
            <a:noAutofit/>
          </a:bodyPr>
          <a:lstStyle/>
          <a:p>
            <a:r>
              <a:rPr lang="fr-FR" sz="2800" dirty="0" smtClean="0">
                <a:latin typeface="Calibri" pitchFamily="34" charset="0"/>
              </a:rPr>
              <a:t>Les régions articulatoires des consonnes</a:t>
            </a:r>
            <a:endParaRPr lang="fr-FR" sz="2800" dirty="0">
              <a:latin typeface="Calibri" pitchFamily="34" charset="0"/>
            </a:endParaRPr>
          </a:p>
        </p:txBody>
      </p:sp>
      <p:pic>
        <p:nvPicPr>
          <p:cNvPr id="1027" name="Picture 3" descr="C:\Users\Moi\Desktop\cours opalee\ressources\images\308 organes de la parole.t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42918"/>
            <a:ext cx="7715304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3) L’intervention des cordes vocales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7239000" cy="45005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latin typeface="Calibri" pitchFamily="34" charset="0"/>
              </a:rPr>
              <a:t>Si les cordes vocales </a:t>
            </a:r>
            <a:r>
              <a:rPr lang="fr-FR" sz="2400" b="1" dirty="0" smtClean="0">
                <a:solidFill>
                  <a:srgbClr val="FF0000"/>
                </a:solidFill>
                <a:latin typeface="Calibri" pitchFamily="34" charset="0"/>
              </a:rPr>
              <a:t>vibrent</a:t>
            </a:r>
            <a:r>
              <a:rPr lang="fr-FR" sz="2400" dirty="0" smtClean="0">
                <a:latin typeface="Calibri" pitchFamily="34" charset="0"/>
              </a:rPr>
              <a:t>, on aura une consonne sonore (</a:t>
            </a:r>
            <a:r>
              <a:rPr lang="fr-FR" sz="2400" b="1" dirty="0" smtClean="0">
                <a:latin typeface="Calibri" pitchFamily="34" charset="0"/>
              </a:rPr>
              <a:t>voisée</a:t>
            </a:r>
            <a:r>
              <a:rPr lang="fr-FR" sz="2400" dirty="0" smtClean="0">
                <a:latin typeface="Calibri" pitchFamily="34" charset="0"/>
              </a:rPr>
              <a:t>): </a:t>
            </a:r>
            <a:r>
              <a:rPr lang="fr-FR" sz="2400" b="1" dirty="0" smtClean="0">
                <a:solidFill>
                  <a:srgbClr val="FF0000"/>
                </a:solidFill>
                <a:latin typeface="Calibri" pitchFamily="34" charset="0"/>
              </a:rPr>
              <a:t>[b, d, g, m, n, </a:t>
            </a:r>
            <a:r>
              <a:rPr lang="fr-FR" sz="2400" b="1" dirty="0" smtClean="0">
                <a:solidFill>
                  <a:srgbClr val="FF0000"/>
                </a:solidFill>
                <a:latin typeface="Calibri" pitchFamily="34" charset="0"/>
                <a:cs typeface="Times New Roman"/>
              </a:rPr>
              <a:t>ɲ, </a:t>
            </a:r>
            <a:r>
              <a:rPr lang="fr-FR" sz="2400" b="1" dirty="0" smtClean="0">
                <a:solidFill>
                  <a:srgbClr val="FF0000"/>
                </a:solidFill>
                <a:latin typeface="Calibri" pitchFamily="34" charset="0"/>
              </a:rPr>
              <a:t>ŋ, v, z, </a:t>
            </a:r>
            <a:r>
              <a:rPr lang="fr-FR" sz="2400" b="1" dirty="0" smtClean="0">
                <a:solidFill>
                  <a:srgbClr val="FF0000"/>
                </a:solidFill>
                <a:latin typeface="Calibri" pitchFamily="34" charset="0"/>
                <a:cs typeface="Times New Roman"/>
              </a:rPr>
              <a:t>ʀ, r, l]</a:t>
            </a:r>
          </a:p>
          <a:p>
            <a:pPr>
              <a:buNone/>
            </a:pPr>
            <a:r>
              <a:rPr lang="fr-FR" sz="2400" dirty="0" smtClean="0">
                <a:latin typeface="Calibri" pitchFamily="34" charset="0"/>
                <a:cs typeface="Times New Roman"/>
              </a:rPr>
              <a:t>Si les cordes vocales </a:t>
            </a:r>
            <a:r>
              <a:rPr lang="fr-FR" sz="2400" b="1" dirty="0" smtClean="0">
                <a:solidFill>
                  <a:srgbClr val="FF0000"/>
                </a:solidFill>
                <a:latin typeface="Calibri" pitchFamily="34" charset="0"/>
                <a:cs typeface="Times New Roman"/>
              </a:rPr>
              <a:t>ne vibrent pas</a:t>
            </a:r>
            <a:r>
              <a:rPr lang="fr-FR" sz="2400" dirty="0" smtClean="0">
                <a:latin typeface="Calibri" pitchFamily="34" charset="0"/>
                <a:cs typeface="Times New Roman"/>
              </a:rPr>
              <a:t>, on aura une consonne </a:t>
            </a:r>
            <a:r>
              <a:rPr lang="fr-FR" sz="2400" b="1" dirty="0" smtClean="0">
                <a:latin typeface="Calibri" pitchFamily="34" charset="0"/>
                <a:cs typeface="Times New Roman"/>
              </a:rPr>
              <a:t>sourde </a:t>
            </a:r>
            <a:r>
              <a:rPr lang="fr-FR" sz="2400" dirty="0" smtClean="0">
                <a:latin typeface="Calibri" pitchFamily="34" charset="0"/>
                <a:cs typeface="Times New Roman"/>
              </a:rPr>
              <a:t>(</a:t>
            </a:r>
            <a:r>
              <a:rPr lang="fr-FR" sz="2400" b="1" dirty="0" smtClean="0">
                <a:latin typeface="Calibri" pitchFamily="34" charset="0"/>
                <a:cs typeface="Times New Roman"/>
              </a:rPr>
              <a:t>non voisée</a:t>
            </a:r>
            <a:r>
              <a:rPr lang="fr-FR" sz="2400" dirty="0" smtClean="0">
                <a:latin typeface="Calibri" pitchFamily="34" charset="0"/>
                <a:cs typeface="Times New Roman"/>
              </a:rPr>
              <a:t>) : </a:t>
            </a:r>
            <a:r>
              <a:rPr lang="fr-FR" sz="2400" b="1" dirty="0" smtClean="0">
                <a:solidFill>
                  <a:srgbClr val="C00000"/>
                </a:solidFill>
                <a:latin typeface="Calibri" pitchFamily="34" charset="0"/>
                <a:cs typeface="Times New Roman"/>
              </a:rPr>
              <a:t>[p, t, k, f, s, ʃ].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C00000"/>
                </a:solidFill>
                <a:latin typeface="Calibri" pitchFamily="34" charset="0"/>
                <a:cs typeface="Times New Roman"/>
              </a:rPr>
              <a:t>Schéma sur le fonctionnement des cordes vocales:</a:t>
            </a:r>
          </a:p>
          <a:p>
            <a:pPr>
              <a:buNone/>
            </a:pPr>
            <a:endParaRPr lang="fr-FR" b="1" dirty="0" smtClean="0">
              <a:solidFill>
                <a:srgbClr val="C00000"/>
              </a:solidFill>
              <a:latin typeface="Calibri" pitchFamily="34" charset="0"/>
              <a:cs typeface="Times New Roman"/>
            </a:endParaRPr>
          </a:p>
          <a:p>
            <a:pPr>
              <a:buNone/>
            </a:pPr>
            <a:endParaRPr lang="fr-FR" b="1" dirty="0" smtClean="0">
              <a:solidFill>
                <a:srgbClr val="C00000"/>
              </a:solidFill>
              <a:latin typeface="Calibri" pitchFamily="34" charset="0"/>
              <a:cs typeface="Times New Roman"/>
            </a:endParaRPr>
          </a:p>
        </p:txBody>
      </p:sp>
      <p:sp>
        <p:nvSpPr>
          <p:cNvPr id="46082" name="AutoShape 2" descr="6.LES CARACTERISTIQUES ARTICULATOIRES ET ACOUSTIQUES DES SONS 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6083" name="Picture 3" descr="C:\Users\Moi\Documents\images (2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714752"/>
            <a:ext cx="7572428" cy="207170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 rot="10800000" flipV="1">
            <a:off x="1285852" y="5905964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solidFill>
                  <a:srgbClr val="0070C0"/>
                </a:solidFill>
                <a:hlinkClick r:id="rId3"/>
              </a:rPr>
              <a:t>6.LES CARACTERISTIQUES ARTICULATOIRES ET ACOUSTIQUES DES SONS .</a:t>
            </a:r>
          </a:p>
          <a:p>
            <a:r>
              <a:rPr lang="fr-FR" sz="1200" dirty="0" smtClean="0">
                <a:solidFill>
                  <a:srgbClr val="0070C0"/>
                </a:solidFill>
                <a:hlinkClick r:id="rId3"/>
              </a:rPr>
              <a:t>asl.univ-montp3.fr</a:t>
            </a:r>
            <a:endParaRPr lang="fr-FR" sz="1200" dirty="0">
              <a:solidFill>
                <a:srgbClr val="0070C0"/>
              </a:solidFill>
              <a:hlinkClick r:id="rId3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4) La position du voile du   palais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800" dirty="0" smtClean="0">
                <a:latin typeface="Calibri" pitchFamily="34" charset="0"/>
                <a:cs typeface="Times New Roman"/>
              </a:rPr>
              <a:t>    Si le voile du palais est </a:t>
            </a:r>
            <a:r>
              <a:rPr lang="fr-FR" sz="2800" b="1" dirty="0" smtClean="0">
                <a:solidFill>
                  <a:srgbClr val="0070C0"/>
                </a:solidFill>
                <a:latin typeface="Calibri" pitchFamily="34" charset="0"/>
                <a:cs typeface="Times New Roman"/>
              </a:rPr>
              <a:t>abaissé</a:t>
            </a:r>
            <a:r>
              <a:rPr lang="fr-FR" sz="2800" dirty="0" smtClean="0">
                <a:latin typeface="Calibri" pitchFamily="34" charset="0"/>
                <a:cs typeface="Times New Roman"/>
              </a:rPr>
              <a:t>, et que de l’air passe par le nez, la consonne sera </a:t>
            </a:r>
            <a:r>
              <a:rPr lang="fr-FR" sz="2800" b="1" dirty="0" smtClean="0">
                <a:latin typeface="Calibri" pitchFamily="34" charset="0"/>
                <a:cs typeface="Times New Roman"/>
              </a:rPr>
              <a:t>nasale</a:t>
            </a:r>
            <a:r>
              <a:rPr lang="fr-FR" sz="2800" dirty="0" smtClean="0">
                <a:latin typeface="Calibri" pitchFamily="34" charset="0"/>
                <a:cs typeface="Times New Roman"/>
              </a:rPr>
              <a:t> :</a:t>
            </a:r>
          </a:p>
          <a:p>
            <a:pPr>
              <a:buNone/>
            </a:pPr>
            <a:r>
              <a:rPr lang="fr-FR" sz="2800" dirty="0" smtClean="0">
                <a:latin typeface="Calibri" pitchFamily="34" charset="0"/>
                <a:cs typeface="Times New Roman"/>
              </a:rPr>
              <a:t>    </a:t>
            </a:r>
            <a:r>
              <a:rPr lang="fr-FR" sz="2800" b="1" dirty="0" smtClean="0">
                <a:solidFill>
                  <a:srgbClr val="0070C0"/>
                </a:solidFill>
                <a:latin typeface="Calibri" pitchFamily="34" charset="0"/>
                <a:cs typeface="Times New Roman"/>
              </a:rPr>
              <a:t>[m], [n], [ɲ] et [</a:t>
            </a:r>
            <a:r>
              <a:rPr lang="fr-FR" sz="2800" b="1" dirty="0" smtClean="0">
                <a:solidFill>
                  <a:srgbClr val="0070C0"/>
                </a:solidFill>
                <a:latin typeface="Calibri" pitchFamily="34" charset="0"/>
              </a:rPr>
              <a:t>ŋ].</a:t>
            </a:r>
          </a:p>
          <a:p>
            <a:pPr>
              <a:buNone/>
            </a:pPr>
            <a:r>
              <a:rPr lang="fr-FR" sz="2800" dirty="0" smtClean="0">
                <a:latin typeface="Calibri" pitchFamily="34" charset="0"/>
              </a:rPr>
              <a:t>    Les consonnent nasales sont toujours sonores, pour que les fosses nasales puissent vibrer.</a:t>
            </a:r>
          </a:p>
          <a:p>
            <a:pPr>
              <a:buNone/>
            </a:pPr>
            <a:r>
              <a:rPr lang="fr-FR" sz="2800" dirty="0" smtClean="0">
                <a:latin typeface="Calibri" pitchFamily="34" charset="0"/>
              </a:rPr>
              <a:t>    Les autres consonnes sont </a:t>
            </a:r>
            <a:r>
              <a:rPr lang="fr-FR" sz="2800" b="1" dirty="0" smtClean="0">
                <a:latin typeface="Calibri" pitchFamily="34" charset="0"/>
              </a:rPr>
              <a:t>orales </a:t>
            </a:r>
            <a:r>
              <a:rPr lang="fr-FR" sz="2800" dirty="0" smtClean="0">
                <a:latin typeface="Calibri" pitchFamily="34" charset="0"/>
              </a:rPr>
              <a:t>( le voile du palais est </a:t>
            </a:r>
            <a:r>
              <a:rPr lang="fr-FR" sz="2800" b="1" dirty="0" smtClean="0">
                <a:solidFill>
                  <a:srgbClr val="FF0000"/>
                </a:solidFill>
                <a:latin typeface="Calibri" pitchFamily="34" charset="0"/>
              </a:rPr>
              <a:t>relevé</a:t>
            </a:r>
            <a:r>
              <a:rPr lang="fr-FR" sz="2800" dirty="0" smtClean="0">
                <a:latin typeface="Calibri" pitchFamily="34" charset="0"/>
              </a:rPr>
              <a:t> pendant leur articulation) : </a:t>
            </a:r>
          </a:p>
          <a:p>
            <a:pPr>
              <a:buNone/>
            </a:pPr>
            <a:r>
              <a:rPr lang="fr-FR" sz="2800" b="1" dirty="0" smtClean="0">
                <a:solidFill>
                  <a:srgbClr val="FF0000"/>
                </a:solidFill>
                <a:latin typeface="Calibri" pitchFamily="34" charset="0"/>
              </a:rPr>
              <a:t>    [p], [t], [k], [b], [d], [g], [f], [s], [</a:t>
            </a:r>
            <a:r>
              <a:rPr lang="fr-FR" sz="2800" b="1" dirty="0" smtClean="0">
                <a:solidFill>
                  <a:srgbClr val="FF0000"/>
                </a:solidFill>
                <a:latin typeface="Calibri" pitchFamily="34" charset="0"/>
                <a:cs typeface="Times New Roman"/>
              </a:rPr>
              <a:t>ʃ], [v], [z], [ʒ], [r], [l] et [ʀ].</a:t>
            </a:r>
            <a:endParaRPr lang="fr-FR" sz="2800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fr-FR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txBody>
          <a:bodyPr>
            <a:normAutofit/>
          </a:bodyPr>
          <a:lstStyle/>
          <a:p>
            <a:r>
              <a:rPr lang="fr-FR" sz="3200" dirty="0" smtClean="0">
                <a:latin typeface="Calibri" pitchFamily="34" charset="0"/>
              </a:rPr>
              <a:t>Tableau phonétique des consonnes</a:t>
            </a:r>
            <a:endParaRPr lang="fr-FR" sz="3200" dirty="0">
              <a:latin typeface="Calibri" pitchFamily="34" charset="0"/>
            </a:endParaRPr>
          </a:p>
        </p:txBody>
      </p:sp>
      <p:pic>
        <p:nvPicPr>
          <p:cNvPr id="74754" name="Picture 2" descr="C:\Users\Moi\Documents\slide_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00108"/>
            <a:ext cx="8072462" cy="528641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857356" y="5857892"/>
            <a:ext cx="5715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>
                <a:hlinkClick r:id="rId3"/>
              </a:rPr>
              <a:t>Les consonnes Critères de classement: Sonorité Manière d ...</a:t>
            </a:r>
          </a:p>
          <a:p>
            <a:r>
              <a:rPr lang="fr-FR" sz="1400" dirty="0" smtClean="0">
                <a:hlinkClick r:id="rId3"/>
              </a:rPr>
              <a:t>slideplayer.fr</a:t>
            </a:r>
            <a:endParaRPr lang="fr-FR" sz="1400" dirty="0">
              <a:hlinkClick r:id="rId3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QU’EST-CE</a:t>
            </a:r>
            <a:r>
              <a:rPr lang="en-US" dirty="0"/>
              <a:t> </a:t>
            </a:r>
            <a:r>
              <a:rPr lang="en-US" sz="2700" dirty="0"/>
              <a:t>QUE C’EST UNE CONSONNE?</a:t>
            </a:r>
            <a:r>
              <a:rPr lang="fr-FR" sz="2700" dirty="0"/>
              <a:t/>
            </a:r>
            <a:br>
              <a:rPr lang="fr-FR" sz="2700" dirty="0"/>
            </a:br>
            <a:endParaRPr lang="fr-FR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Tous les phonéticiens coïncident au moment de définir une </a:t>
            </a:r>
            <a:r>
              <a:rPr lang="en-US" b="1" dirty="0"/>
              <a:t>consonne</a:t>
            </a:r>
            <a:r>
              <a:rPr lang="en-US" dirty="0"/>
              <a:t>. Il s’agit d’un </a:t>
            </a:r>
            <a:r>
              <a:rPr lang="en-US" dirty="0" smtClean="0"/>
              <a:t> bruit </a:t>
            </a:r>
            <a:r>
              <a:rPr lang="en-US" dirty="0"/>
              <a:t>qui se </a:t>
            </a:r>
            <a:r>
              <a:rPr lang="en-US" dirty="0" smtClean="0"/>
              <a:t>produit </a:t>
            </a:r>
            <a:r>
              <a:rPr lang="en-US" dirty="0"/>
              <a:t>avec une fermeture ou un </a:t>
            </a:r>
            <a:r>
              <a:rPr lang="en-US" dirty="0" smtClean="0"/>
              <a:t>rétrécissement </a:t>
            </a:r>
            <a:r>
              <a:rPr lang="en-US" dirty="0"/>
              <a:t>du passage de </a:t>
            </a:r>
            <a:r>
              <a:rPr lang="en-US" dirty="0" smtClean="0"/>
              <a:t>l’air, dans le conduit vocal. </a:t>
            </a:r>
          </a:p>
          <a:p>
            <a:r>
              <a:rPr lang="en-US" dirty="0" smtClean="0"/>
              <a:t>Pour produire une consonne, il faut créer </a:t>
            </a:r>
            <a:r>
              <a:rPr lang="en-US" b="1" dirty="0" smtClean="0"/>
              <a:t>un obstacle </a:t>
            </a:r>
            <a:r>
              <a:rPr lang="en-US" dirty="0" smtClean="0"/>
              <a:t>qui va permettre de produire un son.</a:t>
            </a:r>
          </a:p>
          <a:p>
            <a:r>
              <a:rPr lang="fr-FR" dirty="0" smtClean="0"/>
              <a:t>Par </a:t>
            </a:r>
            <a:r>
              <a:rPr lang="fr-FR" dirty="0"/>
              <a:t>opposition aux </a:t>
            </a:r>
            <a:r>
              <a:rPr lang="fr-FR" b="1" dirty="0"/>
              <a:t>voyelles </a:t>
            </a:r>
            <a:r>
              <a:rPr lang="fr-FR" dirty="0"/>
              <a:t>qui </a:t>
            </a:r>
            <a:r>
              <a:rPr lang="fr-FR" dirty="0" smtClean="0"/>
              <a:t>se caractérisent</a:t>
            </a:r>
            <a:r>
              <a:rPr lang="fr-FR" i="1" dirty="0" smtClean="0"/>
              <a:t> </a:t>
            </a:r>
            <a:r>
              <a:rPr lang="fr-FR" dirty="0"/>
              <a:t>par l’absence de </a:t>
            </a:r>
            <a:r>
              <a:rPr lang="fr-FR" b="1" dirty="0"/>
              <a:t>bruit audible </a:t>
            </a:r>
            <a:r>
              <a:rPr lang="fr-FR" dirty="0"/>
              <a:t>et du point de vue articulatoire, par </a:t>
            </a:r>
            <a:r>
              <a:rPr lang="fr-FR" b="1" dirty="0"/>
              <a:t>un passage d’air </a:t>
            </a:r>
            <a:r>
              <a:rPr lang="fr-FR" b="1" dirty="0" smtClean="0"/>
              <a:t>libre dans le chenal buccal.</a:t>
            </a:r>
          </a:p>
          <a:p>
            <a:r>
              <a:rPr lang="fr-FR" b="1" dirty="0" smtClean="0"/>
              <a:t>On a une consonne lorsque le passage de l’air venant des poumons est partiellement ou totalement obstrué.</a:t>
            </a:r>
          </a:p>
          <a:p>
            <a:r>
              <a:rPr lang="fr-FR" b="1" dirty="0" smtClean="0"/>
              <a:t>C’est ce qui différencie les consonnes des voyelles.</a:t>
            </a:r>
            <a:endParaRPr lang="fr-FR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 smtClean="0">
                <a:latin typeface="Calibri" pitchFamily="34" charset="0"/>
              </a:rPr>
              <a:t>L’émission</a:t>
            </a:r>
            <a:r>
              <a:rPr lang="es-ES_tradnl" dirty="0" smtClean="0">
                <a:latin typeface="Calibri" pitchFamily="34" charset="0"/>
              </a:rPr>
              <a:t>  d’une  consonne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7758138" cy="5143536"/>
          </a:xfrm>
        </p:spPr>
        <p:txBody>
          <a:bodyPr>
            <a:normAutofit/>
          </a:bodyPr>
          <a:lstStyle/>
          <a:p>
            <a:r>
              <a:rPr lang="fr-FR" sz="2200" dirty="0" smtClean="0"/>
              <a:t>L’émission </a:t>
            </a:r>
            <a:r>
              <a:rPr lang="fr-FR" sz="2200" dirty="0"/>
              <a:t>de la consonne résulte d’une fermeture, complète ou partielle, de la bouche, suivie d’une ouverture qui permet à l’air de sortir. Cette </a:t>
            </a:r>
            <a:r>
              <a:rPr lang="fr-FR" sz="2200" dirty="0" smtClean="0"/>
              <a:t>émission </a:t>
            </a:r>
            <a:r>
              <a:rPr lang="fr-FR" sz="2200" dirty="0"/>
              <a:t>se divise en trois temps: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 </a:t>
            </a:r>
          </a:p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 rot="10800000" flipV="1">
            <a:off x="2571736" y="2357430"/>
            <a:ext cx="3286148" cy="128588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rgbClr val="002060"/>
                </a:solidFill>
              </a:rPr>
              <a:t>C</a:t>
            </a:r>
            <a:r>
              <a:rPr lang="fr-FR" sz="2800" b="1" dirty="0" smtClean="0">
                <a:solidFill>
                  <a:srgbClr val="002060"/>
                </a:solidFill>
              </a:rPr>
              <a:t>onsonne</a:t>
            </a:r>
            <a:endParaRPr lang="fr-FR" sz="2800" b="1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00430" y="4572008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Tenue</a:t>
            </a:r>
            <a:endParaRPr lang="fr-FR" sz="2400" b="1" dirty="0"/>
          </a:p>
        </p:txBody>
      </p:sp>
      <p:sp>
        <p:nvSpPr>
          <p:cNvPr id="15" name="Rectangle 14"/>
          <p:cNvSpPr/>
          <p:nvPr/>
        </p:nvSpPr>
        <p:spPr>
          <a:xfrm>
            <a:off x="6286512" y="4143380"/>
            <a:ext cx="1714512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Détente</a:t>
            </a:r>
            <a:endParaRPr lang="fr-FR" sz="2400" b="1" dirty="0"/>
          </a:p>
        </p:txBody>
      </p:sp>
      <p:sp>
        <p:nvSpPr>
          <p:cNvPr id="47" name="Rectangle 46"/>
          <p:cNvSpPr/>
          <p:nvPr/>
        </p:nvSpPr>
        <p:spPr>
          <a:xfrm>
            <a:off x="571472" y="4143380"/>
            <a:ext cx="1857388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Fermeture</a:t>
            </a:r>
            <a:endParaRPr lang="fr-FR" sz="2400" b="1" dirty="0"/>
          </a:p>
        </p:txBody>
      </p:sp>
      <p:cxnSp>
        <p:nvCxnSpPr>
          <p:cNvPr id="58" name="Connecteur droit avec flèche 57"/>
          <p:cNvCxnSpPr>
            <a:stCxn id="4" idx="4"/>
            <a:endCxn id="14" idx="0"/>
          </p:cNvCxnSpPr>
          <p:nvPr/>
        </p:nvCxnSpPr>
        <p:spPr>
          <a:xfrm rot="5400000">
            <a:off x="3750463" y="4107661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4" idx="5"/>
          </p:cNvCxnSpPr>
          <p:nvPr/>
        </p:nvCxnSpPr>
        <p:spPr>
          <a:xfrm rot="5400000">
            <a:off x="2396732" y="3487129"/>
            <a:ext cx="688379" cy="6241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4" idx="3"/>
          </p:cNvCxnSpPr>
          <p:nvPr/>
        </p:nvCxnSpPr>
        <p:spPr>
          <a:xfrm rot="16200000" flipH="1">
            <a:off x="5487386" y="3344253"/>
            <a:ext cx="688379" cy="909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500042"/>
            <a:ext cx="7786742" cy="5383219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Calibri" pitchFamily="34" charset="0"/>
              </a:rPr>
              <a:t>Dans l’émission des </a:t>
            </a:r>
            <a:r>
              <a:rPr lang="fr-FR" sz="2800" b="1" dirty="0">
                <a:latin typeface="Calibri" pitchFamily="34" charset="0"/>
              </a:rPr>
              <a:t>consonnes continues </a:t>
            </a:r>
            <a:r>
              <a:rPr lang="fr-FR" sz="2800" dirty="0">
                <a:latin typeface="Calibri" pitchFamily="34" charset="0"/>
              </a:rPr>
              <a:t>“</a:t>
            </a:r>
            <a:r>
              <a:rPr lang="fr-FR" sz="2800" i="1" dirty="0">
                <a:latin typeface="Calibri" pitchFamily="34" charset="0"/>
              </a:rPr>
              <a:t>des trois phases qui composent l’émission des sons (la tension, la tenue, la détente), c’est la deuxième (la tenue) qui constitue </a:t>
            </a:r>
            <a:r>
              <a:rPr lang="fr-FR" sz="2800" i="1" dirty="0" smtClean="0">
                <a:latin typeface="Calibri" pitchFamily="34" charset="0"/>
              </a:rPr>
              <a:t>l’élément </a:t>
            </a:r>
            <a:r>
              <a:rPr lang="fr-FR" sz="2800" i="1" dirty="0">
                <a:latin typeface="Calibri" pitchFamily="34" charset="0"/>
              </a:rPr>
              <a:t>particulièrement audible, cette phase se laisse prolonger. Au contraire, pour les </a:t>
            </a:r>
            <a:r>
              <a:rPr lang="fr-FR" sz="2800" b="1" i="1" dirty="0">
                <a:latin typeface="Calibri" pitchFamily="34" charset="0"/>
              </a:rPr>
              <a:t>momentanées</a:t>
            </a:r>
            <a:r>
              <a:rPr lang="fr-FR" sz="2800" i="1" dirty="0">
                <a:latin typeface="Calibri" pitchFamily="34" charset="0"/>
              </a:rPr>
              <a:t> c’est la </a:t>
            </a:r>
            <a:r>
              <a:rPr lang="fr-FR" sz="2800" i="1" dirty="0" smtClean="0">
                <a:latin typeface="Calibri" pitchFamily="34" charset="0"/>
              </a:rPr>
              <a:t>tension </a:t>
            </a:r>
            <a:r>
              <a:rPr lang="fr-FR" sz="2800" i="1" dirty="0">
                <a:latin typeface="Calibri" pitchFamily="34" charset="0"/>
              </a:rPr>
              <a:t>ou la détente qui compte, la phase intermédiaire a une importance bien moindre”</a:t>
            </a:r>
            <a:r>
              <a:rPr lang="fr-FR" sz="2800" dirty="0">
                <a:latin typeface="Calibri" pitchFamily="34" charset="0"/>
              </a:rPr>
              <a:t> (H. Sten- “Manuel de phonétique française”.)</a:t>
            </a:r>
          </a:p>
          <a:p>
            <a:endParaRPr lang="fr-F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paramètres classificatoires des consonnes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s-ES_tradnl" sz="2800" dirty="0" smtClean="0"/>
              <a:t>  </a:t>
            </a:r>
            <a:r>
              <a:rPr lang="es-ES_tradnl" sz="2800" dirty="0" smtClean="0">
                <a:latin typeface="Calibri" pitchFamily="34" charset="0"/>
              </a:rPr>
              <a:t>Toute consonne se définit d’après son </a:t>
            </a:r>
            <a:r>
              <a:rPr lang="es-ES_tradnl" sz="2800" b="1" dirty="0" smtClean="0">
                <a:latin typeface="Calibri" pitchFamily="34" charset="0"/>
              </a:rPr>
              <a:t>mode d’articulation</a:t>
            </a:r>
            <a:r>
              <a:rPr lang="es-ES_tradnl" sz="2800" dirty="0" smtClean="0">
                <a:latin typeface="Calibri" pitchFamily="34" charset="0"/>
              </a:rPr>
              <a:t> et d’après son </a:t>
            </a:r>
            <a:r>
              <a:rPr lang="es-ES_tradnl" sz="2800" b="1" dirty="0" smtClean="0">
                <a:latin typeface="Calibri" pitchFamily="34" charset="0"/>
              </a:rPr>
              <a:t>point d’articulation</a:t>
            </a:r>
            <a:r>
              <a:rPr lang="es-ES_tradnl" sz="2800" dirty="0" smtClean="0">
                <a:latin typeface="Calibri" pitchFamily="34" charset="0"/>
              </a:rPr>
              <a:t>; c’est à dire, on va spécifier s’il s’agit d’une consonne occlusive ou continue, sourde ou sonore, d’après son mode d’articulation; et si elle est  dentale, bilabial,etc, selon son point d’articulation.</a:t>
            </a:r>
            <a:endParaRPr lang="fr-FR" sz="2800" dirty="0" smtClean="0">
              <a:latin typeface="Calibri" pitchFamily="34" charset="0"/>
            </a:endParaRPr>
          </a:p>
          <a:p>
            <a:pPr>
              <a:buNone/>
            </a:pPr>
            <a:r>
              <a:rPr lang="fr-FR" sz="2800" dirty="0" smtClean="0">
                <a:latin typeface="Calibri" pitchFamily="34" charset="0"/>
              </a:rPr>
              <a:t>    Les sons consonantiques se définissent à l’aide de quatre paramètres: </a:t>
            </a:r>
            <a:endParaRPr lang="fr-F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71472" y="928670"/>
          <a:ext cx="750099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1) Le mode d’articulation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000108"/>
            <a:ext cx="7715304" cy="50196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>
                <a:latin typeface="Calibri" pitchFamily="34" charset="0"/>
              </a:rPr>
              <a:t>La façon dont est construit l’obstacle détermine le mode d’articulation de la consonne. Ce paramètre permet de distinguer entre deux grands types d’articulation consonantiques:</a:t>
            </a:r>
          </a:p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</a:rPr>
              <a:t>Soit le passage de l’air est fermé et le son résulte de son ouverture subite; on a alors affaire à des occlusives;</a:t>
            </a:r>
          </a:p>
          <a:p>
            <a:pPr>
              <a:buNone/>
            </a:pPr>
            <a:r>
              <a:rPr lang="fr-FR" dirty="0" smtClean="0">
                <a:latin typeface="Calibri" pitchFamily="34" charset="0"/>
              </a:rPr>
              <a:t>- Soit le passage se rétrécit mais n’est pas interrompu; on parle dans cas de constrictives.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</a:rPr>
              <a:t>  </a:t>
            </a:r>
            <a:r>
              <a:rPr lang="fr-FR" dirty="0" smtClean="0">
                <a:latin typeface="Calibri" pitchFamily="34" charset="0"/>
              </a:rPr>
              <a:t>Autrement dit: </a:t>
            </a:r>
          </a:p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</a:rPr>
              <a:t>Si l’obstacle est </a:t>
            </a:r>
            <a:r>
              <a:rPr lang="fr-FR" dirty="0" smtClean="0">
                <a:solidFill>
                  <a:srgbClr val="FF0000"/>
                </a:solidFill>
                <a:latin typeface="Calibri" pitchFamily="34" charset="0"/>
              </a:rPr>
              <a:t>total</a:t>
            </a:r>
            <a:r>
              <a:rPr lang="fr-FR" dirty="0" smtClean="0">
                <a:latin typeface="Calibri" pitchFamily="34" charset="0"/>
              </a:rPr>
              <a:t>, on aura une </a:t>
            </a:r>
            <a:r>
              <a:rPr lang="fr-FR" dirty="0" smtClean="0">
                <a:solidFill>
                  <a:srgbClr val="C00000"/>
                </a:solidFill>
                <a:latin typeface="Calibri" pitchFamily="34" charset="0"/>
              </a:rPr>
              <a:t>occlusive (momentanée)</a:t>
            </a:r>
            <a:r>
              <a:rPr lang="fr-FR" dirty="0" smtClean="0">
                <a:latin typeface="Calibri" pitchFamily="34" charset="0"/>
              </a:rPr>
              <a:t>;</a:t>
            </a:r>
          </a:p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</a:rPr>
              <a:t>Si l’obstacle est </a:t>
            </a:r>
            <a:r>
              <a:rPr lang="fr-FR" dirty="0" smtClean="0">
                <a:solidFill>
                  <a:srgbClr val="0070C0"/>
                </a:solidFill>
                <a:latin typeface="Calibri" pitchFamily="34" charset="0"/>
              </a:rPr>
              <a:t>partiel</a:t>
            </a:r>
            <a:r>
              <a:rPr lang="fr-FR" dirty="0" smtClean="0">
                <a:latin typeface="Calibri" pitchFamily="34" charset="0"/>
              </a:rPr>
              <a:t>, on aura une </a:t>
            </a:r>
            <a:r>
              <a:rPr lang="fr-FR" dirty="0" smtClean="0">
                <a:solidFill>
                  <a:srgbClr val="0070C0"/>
                </a:solidFill>
                <a:latin typeface="Calibri" pitchFamily="34" charset="0"/>
              </a:rPr>
              <a:t>constrictive (continue)</a:t>
            </a:r>
            <a:r>
              <a:rPr lang="fr-FR" dirty="0" smtClean="0">
                <a:latin typeface="Calibri" pitchFamily="34" charset="0"/>
              </a:rPr>
              <a:t>. </a:t>
            </a:r>
          </a:p>
          <a:p>
            <a:pPr>
              <a:buNone/>
            </a:pPr>
            <a:endParaRPr lang="fr-FR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28604"/>
            <a:ext cx="7772400" cy="78581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Les consonnes selon le mode d’articulation</a:t>
            </a:r>
            <a:endParaRPr lang="fr-FR" dirty="0"/>
          </a:p>
        </p:txBody>
      </p:sp>
      <p:sp>
        <p:nvSpPr>
          <p:cNvPr id="14" name="Espace réservé du contenu 13"/>
          <p:cNvSpPr>
            <a:spLocks noGrp="1"/>
          </p:cNvSpPr>
          <p:nvPr>
            <p:ph idx="1"/>
          </p:nvPr>
        </p:nvSpPr>
        <p:spPr>
          <a:xfrm>
            <a:off x="428596" y="1214422"/>
            <a:ext cx="7643866" cy="4805378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Calibri" pitchFamily="34" charset="0"/>
              </a:rPr>
              <a:t>Les occlusives</a:t>
            </a:r>
            <a:r>
              <a:rPr lang="fr-FR" sz="2200" dirty="0" smtClean="0">
                <a:latin typeface="Calibri" pitchFamily="34" charset="0"/>
              </a:rPr>
              <a:t> sont :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[p, t, k, b, d, g, m, n,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  <a:cs typeface="Times New Roman"/>
              </a:rPr>
              <a:t>ɲ,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 ŋ ]</a:t>
            </a:r>
          </a:p>
          <a:p>
            <a:r>
              <a:rPr lang="fr-FR" sz="2200" dirty="0" smtClean="0">
                <a:latin typeface="Calibri" pitchFamily="34" charset="0"/>
                <a:cs typeface="Times New Roman"/>
              </a:rPr>
              <a:t> </a:t>
            </a:r>
            <a:r>
              <a:rPr lang="fr-FR" b="1" dirty="0" smtClean="0">
                <a:solidFill>
                  <a:srgbClr val="0070C0"/>
                </a:solidFill>
                <a:latin typeface="Calibri" pitchFamily="34" charset="0"/>
                <a:cs typeface="Times New Roman"/>
              </a:rPr>
              <a:t>les constrictives </a:t>
            </a:r>
            <a:r>
              <a:rPr lang="fr-FR" sz="2200" dirty="0" smtClean="0">
                <a:latin typeface="Calibri" pitchFamily="34" charset="0"/>
                <a:cs typeface="Times New Roman"/>
              </a:rPr>
              <a:t>se divisent en trois sous-parties de consonnes :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N.B:</a:t>
            </a:r>
            <a:r>
              <a:rPr lang="fr-FR" b="1" dirty="0" smtClean="0"/>
              <a:t> </a:t>
            </a:r>
          </a:p>
          <a:p>
            <a:pPr>
              <a:buFontTx/>
              <a:buChar char="-"/>
            </a:pPr>
            <a:r>
              <a:rPr lang="fr-FR" dirty="0" smtClean="0">
                <a:latin typeface="Calibri" pitchFamily="34" charset="0"/>
              </a:rPr>
              <a:t>Si l’organe constituant l’obstacle vibre, on aura une vibrante : </a:t>
            </a:r>
            <a:r>
              <a:rPr lang="fr-FR" b="1" dirty="0" smtClean="0">
                <a:solidFill>
                  <a:srgbClr val="0070C0"/>
                </a:solidFill>
                <a:latin typeface="Calibri" pitchFamily="34" charset="0"/>
              </a:rPr>
              <a:t>[r] et [</a:t>
            </a:r>
            <a:r>
              <a:rPr lang="fr-FR" b="1" dirty="0" smtClean="0">
                <a:solidFill>
                  <a:srgbClr val="0070C0"/>
                </a:solidFill>
                <a:latin typeface="Calibri" pitchFamily="34" charset="0"/>
                <a:cs typeface="Times New Roman"/>
              </a:rPr>
              <a:t>ʀ]</a:t>
            </a:r>
          </a:p>
          <a:p>
            <a:pPr>
              <a:buNone/>
            </a:pPr>
            <a:r>
              <a:rPr lang="fr-FR" dirty="0" smtClean="0">
                <a:latin typeface="Calibri" pitchFamily="34" charset="0"/>
                <a:cs typeface="Times New Roman"/>
              </a:rPr>
              <a:t>- 	Si l’obstacle est central, et que l’air s’échappe par les deux côtés de la langue, on aura une </a:t>
            </a:r>
            <a:r>
              <a:rPr lang="fr-FR" b="1" dirty="0" smtClean="0">
                <a:latin typeface="Calibri" pitchFamily="34" charset="0"/>
                <a:cs typeface="Times New Roman"/>
              </a:rPr>
              <a:t>latérale </a:t>
            </a:r>
            <a:r>
              <a:rPr lang="fr-FR" dirty="0" smtClean="0">
                <a:latin typeface="Calibri" pitchFamily="34" charset="0"/>
                <a:cs typeface="Times New Roman"/>
              </a:rPr>
              <a:t>:</a:t>
            </a:r>
            <a:r>
              <a:rPr lang="fr-FR" b="1" dirty="0" smtClean="0">
                <a:solidFill>
                  <a:srgbClr val="0070C0"/>
                </a:solidFill>
                <a:latin typeface="Calibri" pitchFamily="34" charset="0"/>
                <a:cs typeface="Times New Roman"/>
              </a:rPr>
              <a:t> [l]</a:t>
            </a:r>
            <a:endParaRPr lang="fr-FR" b="1" dirty="0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2049" name="Image 10" descr="http://archives.limsi.fr/Individu/gendner/Images/phon_n+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" cy="152400"/>
          </a:xfrm>
          <a:prstGeom prst="rect">
            <a:avLst/>
          </a:prstGeom>
          <a:noFill/>
        </p:spPr>
      </p:pic>
      <p:sp>
        <p:nvSpPr>
          <p:cNvPr id="20" name="Rectangle à coins arrondis 19"/>
          <p:cNvSpPr/>
          <p:nvPr/>
        </p:nvSpPr>
        <p:spPr>
          <a:xfrm>
            <a:off x="500034" y="2357430"/>
            <a:ext cx="2286016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Consonnes </a:t>
            </a:r>
          </a:p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constrictives</a:t>
            </a:r>
            <a:endParaRPr lang="fr-FR" sz="2400" b="1" dirty="0">
              <a:solidFill>
                <a:srgbClr val="002060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4000496" y="2000240"/>
            <a:ext cx="192882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i="1" dirty="0" smtClean="0">
                <a:solidFill>
                  <a:srgbClr val="00B0F0"/>
                </a:solidFill>
              </a:rPr>
              <a:t>Fricatives</a:t>
            </a:r>
            <a:endParaRPr lang="fr-FR" b="1" i="1" dirty="0">
              <a:solidFill>
                <a:srgbClr val="00B0F0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3929058" y="2786058"/>
            <a:ext cx="200026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00B0F0"/>
                </a:solidFill>
              </a:rPr>
              <a:t>Vibrantes</a:t>
            </a:r>
            <a:endParaRPr lang="fr-FR" sz="2000" b="1" i="1" dirty="0">
              <a:solidFill>
                <a:srgbClr val="00B0F0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3929058" y="3500438"/>
            <a:ext cx="192882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00B0F0"/>
                </a:solidFill>
              </a:rPr>
              <a:t>Latérale</a:t>
            </a:r>
            <a:endParaRPr lang="fr-FR" sz="2000" b="1" i="1" dirty="0">
              <a:solidFill>
                <a:srgbClr val="00B0F0"/>
              </a:solidFill>
            </a:endParaRPr>
          </a:p>
        </p:txBody>
      </p:sp>
      <p:cxnSp>
        <p:nvCxnSpPr>
          <p:cNvPr id="46" name="Connecteur droit avec flèche 45"/>
          <p:cNvCxnSpPr>
            <a:stCxn id="20" idx="3"/>
            <a:endCxn id="29" idx="2"/>
          </p:cNvCxnSpPr>
          <p:nvPr/>
        </p:nvCxnSpPr>
        <p:spPr>
          <a:xfrm flipV="1">
            <a:off x="2786050" y="2321711"/>
            <a:ext cx="1214446" cy="750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20" idx="3"/>
            <a:endCxn id="32" idx="2"/>
          </p:cNvCxnSpPr>
          <p:nvPr/>
        </p:nvCxnSpPr>
        <p:spPr>
          <a:xfrm>
            <a:off x="2786050" y="3071810"/>
            <a:ext cx="1143008" cy="750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20" idx="3"/>
            <a:endCxn id="31" idx="2"/>
          </p:cNvCxnSpPr>
          <p:nvPr/>
        </p:nvCxnSpPr>
        <p:spPr>
          <a:xfrm>
            <a:off x="2786050" y="307181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6429388" y="2000240"/>
            <a:ext cx="135732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FFFF00"/>
                </a:solidFill>
              </a:rPr>
              <a:t>[f, s, </a:t>
            </a:r>
            <a:r>
              <a:rPr lang="fr-FR" sz="2000" b="1" dirty="0" smtClean="0">
                <a:solidFill>
                  <a:srgbClr val="FFFF00"/>
                </a:solidFill>
                <a:cs typeface="Times New Roman"/>
              </a:rPr>
              <a:t>ʃ, v, z, ʒ</a:t>
            </a:r>
            <a:r>
              <a:rPr lang="fr-FR" sz="2000" dirty="0" smtClean="0">
                <a:cs typeface="Times New Roman"/>
              </a:rPr>
              <a:t>]</a:t>
            </a:r>
            <a:endParaRPr lang="fr-FR" sz="2000" dirty="0"/>
          </a:p>
        </p:txBody>
      </p:sp>
      <p:sp>
        <p:nvSpPr>
          <p:cNvPr id="66" name="Rectangle 65"/>
          <p:cNvSpPr/>
          <p:nvPr/>
        </p:nvSpPr>
        <p:spPr>
          <a:xfrm>
            <a:off x="6429388" y="2786058"/>
            <a:ext cx="135732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FFFF00"/>
                </a:solidFill>
              </a:rPr>
              <a:t>[</a:t>
            </a:r>
            <a:r>
              <a:rPr lang="fr-FR" sz="2000" b="1" dirty="0" smtClean="0">
                <a:solidFill>
                  <a:srgbClr val="FFFF00"/>
                </a:solidFill>
                <a:latin typeface="Times New Roman"/>
                <a:cs typeface="Times New Roman"/>
              </a:rPr>
              <a:t>ʀ, r]</a:t>
            </a:r>
            <a:endParaRPr lang="fr-FR" sz="2000" b="1" dirty="0">
              <a:solidFill>
                <a:srgbClr val="FFFF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 rot="10800000" flipV="1">
            <a:off x="6429388" y="3500438"/>
            <a:ext cx="1357322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FFFF00"/>
                </a:solidFill>
                <a:cs typeface="Times New Roman"/>
              </a:rPr>
              <a:t>[l</a:t>
            </a:r>
            <a:r>
              <a:rPr lang="fr-FR" sz="2000" b="1" dirty="0" smtClean="0">
                <a:solidFill>
                  <a:srgbClr val="FFFF00"/>
                </a:solidFill>
              </a:rPr>
              <a:t>]</a:t>
            </a:r>
            <a:endParaRPr lang="fr-FR" sz="2000" b="1" dirty="0">
              <a:solidFill>
                <a:srgbClr val="FFFF00"/>
              </a:solidFill>
            </a:endParaRPr>
          </a:p>
        </p:txBody>
      </p:sp>
      <p:cxnSp>
        <p:nvCxnSpPr>
          <p:cNvPr id="101" name="Connecteur droit avec flèche 100"/>
          <p:cNvCxnSpPr>
            <a:stCxn id="29" idx="6"/>
            <a:endCxn id="64" idx="1"/>
          </p:cNvCxnSpPr>
          <p:nvPr/>
        </p:nvCxnSpPr>
        <p:spPr>
          <a:xfrm>
            <a:off x="5929322" y="232171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avec flèche 105"/>
          <p:cNvCxnSpPr>
            <a:stCxn id="31" idx="6"/>
            <a:endCxn id="66" idx="1"/>
          </p:cNvCxnSpPr>
          <p:nvPr/>
        </p:nvCxnSpPr>
        <p:spPr>
          <a:xfrm flipV="1">
            <a:off x="5929322" y="3036091"/>
            <a:ext cx="50006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avec flèche 120"/>
          <p:cNvCxnSpPr>
            <a:stCxn id="32" idx="6"/>
            <a:endCxn id="67" idx="3"/>
          </p:cNvCxnSpPr>
          <p:nvPr/>
        </p:nvCxnSpPr>
        <p:spPr>
          <a:xfrm flipV="1">
            <a:off x="5857884" y="3786190"/>
            <a:ext cx="57150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Tableau des consonnes occlusives</a:t>
            </a:r>
            <a:endParaRPr lang="fr-FR" sz="3600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71472" y="1714487"/>
          <a:ext cx="7358115" cy="4000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9529"/>
                <a:gridCol w="1801230"/>
                <a:gridCol w="1877827"/>
                <a:gridCol w="1839529"/>
              </a:tblGrid>
              <a:tr h="1333510">
                <a:tc>
                  <a:txBody>
                    <a:bodyPr/>
                    <a:lstStyle/>
                    <a:p>
                      <a:pPr algn="ctr"/>
                      <a:endParaRPr lang="es-ES" sz="24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BILABIALES</a:t>
                      </a:r>
                    </a:p>
                    <a:p>
                      <a:pPr algn="ct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24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DENTALES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24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PALATALES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</a:tr>
              <a:tr h="1333510"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es-E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[P]</a:t>
                      </a:r>
                      <a:endParaRPr lang="fr-FR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 algn="ctr"/>
                      <a:r>
                        <a:rPr lang="fr-FR" sz="2000" b="1" dirty="0" smtClean="0"/>
                        <a:t>[t]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 algn="ctr"/>
                      <a:r>
                        <a:rPr lang="fr-FR" sz="2000" b="1" dirty="0" smtClean="0"/>
                        <a:t>[k]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 algn="ctr"/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Sourdes</a:t>
                      </a:r>
                      <a:endParaRPr lang="fr-FR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33351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 algn="ctr"/>
                      <a:r>
                        <a:rPr lang="fr-FR" sz="2000" b="1" dirty="0" smtClean="0"/>
                        <a:t>[b]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 algn="ctr"/>
                      <a:r>
                        <a:rPr lang="fr-FR" sz="2000" b="1" dirty="0" smtClean="0"/>
                        <a:t>[d]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 algn="ctr"/>
                      <a:r>
                        <a:rPr lang="fr-FR" sz="2000" b="1" dirty="0" smtClean="0"/>
                        <a:t>[g]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 algn="ctr"/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Sonores</a:t>
                      </a:r>
                      <a:endParaRPr lang="fr-FR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1041</Words>
  <Application>Microsoft Office PowerPoint</Application>
  <PresentationFormat>Affichage à l'écran (4:3)</PresentationFormat>
  <Paragraphs>107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Opulent</vt:lpstr>
      <vt:lpstr>cours n°13</vt:lpstr>
      <vt:lpstr>QU’EST-CE QUE C’EST UNE CONSONNE? </vt:lpstr>
      <vt:lpstr>L’émission  d’une  consonne </vt:lpstr>
      <vt:lpstr>Diapositive 4</vt:lpstr>
      <vt:lpstr>Les paramètres classificatoires des consonnes</vt:lpstr>
      <vt:lpstr>Diapositive 6</vt:lpstr>
      <vt:lpstr>1) Le mode d’articulation </vt:lpstr>
      <vt:lpstr>Les consonnes selon le mode d’articulation</vt:lpstr>
      <vt:lpstr>Tableau des consonnes occlusives</vt:lpstr>
      <vt:lpstr>Diapositive 10</vt:lpstr>
      <vt:lpstr>Diapositive 11</vt:lpstr>
      <vt:lpstr>2) Le point (lieu) d’articulation</vt:lpstr>
      <vt:lpstr>Diapositive 13</vt:lpstr>
      <vt:lpstr>Les régions articulatoires des consonnes</vt:lpstr>
      <vt:lpstr>3) L’intervention des cordes vocales</vt:lpstr>
      <vt:lpstr>4) La position du voile du   palais</vt:lpstr>
      <vt:lpstr>Tableau phonétique des consonnes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Moi</dc:creator>
  <cp:lastModifiedBy>Moi</cp:lastModifiedBy>
  <cp:revision>104</cp:revision>
  <dcterms:created xsi:type="dcterms:W3CDTF">2020-03-27T22:40:55Z</dcterms:created>
  <dcterms:modified xsi:type="dcterms:W3CDTF">2021-03-11T22:45:58Z</dcterms:modified>
</cp:coreProperties>
</file>