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727" r:id="rId1"/>
  </p:sldMasterIdLst>
  <p:notesMasterIdLst>
    <p:notesMasterId r:id="rId37"/>
  </p:notesMasterIdLst>
  <p:handoutMasterIdLst>
    <p:handoutMasterId r:id="rId38"/>
  </p:handoutMasterIdLst>
  <p:sldIdLst>
    <p:sldId id="256" r:id="rId2"/>
    <p:sldId id="257" r:id="rId3"/>
    <p:sldId id="258" r:id="rId4"/>
    <p:sldId id="259" r:id="rId5"/>
    <p:sldId id="260" r:id="rId6"/>
    <p:sldId id="304" r:id="rId7"/>
    <p:sldId id="261" r:id="rId8"/>
    <p:sldId id="262" r:id="rId9"/>
    <p:sldId id="263" r:id="rId10"/>
    <p:sldId id="264" r:id="rId11"/>
    <p:sldId id="305" r:id="rId12"/>
    <p:sldId id="306" r:id="rId13"/>
    <p:sldId id="307" r:id="rId14"/>
    <p:sldId id="308" r:id="rId15"/>
    <p:sldId id="309" r:id="rId16"/>
    <p:sldId id="318" r:id="rId17"/>
    <p:sldId id="310" r:id="rId18"/>
    <p:sldId id="311" r:id="rId19"/>
    <p:sldId id="312" r:id="rId20"/>
    <p:sldId id="314" r:id="rId21"/>
    <p:sldId id="315" r:id="rId22"/>
    <p:sldId id="322" r:id="rId23"/>
    <p:sldId id="327" r:id="rId24"/>
    <p:sldId id="316" r:id="rId25"/>
    <p:sldId id="317" r:id="rId26"/>
    <p:sldId id="319" r:id="rId27"/>
    <p:sldId id="320" r:id="rId28"/>
    <p:sldId id="321" r:id="rId29"/>
    <p:sldId id="323" r:id="rId30"/>
    <p:sldId id="280" r:id="rId31"/>
    <p:sldId id="281" r:id="rId32"/>
    <p:sldId id="282" r:id="rId33"/>
    <p:sldId id="324" r:id="rId34"/>
    <p:sldId id="325" r:id="rId35"/>
    <p:sldId id="326" r:id="rId36"/>
  </p:sldIdLst>
  <p:sldSz cx="9144000" cy="6858000" type="screen4x3"/>
  <p:notesSz cx="6797675" cy="9874250"/>
  <p:defaultTextStyle>
    <a:defPPr>
      <a:defRPr lang="ar-JO"/>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r" defTabSz="914400" rtl="1" eaLnBrk="1" latinLnBrk="0" hangingPunct="1">
      <a:defRPr kern="1200">
        <a:solidFill>
          <a:schemeClr val="tx1"/>
        </a:solidFill>
        <a:latin typeface="Arial" charset="0"/>
        <a:ea typeface="+mn-ea"/>
        <a:cs typeface="Arial" charset="0"/>
      </a:defRPr>
    </a:lvl6pPr>
    <a:lvl7pPr marL="2743200" algn="r" defTabSz="914400" rtl="1" eaLnBrk="1" latinLnBrk="0" hangingPunct="1">
      <a:defRPr kern="1200">
        <a:solidFill>
          <a:schemeClr val="tx1"/>
        </a:solidFill>
        <a:latin typeface="Arial" charset="0"/>
        <a:ea typeface="+mn-ea"/>
        <a:cs typeface="Arial" charset="0"/>
      </a:defRPr>
    </a:lvl7pPr>
    <a:lvl8pPr marL="3200400" algn="r" defTabSz="914400" rtl="1" eaLnBrk="1" latinLnBrk="0" hangingPunct="1">
      <a:defRPr kern="1200">
        <a:solidFill>
          <a:schemeClr val="tx1"/>
        </a:solidFill>
        <a:latin typeface="Arial" charset="0"/>
        <a:ea typeface="+mn-ea"/>
        <a:cs typeface="Arial" charset="0"/>
      </a:defRPr>
    </a:lvl8pPr>
    <a:lvl9pPr marL="3657600" algn="r" defTabSz="914400" rtl="1"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5C8A00"/>
    <a:srgbClr val="FFFFEF"/>
    <a:srgbClr val="FFFF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1" autoAdjust="0"/>
    <p:restoredTop sz="94614" autoAdjust="0"/>
  </p:normalViewPr>
  <p:slideViewPr>
    <p:cSldViewPr>
      <p:cViewPr>
        <p:scale>
          <a:sx n="60" d="100"/>
          <a:sy n="60" d="100"/>
        </p:scale>
        <p:origin x="-222" y="3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image" Target="../media/image35.wmf"/><Relationship Id="rId7" Type="http://schemas.openxmlformats.org/officeDocument/2006/relationships/image" Target="../media/image39.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8.wmf"/><Relationship Id="rId11" Type="http://schemas.openxmlformats.org/officeDocument/2006/relationships/image" Target="../media/image43.wmf"/><Relationship Id="rId5" Type="http://schemas.openxmlformats.org/officeDocument/2006/relationships/image" Target="../media/image37.wmf"/><Relationship Id="rId10" Type="http://schemas.openxmlformats.org/officeDocument/2006/relationships/image" Target="../media/image42.wmf"/><Relationship Id="rId4" Type="http://schemas.openxmlformats.org/officeDocument/2006/relationships/image" Target="../media/image36.wmf"/><Relationship Id="rId9" Type="http://schemas.openxmlformats.org/officeDocument/2006/relationships/image" Target="../media/image4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52016" y="0"/>
            <a:ext cx="2945659" cy="493713"/>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sz="quarter" idx="1"/>
          </p:nvPr>
        </p:nvSpPr>
        <p:spPr>
          <a:xfrm>
            <a:off x="1574" y="0"/>
            <a:ext cx="2945659" cy="493713"/>
          </a:xfrm>
          <a:prstGeom prst="rect">
            <a:avLst/>
          </a:prstGeom>
        </p:spPr>
        <p:txBody>
          <a:bodyPr vert="horz" lIns="91440" tIns="45720" rIns="91440" bIns="45720" rtlCol="1"/>
          <a:lstStyle>
            <a:lvl1pPr algn="l">
              <a:defRPr sz="1200"/>
            </a:lvl1pPr>
          </a:lstStyle>
          <a:p>
            <a:fld id="{3EF48F9F-B365-4ADD-8FAC-DAB3AA02E0C0}" type="datetimeFigureOut">
              <a:rPr lang="ar-SA" smtClean="0"/>
              <a:pPr/>
              <a:t>17/04/33</a:t>
            </a:fld>
            <a:endParaRPr lang="ar-SA"/>
          </a:p>
        </p:txBody>
      </p:sp>
      <p:sp>
        <p:nvSpPr>
          <p:cNvPr id="4" name="عنصر نائب للتذييل 3"/>
          <p:cNvSpPr>
            <a:spLocks noGrp="1"/>
          </p:cNvSpPr>
          <p:nvPr>
            <p:ph type="ftr" sz="quarter" idx="2"/>
          </p:nvPr>
        </p:nvSpPr>
        <p:spPr>
          <a:xfrm>
            <a:off x="3852016" y="9378824"/>
            <a:ext cx="2945659" cy="493713"/>
          </a:xfrm>
          <a:prstGeom prst="rect">
            <a:avLst/>
          </a:prstGeom>
        </p:spPr>
        <p:txBody>
          <a:bodyPr vert="horz" lIns="91440" tIns="45720" rIns="91440" bIns="45720" rtlCol="1" anchor="b"/>
          <a:lstStyle>
            <a:lvl1pPr algn="r">
              <a:defRPr sz="1200"/>
            </a:lvl1pPr>
          </a:lstStyle>
          <a:p>
            <a:endParaRPr lang="ar-SA"/>
          </a:p>
        </p:txBody>
      </p:sp>
      <p:sp>
        <p:nvSpPr>
          <p:cNvPr id="5" name="عنصر نائب لرقم الشريحة 4"/>
          <p:cNvSpPr>
            <a:spLocks noGrp="1"/>
          </p:cNvSpPr>
          <p:nvPr>
            <p:ph type="sldNum" sz="quarter" idx="3"/>
          </p:nvPr>
        </p:nvSpPr>
        <p:spPr>
          <a:xfrm>
            <a:off x="1574" y="9378824"/>
            <a:ext cx="2945659" cy="493713"/>
          </a:xfrm>
          <a:prstGeom prst="rect">
            <a:avLst/>
          </a:prstGeom>
        </p:spPr>
        <p:txBody>
          <a:bodyPr vert="horz" lIns="91440" tIns="45720" rIns="91440" bIns="45720" rtlCol="1" anchor="b"/>
          <a:lstStyle>
            <a:lvl1pPr algn="l">
              <a:defRPr sz="1200"/>
            </a:lvl1pPr>
          </a:lstStyle>
          <a:p>
            <a:fld id="{F9115B00-B446-4B88-BCF1-84C3ED6C0B65}" type="slidenum">
              <a:rPr lang="ar-SA" smtClean="0"/>
              <a:pPr/>
              <a:t>‹#›</a:t>
            </a:fld>
            <a:endParaRPr lang="ar-S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3852016" y="0"/>
            <a:ext cx="2945659"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5235" name="Rectangle 3"/>
          <p:cNvSpPr>
            <a:spLocks noGrp="1" noChangeArrowheads="1"/>
          </p:cNvSpPr>
          <p:nvPr>
            <p:ph type="dt" idx="1"/>
          </p:nvPr>
        </p:nvSpPr>
        <p:spPr bwMode="auto">
          <a:xfrm>
            <a:off x="1574" y="0"/>
            <a:ext cx="2945659"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95236" name="Rectangle 4"/>
          <p:cNvSpPr>
            <a:spLocks noGrp="1" noRot="1" noChangeAspect="1" noChangeArrowheads="1" noTextEdit="1"/>
          </p:cNvSpPr>
          <p:nvPr>
            <p:ph type="sldImg" idx="2"/>
          </p:nvPr>
        </p:nvSpPr>
        <p:spPr bwMode="auto">
          <a:xfrm>
            <a:off x="931863" y="741363"/>
            <a:ext cx="4933950" cy="3702050"/>
          </a:xfrm>
          <a:prstGeom prst="rect">
            <a:avLst/>
          </a:prstGeom>
          <a:noFill/>
          <a:ln w="9525">
            <a:solidFill>
              <a:srgbClr val="000000"/>
            </a:solidFill>
            <a:miter lim="800000"/>
            <a:headEnd/>
            <a:tailEnd/>
          </a:ln>
          <a:effectLst/>
        </p:spPr>
      </p:sp>
      <p:sp>
        <p:nvSpPr>
          <p:cNvPr id="95237" name="Rectangle 5"/>
          <p:cNvSpPr>
            <a:spLocks noGrp="1" noChangeArrowheads="1"/>
          </p:cNvSpPr>
          <p:nvPr>
            <p:ph type="body" sz="quarter" idx="3"/>
          </p:nvPr>
        </p:nvSpPr>
        <p:spPr bwMode="auto">
          <a:xfrm>
            <a:off x="679768" y="4690269"/>
            <a:ext cx="5438140"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5238" name="Rectangle 6"/>
          <p:cNvSpPr>
            <a:spLocks noGrp="1" noChangeArrowheads="1"/>
          </p:cNvSpPr>
          <p:nvPr>
            <p:ph type="ftr" sz="quarter" idx="4"/>
          </p:nvPr>
        </p:nvSpPr>
        <p:spPr bwMode="auto">
          <a:xfrm>
            <a:off x="3852016" y="9378824"/>
            <a:ext cx="2945659"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5239" name="Rectangle 7"/>
          <p:cNvSpPr>
            <a:spLocks noGrp="1" noChangeArrowheads="1"/>
          </p:cNvSpPr>
          <p:nvPr>
            <p:ph type="sldNum" sz="quarter" idx="5"/>
          </p:nvPr>
        </p:nvSpPr>
        <p:spPr bwMode="auto">
          <a:xfrm>
            <a:off x="1574" y="9378824"/>
            <a:ext cx="2945659"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fld id="{6419ACCD-6F68-4232-A7EF-1FA1A20840E6}" type="slidenum">
              <a:rPr lang="ar-JO"/>
              <a:pPr/>
              <a:t>‹#›</a:t>
            </a:fld>
            <a:endParaRPr lang="en-US"/>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charset="0"/>
        <a:ea typeface="+mn-ea"/>
        <a:cs typeface="Arial" charset="0"/>
      </a:defRPr>
    </a:lvl1pPr>
    <a:lvl2pPr marL="457200" algn="r" rtl="1" fontAlgn="base">
      <a:spcBef>
        <a:spcPct val="30000"/>
      </a:spcBef>
      <a:spcAft>
        <a:spcPct val="0"/>
      </a:spcAft>
      <a:defRPr sz="1200" kern="1200">
        <a:solidFill>
          <a:schemeClr val="tx1"/>
        </a:solidFill>
        <a:latin typeface="Arial" charset="0"/>
        <a:ea typeface="+mn-ea"/>
        <a:cs typeface="Arial" charset="0"/>
      </a:defRPr>
    </a:lvl2pPr>
    <a:lvl3pPr marL="914400" algn="r" rtl="1" fontAlgn="base">
      <a:spcBef>
        <a:spcPct val="30000"/>
      </a:spcBef>
      <a:spcAft>
        <a:spcPct val="0"/>
      </a:spcAft>
      <a:defRPr sz="1200" kern="1200">
        <a:solidFill>
          <a:schemeClr val="tx1"/>
        </a:solidFill>
        <a:latin typeface="Arial" charset="0"/>
        <a:ea typeface="+mn-ea"/>
        <a:cs typeface="Arial" charset="0"/>
      </a:defRPr>
    </a:lvl3pPr>
    <a:lvl4pPr marL="1371600" algn="r" rtl="1" fontAlgn="base">
      <a:spcBef>
        <a:spcPct val="30000"/>
      </a:spcBef>
      <a:spcAft>
        <a:spcPct val="0"/>
      </a:spcAft>
      <a:defRPr sz="1200" kern="1200">
        <a:solidFill>
          <a:schemeClr val="tx1"/>
        </a:solidFill>
        <a:latin typeface="Arial" charset="0"/>
        <a:ea typeface="+mn-ea"/>
        <a:cs typeface="Arial" charset="0"/>
      </a:defRPr>
    </a:lvl4pPr>
    <a:lvl5pPr marL="1828800" algn="r" rtl="1" fontAlgn="base">
      <a:spcBef>
        <a:spcPct val="30000"/>
      </a:spcBef>
      <a:spcAft>
        <a:spcPct val="0"/>
      </a:spcAft>
      <a:defRPr sz="1200" kern="1200">
        <a:solidFill>
          <a:schemeClr val="tx1"/>
        </a:solidFill>
        <a:latin typeface="Arial" charset="0"/>
        <a:ea typeface="+mn-ea"/>
        <a:cs typeface="Arial"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58A935-2E9E-4A06-975A-947BBFF56072}" type="slidenum">
              <a:rPr lang="ar-JO"/>
              <a:pPr/>
              <a:t>2</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EB3AD1C5-A0CC-450A-A530-DC8F276BD468}" type="slidenum">
              <a:rPr lang="ar-JO" smtClean="0"/>
              <a:pPr/>
              <a:t>‹#›</a:t>
            </a:fld>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D359848-EB28-4F7F-BD8F-1078116E30D3}" type="slidenum">
              <a:rPr lang="ar-JO" smtClean="0"/>
              <a:pPr/>
              <a:t>‹#›</a:t>
            </a:fld>
            <a:endParaRPr lang="en-US"/>
          </a:p>
        </p:txBody>
      </p:sp>
    </p:spTree>
  </p:cSld>
  <p:clrMapOvr>
    <a:masterClrMapping/>
  </p:clrMapOvr>
  <p:transition spd="med">
    <p:fade thruBlk="1"/>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256C0014-93A4-4C09-B855-BF17F764B0EC}" type="slidenum">
              <a:rPr lang="ar-JO" smtClean="0"/>
              <a:pPr/>
              <a:t>‹#›</a:t>
            </a:fld>
            <a:endParaRPr lang="en-US"/>
          </a:p>
        </p:txBody>
      </p:sp>
    </p:spTree>
  </p:cSld>
  <p:clrMapOvr>
    <a:masterClrMapping/>
  </p:clrMapOvr>
  <p:transition spd="med">
    <p:fade thruBlk="1"/>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محتوى">
    <p:spTree>
      <p:nvGrpSpPr>
        <p:cNvPr id="1" name=""/>
        <p:cNvGrpSpPr/>
        <p:nvPr/>
      </p:nvGrpSpPr>
      <p:grpSpPr>
        <a:xfrm>
          <a:off x="0" y="0"/>
          <a:ext cx="0" cy="0"/>
          <a:chOff x="0" y="0"/>
          <a:chExt cx="0" cy="0"/>
        </a:xfrm>
      </p:grpSpPr>
      <p:sp>
        <p:nvSpPr>
          <p:cNvPr id="2" name="عنصر نائب للمحتوى 1"/>
          <p:cNvSpPr>
            <a:spLocks noGrp="1"/>
          </p:cNvSpPr>
          <p:nvPr>
            <p:ph/>
          </p:nvPr>
        </p:nvSpPr>
        <p:spPr>
          <a:xfrm>
            <a:off x="457200" y="274638"/>
            <a:ext cx="8229600" cy="559276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3" name="عنصر نائب للتذييل 2"/>
          <p:cNvSpPr>
            <a:spLocks noGrp="1"/>
          </p:cNvSpPr>
          <p:nvPr>
            <p:ph type="ftr" sz="quarter" idx="10"/>
          </p:nvPr>
        </p:nvSpPr>
        <p:spPr>
          <a:xfrm>
            <a:off x="3124200" y="6248400"/>
            <a:ext cx="2895600" cy="457200"/>
          </a:xfrm>
        </p:spPr>
        <p:txBody>
          <a:bodyPr/>
          <a:lstStyle>
            <a:lvl1pPr>
              <a:defRPr/>
            </a:lvl1pPr>
          </a:lstStyle>
          <a:p>
            <a:endParaRPr lang="en-US"/>
          </a:p>
        </p:txBody>
      </p:sp>
      <p:sp>
        <p:nvSpPr>
          <p:cNvPr id="4" name="عنصر نائب لرقم الشريحة 3"/>
          <p:cNvSpPr>
            <a:spLocks noGrp="1"/>
          </p:cNvSpPr>
          <p:nvPr>
            <p:ph type="sldNum" sz="quarter" idx="11"/>
          </p:nvPr>
        </p:nvSpPr>
        <p:spPr>
          <a:xfrm>
            <a:off x="6553200" y="6248400"/>
            <a:ext cx="2133600" cy="457200"/>
          </a:xfrm>
        </p:spPr>
        <p:txBody>
          <a:bodyPr/>
          <a:lstStyle>
            <a:lvl1pPr>
              <a:defRPr/>
            </a:lvl1pPr>
          </a:lstStyle>
          <a:p>
            <a:fld id="{CEBF590C-198C-4FFA-92F6-200723A2E00D}" type="slidenum">
              <a:rPr lang="ar-JO"/>
              <a:pPr/>
              <a:t>‹#›</a:t>
            </a:fld>
            <a:endParaRPr lang="en-US"/>
          </a:p>
        </p:txBody>
      </p:sp>
      <p:sp>
        <p:nvSpPr>
          <p:cNvPr id="5" name="عنصر نائب للتاريخ 4"/>
          <p:cNvSpPr>
            <a:spLocks noGrp="1"/>
          </p:cNvSpPr>
          <p:nvPr>
            <p:ph type="dt" sz="half" idx="12"/>
          </p:nvPr>
        </p:nvSpPr>
        <p:spPr>
          <a:xfrm>
            <a:off x="457200" y="6245225"/>
            <a:ext cx="2133600" cy="476250"/>
          </a:xfrm>
        </p:spPr>
        <p:txBody>
          <a:bodyPr/>
          <a:lstStyle>
            <a:lvl1pPr>
              <a:defRPr/>
            </a:lvl1pPr>
          </a:lstStyle>
          <a:p>
            <a:endParaRPr lang="en-US"/>
          </a:p>
        </p:txBody>
      </p:sp>
    </p:spTree>
  </p:cSld>
  <p:clrMapOvr>
    <a:masterClrMapping/>
  </p:clrMapOvr>
  <p:transition spd="med">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عنوان، ومحتوى، واثنان من ال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a:prstGeom prst="rect">
            <a:avLst/>
          </a:prstGeom>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981200"/>
            <a:ext cx="4038600" cy="3886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quarter" idx="2"/>
          </p:nvPr>
        </p:nvSpPr>
        <p:spPr>
          <a:xfrm>
            <a:off x="4648200" y="1981200"/>
            <a:ext cx="4038600" cy="18669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محتوى 4"/>
          <p:cNvSpPr>
            <a:spLocks noGrp="1"/>
          </p:cNvSpPr>
          <p:nvPr>
            <p:ph sz="quarter" idx="3"/>
          </p:nvPr>
        </p:nvSpPr>
        <p:spPr>
          <a:xfrm>
            <a:off x="4648200" y="4000500"/>
            <a:ext cx="4038600" cy="18669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10"/>
          </p:nvPr>
        </p:nvSpPr>
        <p:spPr>
          <a:xfrm>
            <a:off x="3124200" y="6248400"/>
            <a:ext cx="2895600" cy="457200"/>
          </a:xfrm>
        </p:spPr>
        <p:txBody>
          <a:bodyPr/>
          <a:lstStyle>
            <a:lvl1pPr>
              <a:defRPr/>
            </a:lvl1pPr>
          </a:lstStyle>
          <a:p>
            <a:endParaRPr lang="en-US"/>
          </a:p>
        </p:txBody>
      </p:sp>
      <p:sp>
        <p:nvSpPr>
          <p:cNvPr id="7" name="عنصر نائب لرقم الشريحة 6"/>
          <p:cNvSpPr>
            <a:spLocks noGrp="1"/>
          </p:cNvSpPr>
          <p:nvPr>
            <p:ph type="sldNum" sz="quarter" idx="11"/>
          </p:nvPr>
        </p:nvSpPr>
        <p:spPr>
          <a:xfrm>
            <a:off x="6553200" y="6248400"/>
            <a:ext cx="2133600" cy="457200"/>
          </a:xfrm>
        </p:spPr>
        <p:txBody>
          <a:bodyPr/>
          <a:lstStyle>
            <a:lvl1pPr>
              <a:defRPr/>
            </a:lvl1pPr>
          </a:lstStyle>
          <a:p>
            <a:fld id="{5C04C3E2-F735-4B21-875F-AFE967BE501B}" type="slidenum">
              <a:rPr lang="ar-JO"/>
              <a:pPr/>
              <a:t>‹#›</a:t>
            </a:fld>
            <a:endParaRPr lang="en-US"/>
          </a:p>
        </p:txBody>
      </p:sp>
      <p:sp>
        <p:nvSpPr>
          <p:cNvPr id="8" name="عنصر نائب للتاريخ 7"/>
          <p:cNvSpPr>
            <a:spLocks noGrp="1"/>
          </p:cNvSpPr>
          <p:nvPr>
            <p:ph type="dt" sz="half" idx="12"/>
          </p:nvPr>
        </p:nvSpPr>
        <p:spPr>
          <a:xfrm>
            <a:off x="457200" y="6245225"/>
            <a:ext cx="2133600" cy="476250"/>
          </a:xfrm>
        </p:spPr>
        <p:txBody>
          <a:bodyPr/>
          <a:lstStyle>
            <a:lvl1pPr>
              <a:defRPr/>
            </a:lvl1pPr>
          </a:lstStyle>
          <a:p>
            <a:endParaRPr lang="en-US"/>
          </a:p>
        </p:txBody>
      </p:sp>
    </p:spTree>
  </p:cSld>
  <p:clrMapOvr>
    <a:masterClrMapping/>
  </p:clrMapOvr>
  <p:transition spd="med">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عنوان وجدول">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a:prstGeom prst="rect">
            <a:avLst/>
          </a:prstGeom>
        </p:spPr>
        <p:txBody>
          <a:bodyPr/>
          <a:lstStyle/>
          <a:p>
            <a:r>
              <a:rPr lang="ar-SA" smtClean="0"/>
              <a:t>انقر لتحرير نمط العنوان الرئيسي</a:t>
            </a:r>
            <a:endParaRPr lang="ar-SA"/>
          </a:p>
        </p:txBody>
      </p:sp>
      <p:sp>
        <p:nvSpPr>
          <p:cNvPr id="3" name="عنصر نائب للجدول 2"/>
          <p:cNvSpPr>
            <a:spLocks noGrp="1"/>
          </p:cNvSpPr>
          <p:nvPr>
            <p:ph type="tbl" idx="1"/>
          </p:nvPr>
        </p:nvSpPr>
        <p:spPr>
          <a:xfrm>
            <a:off x="457200" y="1981200"/>
            <a:ext cx="8229600" cy="3886200"/>
          </a:xfrm>
        </p:spPr>
        <p:txBody>
          <a:bodyPr/>
          <a:lstStyle/>
          <a:p>
            <a:endParaRPr lang="ar-SA"/>
          </a:p>
        </p:txBody>
      </p:sp>
      <p:sp>
        <p:nvSpPr>
          <p:cNvPr id="4" name="عنصر نائب للتذييل 3"/>
          <p:cNvSpPr>
            <a:spLocks noGrp="1"/>
          </p:cNvSpPr>
          <p:nvPr>
            <p:ph type="ftr" sz="quarter" idx="10"/>
          </p:nvPr>
        </p:nvSpPr>
        <p:spPr>
          <a:xfrm>
            <a:off x="3124200" y="6248400"/>
            <a:ext cx="2895600" cy="457200"/>
          </a:xfrm>
        </p:spPr>
        <p:txBody>
          <a:bodyPr/>
          <a:lstStyle>
            <a:lvl1pPr>
              <a:defRPr/>
            </a:lvl1pPr>
          </a:lstStyle>
          <a:p>
            <a:endParaRPr lang="en-US"/>
          </a:p>
        </p:txBody>
      </p:sp>
      <p:sp>
        <p:nvSpPr>
          <p:cNvPr id="5" name="عنصر نائب لرقم الشريحة 4"/>
          <p:cNvSpPr>
            <a:spLocks noGrp="1"/>
          </p:cNvSpPr>
          <p:nvPr>
            <p:ph type="sldNum" sz="quarter" idx="11"/>
          </p:nvPr>
        </p:nvSpPr>
        <p:spPr>
          <a:xfrm>
            <a:off x="6553200" y="6248400"/>
            <a:ext cx="2133600" cy="457200"/>
          </a:xfrm>
        </p:spPr>
        <p:txBody>
          <a:bodyPr/>
          <a:lstStyle>
            <a:lvl1pPr>
              <a:defRPr/>
            </a:lvl1pPr>
          </a:lstStyle>
          <a:p>
            <a:fld id="{07B55313-170B-4A77-A16A-3FA21193D3A3}" type="slidenum">
              <a:rPr lang="ar-JO"/>
              <a:pPr/>
              <a:t>‹#›</a:t>
            </a:fld>
            <a:endParaRPr lang="en-US"/>
          </a:p>
        </p:txBody>
      </p:sp>
      <p:sp>
        <p:nvSpPr>
          <p:cNvPr id="6" name="عنصر نائب للتاريخ 5"/>
          <p:cNvSpPr>
            <a:spLocks noGrp="1"/>
          </p:cNvSpPr>
          <p:nvPr>
            <p:ph type="dt" sz="half" idx="12"/>
          </p:nvPr>
        </p:nvSpPr>
        <p:spPr>
          <a:xfrm>
            <a:off x="457200" y="6245225"/>
            <a:ext cx="2133600" cy="476250"/>
          </a:xfrm>
        </p:spPr>
        <p:txBody>
          <a:bodyPr/>
          <a:lstStyle>
            <a:lvl1pPr>
              <a:defRPr/>
            </a:lvl1pPr>
          </a:lstStyle>
          <a:p>
            <a:endParaRPr lang="en-US"/>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5C82746-5D27-4902-A0B9-C8C1B536215C}" type="slidenum">
              <a:rPr lang="ar-JO" smtClean="0"/>
              <a:pPr/>
              <a:t>‹#›</a:t>
            </a:fld>
            <a:endParaRPr lang="en-US"/>
          </a:p>
        </p:txBody>
      </p:sp>
    </p:spTree>
  </p:cSld>
  <p:clrMapOvr>
    <a:masterClrMapping/>
  </p:clrMapOvr>
  <p:transition spd="med">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3E26AB8B-0DF5-4EEC-AC0F-F447EB080653}" type="slidenum">
              <a:rPr lang="ar-JO" smtClean="0"/>
              <a:pPr/>
              <a:t>‹#›</a:t>
            </a:fld>
            <a:endParaRPr lang="en-US"/>
          </a:p>
        </p:txBody>
      </p:sp>
    </p:spTree>
  </p:cSld>
  <p:clrMapOvr>
    <a:masterClrMapping/>
  </p:clrMapOvr>
  <p:transition spd="med">
    <p:fade thruBlk="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3775255A-A0A5-42DD-A509-F3D7C5506D83}" type="slidenum">
              <a:rPr lang="ar-JO" smtClean="0"/>
              <a:pPr/>
              <a:t>‹#›</a:t>
            </a:fld>
            <a:endParaRPr lang="en-US"/>
          </a:p>
        </p:txBody>
      </p:sp>
    </p:spTree>
  </p:cSld>
  <p:clrMapOvr>
    <a:masterClrMapping/>
  </p:clrMapOvr>
  <p:transition spd="med">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3A756A4B-31F3-4F1D-A7E4-FA79D7C3C321}" type="slidenum">
              <a:rPr lang="ar-JO" smtClean="0"/>
              <a:pPr/>
              <a:t>‹#›</a:t>
            </a:fld>
            <a:endParaRPr lang="en-US"/>
          </a:p>
        </p:txBody>
      </p:sp>
    </p:spTree>
  </p:cSld>
  <p:clrMapOvr>
    <a:masterClrMapping/>
  </p:clrMapOvr>
  <p:transition spd="med">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1C83CA06-132D-40E1-B0E0-B491696221B3}" type="slidenum">
              <a:rPr lang="ar-JO" smtClean="0"/>
              <a:pPr/>
              <a:t>‹#›</a:t>
            </a:fld>
            <a:endParaRPr lang="en-US"/>
          </a:p>
        </p:txBody>
      </p:sp>
    </p:spTree>
  </p:cSld>
  <p:clrMapOvr>
    <a:masterClrMapping/>
  </p:clrMapOvr>
  <p:transition spd="med">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406FA324-E988-4D1C-AFAC-6B01AFF072F2}" type="slidenum">
              <a:rPr lang="ar-JO" smtClean="0"/>
              <a:pPr/>
              <a:t>‹#›</a:t>
            </a:fld>
            <a:endParaRPr lang="en-US"/>
          </a:p>
        </p:txBody>
      </p:sp>
    </p:spTree>
  </p:cSld>
  <p:clrMapOvr>
    <a:masterClrMapping/>
  </p:clrMapOvr>
  <p:transition spd="med">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B6053F78-6E2D-4E24-90FD-F435CE43EF4D}" type="slidenum">
              <a:rPr lang="ar-JO" smtClean="0"/>
              <a:pPr/>
              <a:t>‹#›</a:t>
            </a:fld>
            <a:endParaRPr lang="en-US"/>
          </a:p>
        </p:txBody>
      </p:sp>
    </p:spTree>
  </p:cSld>
  <p:clrMapOvr>
    <a:masterClrMapping/>
  </p:clrMapOvr>
  <p:transition spd="med">
    <p:fade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0130106A-FE93-42AA-9755-71A601F258AA}" type="slidenum">
              <a:rPr lang="ar-JO" smtClean="0"/>
              <a:pPr/>
              <a:t>‹#›</a:t>
            </a:fld>
            <a:endParaRPr lang="en-US"/>
          </a:p>
        </p:txBody>
      </p:sp>
    </p:spTree>
  </p:cSld>
  <p:clrMapOvr>
    <a:masterClrMapping/>
  </p:clrMapOvr>
  <p:transition spd="med">
    <p:fade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2022A6D-23DA-40D8-BC34-FD06433A612F}" type="slidenum">
              <a:rPr lang="ar-JO" smtClean="0"/>
              <a:pPr/>
              <a:t>‹#›</a:t>
            </a:fld>
            <a:endParaRPr lang="en-US"/>
          </a:p>
        </p:txBody>
      </p:sp>
      <p:sp>
        <p:nvSpPr>
          <p:cNvPr id="7" name="Rectangle 17"/>
          <p:cNvSpPr>
            <a:spLocks noChangeArrowheads="1"/>
          </p:cNvSpPr>
          <p:nvPr userDrawn="1"/>
        </p:nvSpPr>
        <p:spPr bwMode="auto">
          <a:xfrm>
            <a:off x="457200" y="152400"/>
            <a:ext cx="8229600" cy="914400"/>
          </a:xfrm>
          <a:prstGeom prst="rect">
            <a:avLst/>
          </a:prstGeom>
          <a:noFill/>
          <a:ln w="9525">
            <a:noFill/>
            <a:miter lim="800000"/>
            <a:headEnd/>
            <a:tailEnd/>
          </a:ln>
          <a:effectLst/>
        </p:spPr>
        <p:txBody>
          <a:bodyPr anchor="ctr"/>
          <a:lstStyle/>
          <a:p>
            <a:pPr algn="l"/>
            <a:r>
              <a:rPr lang="ar-SA" altLang="zh-CN" sz="2000" b="1">
                <a:cs typeface="Simplified Arabic" pitchFamily="2" charset="-78"/>
              </a:rPr>
              <a:t>أساسيات الاحتمالات</a:t>
            </a:r>
            <a:endParaRPr lang="ar-SA" sz="2000" b="1">
              <a:cs typeface="Simplified Arabic" pitchFamily="2" charset="-78"/>
            </a:endParaRPr>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Lst>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oleObject" Target="../embeddings/oleObject12.bin"/><Relationship Id="rId2" Type="http://schemas.openxmlformats.org/officeDocument/2006/relationships/slideLayout" Target="../slideLayouts/slideLayout13.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3.xml"/><Relationship Id="rId1" Type="http://schemas.openxmlformats.org/officeDocument/2006/relationships/vmlDrawing" Target="../drawings/vmlDrawing5.vml"/><Relationship Id="rId5" Type="http://schemas.openxmlformats.org/officeDocument/2006/relationships/oleObject" Target="../embeddings/oleObject15.bin"/><Relationship Id="rId4" Type="http://schemas.openxmlformats.org/officeDocument/2006/relationships/oleObject" Target="../embeddings/oleObject14.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13.xml"/><Relationship Id="rId1" Type="http://schemas.openxmlformats.org/officeDocument/2006/relationships/vmlDrawing" Target="../drawings/vmlDrawing6.vml"/><Relationship Id="rId4" Type="http://schemas.openxmlformats.org/officeDocument/2006/relationships/oleObject" Target="../embeddings/oleObject17.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3.xml"/><Relationship Id="rId1" Type="http://schemas.openxmlformats.org/officeDocument/2006/relationships/vmlDrawing" Target="../drawings/vmlDrawing7.vml"/><Relationship Id="rId4" Type="http://schemas.openxmlformats.org/officeDocument/2006/relationships/oleObject" Target="../embeddings/oleObject19.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13.xml"/><Relationship Id="rId1" Type="http://schemas.openxmlformats.org/officeDocument/2006/relationships/vmlDrawing" Target="../drawings/vmlDrawing8.vml"/><Relationship Id="rId4" Type="http://schemas.openxmlformats.org/officeDocument/2006/relationships/oleObject" Target="../embeddings/oleObject21.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13.xml"/><Relationship Id="rId1" Type="http://schemas.openxmlformats.org/officeDocument/2006/relationships/vmlDrawing" Target="../drawings/vmlDrawing9.vml"/><Relationship Id="rId5" Type="http://schemas.openxmlformats.org/officeDocument/2006/relationships/oleObject" Target="../embeddings/oleObject24.bin"/><Relationship Id="rId4" Type="http://schemas.openxmlformats.org/officeDocument/2006/relationships/oleObject" Target="../embeddings/oleObject23.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13.xml"/><Relationship Id="rId1" Type="http://schemas.openxmlformats.org/officeDocument/2006/relationships/vmlDrawing" Target="../drawings/vmlDrawing10.v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13.xml"/><Relationship Id="rId1" Type="http://schemas.openxmlformats.org/officeDocument/2006/relationships/vmlDrawing" Target="../drawings/vmlDrawing11.vml"/><Relationship Id="rId4" Type="http://schemas.openxmlformats.org/officeDocument/2006/relationships/oleObject" Target="../embeddings/oleObject27.bin"/></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13.xml"/><Relationship Id="rId1" Type="http://schemas.openxmlformats.org/officeDocument/2006/relationships/vmlDrawing" Target="../drawings/vmlDrawing12.vml"/><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13.xml"/><Relationship Id="rId1" Type="http://schemas.openxmlformats.org/officeDocument/2006/relationships/vmlDrawing" Target="../drawings/vmlDrawing13.vml"/><Relationship Id="rId4" Type="http://schemas.openxmlformats.org/officeDocument/2006/relationships/oleObject" Target="../embeddings/oleObject32.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33.bin"/><Relationship Id="rId7" Type="http://schemas.openxmlformats.org/officeDocument/2006/relationships/oleObject" Target="../embeddings/oleObject37.bin"/><Relationship Id="rId2" Type="http://schemas.openxmlformats.org/officeDocument/2006/relationships/slideLayout" Target="../slideLayouts/slideLayout13.xml"/><Relationship Id="rId1" Type="http://schemas.openxmlformats.org/officeDocument/2006/relationships/vmlDrawing" Target="../drawings/vmlDrawing14.vml"/><Relationship Id="rId6" Type="http://schemas.openxmlformats.org/officeDocument/2006/relationships/oleObject" Target="../embeddings/oleObject36.bin"/><Relationship Id="rId5" Type="http://schemas.openxmlformats.org/officeDocument/2006/relationships/oleObject" Target="../embeddings/oleObject35.bin"/><Relationship Id="rId4" Type="http://schemas.openxmlformats.org/officeDocument/2006/relationships/oleObject" Target="../embeddings/oleObject34.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43.bin"/><Relationship Id="rId13" Type="http://schemas.openxmlformats.org/officeDocument/2006/relationships/oleObject" Target="../embeddings/oleObject48.bin"/><Relationship Id="rId3" Type="http://schemas.openxmlformats.org/officeDocument/2006/relationships/oleObject" Target="../embeddings/oleObject38.bin"/><Relationship Id="rId7" Type="http://schemas.openxmlformats.org/officeDocument/2006/relationships/oleObject" Target="../embeddings/oleObject42.bin"/><Relationship Id="rId12"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41.bin"/><Relationship Id="rId11" Type="http://schemas.openxmlformats.org/officeDocument/2006/relationships/oleObject" Target="../embeddings/oleObject46.bin"/><Relationship Id="rId5" Type="http://schemas.openxmlformats.org/officeDocument/2006/relationships/oleObject" Target="../embeddings/oleObject40.bin"/><Relationship Id="rId10" Type="http://schemas.openxmlformats.org/officeDocument/2006/relationships/oleObject" Target="../embeddings/oleObject45.bin"/><Relationship Id="rId4" Type="http://schemas.openxmlformats.org/officeDocument/2006/relationships/oleObject" Target="../embeddings/oleObject39.bin"/><Relationship Id="rId9" Type="http://schemas.openxmlformats.org/officeDocument/2006/relationships/oleObject" Target="../embeddings/oleObject44.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rgbClr val="FFFFEF"/>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752600" y="1828800"/>
            <a:ext cx="6019800" cy="2209800"/>
          </a:xfrm>
        </p:spPr>
        <p:txBody>
          <a:bodyPr/>
          <a:lstStyle/>
          <a:p>
            <a:pPr algn="ctr"/>
            <a:r>
              <a:rPr lang="ar-SA" altLang="zh-CN" sz="6000" b="0" dirty="0"/>
              <a:t>أساسيات الاحتمالات</a:t>
            </a:r>
            <a:r>
              <a:rPr lang="en-US" altLang="zh-CN" dirty="0">
                <a:ea typeface="SimSun" pitchFamily="2" charset="-122"/>
              </a:rPr>
              <a:t> </a:t>
            </a:r>
            <a:endParaRPr lang="en-US" dirty="0"/>
          </a:p>
        </p:txBody>
      </p:sp>
      <p:sp>
        <p:nvSpPr>
          <p:cNvPr id="2055" name="Rectangle 7"/>
          <p:cNvSpPr>
            <a:spLocks noChangeArrowheads="1"/>
          </p:cNvSpPr>
          <p:nvPr/>
        </p:nvSpPr>
        <p:spPr bwMode="auto">
          <a:xfrm>
            <a:off x="1600200" y="5486400"/>
            <a:ext cx="6400800" cy="914400"/>
          </a:xfrm>
          <a:prstGeom prst="rect">
            <a:avLst/>
          </a:prstGeom>
          <a:noFill/>
          <a:ln w="9525">
            <a:noFill/>
            <a:miter lim="800000"/>
            <a:headEnd/>
            <a:tailEnd/>
          </a:ln>
          <a:effectLst/>
        </p:spPr>
        <p:txBody>
          <a:bodyPr/>
          <a:lstStyle/>
          <a:p>
            <a:pPr algn="ctr">
              <a:lnSpc>
                <a:spcPct val="80000"/>
              </a:lnSpc>
              <a:spcBef>
                <a:spcPct val="20000"/>
              </a:spcBef>
              <a:buClr>
                <a:schemeClr val="bg2"/>
              </a:buClr>
              <a:buSzPct val="75000"/>
              <a:buFont typeface="Wingdings" pitchFamily="2" charset="2"/>
              <a:buNone/>
            </a:pPr>
            <a:endParaRPr lang="ar-SA" sz="3000" b="1">
              <a:cs typeface="Simplified Arabic"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عنصر نائب لرقم الشريحة 6"/>
          <p:cNvSpPr>
            <a:spLocks noGrp="1"/>
          </p:cNvSpPr>
          <p:nvPr>
            <p:ph type="sldNum" sz="quarter" idx="11"/>
          </p:nvPr>
        </p:nvSpPr>
        <p:spPr/>
        <p:txBody>
          <a:bodyPr/>
          <a:lstStyle/>
          <a:p>
            <a:fld id="{4990CAA3-E186-425E-9257-36D06AF8BA3A}" type="slidenum">
              <a:rPr lang="ar-JO"/>
              <a:pPr/>
              <a:t>10</a:t>
            </a:fld>
            <a:endParaRPr lang="en-US"/>
          </a:p>
        </p:txBody>
      </p:sp>
      <p:sp>
        <p:nvSpPr>
          <p:cNvPr id="11268" name="Rectangle 4"/>
          <p:cNvSpPr>
            <a:spLocks noChangeArrowheads="1"/>
          </p:cNvSpPr>
          <p:nvPr/>
        </p:nvSpPr>
        <p:spPr bwMode="auto">
          <a:xfrm>
            <a:off x="4371975" y="1295400"/>
            <a:ext cx="4154488" cy="366713"/>
          </a:xfrm>
          <a:prstGeom prst="rect">
            <a:avLst/>
          </a:prstGeom>
          <a:noFill/>
          <a:ln w="9525">
            <a:noFill/>
            <a:miter lim="800000"/>
            <a:headEnd/>
            <a:tailEnd/>
          </a:ln>
          <a:effectLst/>
        </p:spPr>
        <p:txBody>
          <a:bodyPr wrap="none" anchor="ctr">
            <a:spAutoFit/>
          </a:bodyPr>
          <a:lstStyle/>
          <a:p>
            <a:pPr algn="justLow">
              <a:buFont typeface="Wingdings" pitchFamily="2" charset="2"/>
              <a:buNone/>
              <a:tabLst>
                <a:tab pos="457200" algn="l"/>
              </a:tabLst>
            </a:pPr>
            <a:r>
              <a:rPr lang="ar-SA" b="1" dirty="0"/>
              <a:t>الاحتــمال الشرطي  </a:t>
            </a:r>
            <a:r>
              <a:rPr lang="en-US" b="1" dirty="0"/>
              <a:t>Conditional Probability</a:t>
            </a:r>
          </a:p>
        </p:txBody>
      </p:sp>
      <p:sp>
        <p:nvSpPr>
          <p:cNvPr id="11273" name="Rectangle 9"/>
          <p:cNvSpPr>
            <a:spLocks noChangeArrowheads="1"/>
          </p:cNvSpPr>
          <p:nvPr/>
        </p:nvSpPr>
        <p:spPr bwMode="auto">
          <a:xfrm>
            <a:off x="0" y="3205163"/>
            <a:ext cx="9144000" cy="0"/>
          </a:xfrm>
          <a:prstGeom prst="rect">
            <a:avLst/>
          </a:prstGeom>
          <a:noFill/>
          <a:ln w="9525" algn="ctr">
            <a:noFill/>
            <a:miter lim="800000"/>
            <a:headEnd/>
            <a:tailEnd/>
          </a:ln>
          <a:effectLst/>
        </p:spPr>
        <p:txBody>
          <a:bodyPr wrap="none" anchor="ctr">
            <a:spAutoFit/>
          </a:bodyPr>
          <a:lstStyle/>
          <a:p>
            <a:endParaRPr lang="ar-SA"/>
          </a:p>
        </p:txBody>
      </p:sp>
      <p:grpSp>
        <p:nvGrpSpPr>
          <p:cNvPr id="11287" name="Group 23"/>
          <p:cNvGrpSpPr>
            <a:grpSpLocks/>
          </p:cNvGrpSpPr>
          <p:nvPr/>
        </p:nvGrpSpPr>
        <p:grpSpPr bwMode="auto">
          <a:xfrm>
            <a:off x="1295400" y="1828800"/>
            <a:ext cx="7089775" cy="2133600"/>
            <a:chOff x="816" y="1152"/>
            <a:chExt cx="4466" cy="1344"/>
          </a:xfrm>
        </p:grpSpPr>
        <p:sp>
          <p:nvSpPr>
            <p:cNvPr id="11269" name="Text Box 5"/>
            <p:cNvSpPr txBox="1">
              <a:spLocks noChangeArrowheads="1"/>
            </p:cNvSpPr>
            <p:nvPr/>
          </p:nvSpPr>
          <p:spPr bwMode="auto">
            <a:xfrm>
              <a:off x="816" y="1152"/>
              <a:ext cx="4466" cy="1344"/>
            </a:xfrm>
            <a:prstGeom prst="rect">
              <a:avLst/>
            </a:prstGeom>
            <a:solidFill>
              <a:srgbClr val="FFFFFF"/>
            </a:solidFill>
            <a:ln w="28575">
              <a:solidFill>
                <a:srgbClr val="000000"/>
              </a:solidFill>
              <a:miter lim="800000"/>
              <a:headEnd/>
              <a:tailEnd/>
            </a:ln>
          </p:spPr>
          <p:txBody>
            <a:bodyPr/>
            <a:lstStyle/>
            <a:p>
              <a:pPr algn="just">
                <a:spcAft>
                  <a:spcPts val="300"/>
                </a:spcAft>
              </a:pPr>
              <a:r>
                <a:rPr lang="ar-JO" b="1" dirty="0">
                  <a:solidFill>
                    <a:srgbClr val="CC3300"/>
                  </a:solidFill>
                  <a:latin typeface="Times New Roman" pitchFamily="18" charset="0"/>
                </a:rPr>
                <a:t>- </a:t>
              </a:r>
              <a:r>
                <a:rPr lang="ar-SA" b="1" u="sng" dirty="0">
                  <a:solidFill>
                    <a:srgbClr val="CC3300"/>
                  </a:solidFill>
                  <a:latin typeface="Times New Roman" pitchFamily="18" charset="0"/>
                  <a:cs typeface="Times New Roman" pitchFamily="18" charset="0"/>
                </a:rPr>
                <a:t>الاحتــمال الشـرطي</a:t>
              </a:r>
              <a:r>
                <a:rPr lang="ar-SA" b="1" u="sng" dirty="0">
                  <a:latin typeface="Times New Roman" pitchFamily="18" charset="0"/>
                  <a:cs typeface="Times New Roman" pitchFamily="18" charset="0"/>
                </a:rPr>
                <a:t> </a:t>
              </a:r>
              <a:endParaRPr lang="ar-SA" b="1" u="sng" dirty="0">
                <a:latin typeface="Times New Roman" pitchFamily="18" charset="0"/>
              </a:endParaRPr>
            </a:p>
            <a:p>
              <a:pPr lvl="1" algn="just">
                <a:spcAft>
                  <a:spcPts val="300"/>
                </a:spcAft>
              </a:pPr>
              <a:r>
                <a:rPr lang="ar-SA" b="1" dirty="0">
                  <a:latin typeface="Times New Roman" pitchFamily="18" charset="0"/>
                  <a:cs typeface="Times New Roman" pitchFamily="18" charset="0"/>
                </a:rPr>
                <a:t>إذا كان لدينا الحادثين </a:t>
              </a:r>
              <a:r>
                <a:rPr lang="en-US" b="1" dirty="0">
                  <a:latin typeface="Times New Roman" pitchFamily="18" charset="0"/>
                </a:rPr>
                <a:t>B , A</a:t>
              </a:r>
              <a:r>
                <a:rPr lang="ar-SA" b="1" dirty="0">
                  <a:latin typeface="Times New Roman" pitchFamily="18" charset="0"/>
                  <a:cs typeface="Times New Roman" pitchFamily="18" charset="0"/>
                </a:rPr>
                <a:t> وكان </a:t>
              </a:r>
              <a:r>
                <a:rPr lang="en-US" b="1" dirty="0">
                  <a:latin typeface="Times New Roman" pitchFamily="18" charset="0"/>
                  <a:cs typeface="Times New Roman" pitchFamily="18" charset="0"/>
                </a:rPr>
                <a:t> </a:t>
              </a:r>
              <a:r>
                <a:rPr lang="en-US" b="1" dirty="0">
                  <a:latin typeface="Times New Roman" pitchFamily="18" charset="0"/>
                </a:rPr>
                <a:t>P (B)</a:t>
              </a:r>
              <a:r>
                <a:rPr lang="en-US" b="1" dirty="0">
                  <a:latin typeface="Times New Roman" pitchFamily="18" charset="0"/>
                  <a:cs typeface="Times New Roman" pitchFamily="18" charset="0"/>
                </a:rPr>
                <a:t> </a:t>
              </a:r>
              <a:r>
                <a:rPr lang="ar-SA" b="1" dirty="0">
                  <a:latin typeface="Times New Roman" pitchFamily="18" charset="0"/>
                  <a:cs typeface="Times New Roman" pitchFamily="18" charset="0"/>
                </a:rPr>
                <a:t>لا يساوي الصفر فأن الاحتمال الشرطي للحادث </a:t>
              </a:r>
              <a:r>
                <a:rPr lang="en-US" b="1" dirty="0">
                  <a:latin typeface="Times New Roman" pitchFamily="18" charset="0"/>
                </a:rPr>
                <a:t>A</a:t>
              </a:r>
              <a:r>
                <a:rPr lang="ar-SA" b="1" dirty="0">
                  <a:latin typeface="Times New Roman" pitchFamily="18" charset="0"/>
                  <a:cs typeface="Times New Roman" pitchFamily="18" charset="0"/>
                </a:rPr>
                <a:t> بشرط وقوع الحادث </a:t>
              </a:r>
              <a:r>
                <a:rPr lang="en-US" b="1" dirty="0">
                  <a:latin typeface="Times New Roman" pitchFamily="18" charset="0"/>
                </a:rPr>
                <a:t>B</a:t>
              </a:r>
              <a:r>
                <a:rPr lang="ar-SA" b="1" dirty="0">
                  <a:latin typeface="Times New Roman" pitchFamily="18" charset="0"/>
                  <a:cs typeface="Times New Roman" pitchFamily="18" charset="0"/>
                </a:rPr>
                <a:t> يعطي بالمعادلة التالية: </a:t>
              </a:r>
              <a:endParaRPr lang="ar-SA" b="1" dirty="0">
                <a:latin typeface="Times New Roman" pitchFamily="18" charset="0"/>
              </a:endParaRPr>
            </a:p>
            <a:p>
              <a:pPr lvl="1" algn="ctr"/>
              <a:r>
                <a:rPr lang="en-US" b="1" dirty="0">
                  <a:latin typeface="Times New Roman" pitchFamily="18" charset="0"/>
                </a:rPr>
                <a:t>P (A/B) = P </a:t>
              </a:r>
            </a:p>
            <a:p>
              <a:endParaRPr lang="ar-JO" b="1" dirty="0">
                <a:latin typeface="Times New Roman" pitchFamily="18" charset="0"/>
                <a:cs typeface="Times New Roman" pitchFamily="18" charset="0"/>
              </a:endParaRPr>
            </a:p>
            <a:p>
              <a:r>
                <a:rPr lang="ar-SA" b="1" dirty="0">
                  <a:latin typeface="Times New Roman" pitchFamily="18" charset="0"/>
                  <a:cs typeface="Times New Roman" pitchFamily="18" charset="0"/>
                </a:rPr>
                <a:t>أي أن الاحتمال الشرطي للحادث </a:t>
              </a:r>
              <a:r>
                <a:rPr lang="en-US" b="1" dirty="0">
                  <a:latin typeface="Times New Roman" pitchFamily="18" charset="0"/>
                </a:rPr>
                <a:t>A</a:t>
              </a:r>
              <a:r>
                <a:rPr lang="ar-SA" b="1" dirty="0">
                  <a:latin typeface="Times New Roman" pitchFamily="18" charset="0"/>
                  <a:cs typeface="Times New Roman" pitchFamily="18" charset="0"/>
                </a:rPr>
                <a:t> بشرط وقوع الحادث </a:t>
              </a:r>
              <a:r>
                <a:rPr lang="en-US" b="1" dirty="0">
                  <a:latin typeface="Times New Roman" pitchFamily="18" charset="0"/>
                </a:rPr>
                <a:t>B</a:t>
              </a:r>
              <a:r>
                <a:rPr lang="ar-SA" b="1" dirty="0">
                  <a:latin typeface="Times New Roman" pitchFamily="18" charset="0"/>
                  <a:cs typeface="Times New Roman" pitchFamily="18" charset="0"/>
                </a:rPr>
                <a:t> يساوي حاصل قسمة الاحتمال المركب لـ </a:t>
              </a:r>
              <a:r>
                <a:rPr lang="en-US" b="1" dirty="0">
                  <a:latin typeface="Times New Roman" pitchFamily="18" charset="0"/>
                </a:rPr>
                <a:t>B , A</a:t>
              </a:r>
              <a:r>
                <a:rPr lang="ar-SA" b="1" dirty="0">
                  <a:latin typeface="Times New Roman" pitchFamily="18" charset="0"/>
                  <a:cs typeface="Times New Roman" pitchFamily="18" charset="0"/>
                </a:rPr>
                <a:t> على احتمال الحادث </a:t>
              </a:r>
              <a:r>
                <a:rPr lang="en-US" b="1" dirty="0">
                  <a:latin typeface="Times New Roman" pitchFamily="18" charset="0"/>
                </a:rPr>
                <a:t>B</a:t>
              </a:r>
              <a:endParaRPr lang="en-US" dirty="0"/>
            </a:p>
          </p:txBody>
        </p:sp>
        <p:graphicFrame>
          <p:nvGraphicFramePr>
            <p:cNvPr id="11272" name="Object 8"/>
            <p:cNvGraphicFramePr>
              <a:graphicFrameLocks noChangeAspect="1"/>
            </p:cNvGraphicFramePr>
            <p:nvPr/>
          </p:nvGraphicFramePr>
          <p:xfrm>
            <a:off x="3312" y="1734"/>
            <a:ext cx="384" cy="282"/>
          </p:xfrm>
          <a:graphic>
            <a:graphicData uri="http://schemas.openxmlformats.org/presentationml/2006/ole">
              <p:oleObj spid="_x0000_s11272" name="Equation" r:id="rId3" imgW="609336" imgH="444307" progId="Equation.3">
                <p:embed/>
              </p:oleObj>
            </a:graphicData>
          </a:graphic>
        </p:graphicFrame>
      </p:grpSp>
      <p:sp>
        <p:nvSpPr>
          <p:cNvPr id="11286" name="Rectangle 22"/>
          <p:cNvSpPr>
            <a:spLocks noChangeArrowheads="1"/>
          </p:cNvSpPr>
          <p:nvPr/>
        </p:nvSpPr>
        <p:spPr bwMode="auto">
          <a:xfrm>
            <a:off x="0" y="3357563"/>
            <a:ext cx="9144000" cy="0"/>
          </a:xfrm>
          <a:prstGeom prst="rect">
            <a:avLst/>
          </a:prstGeom>
          <a:noFill/>
          <a:ln w="9525" algn="ctr">
            <a:noFill/>
            <a:miter lim="800000"/>
            <a:headEnd/>
            <a:tailEnd/>
          </a:ln>
          <a:effectLst/>
        </p:spPr>
        <p:txBody>
          <a:bodyPr wrap="none" anchor="ctr">
            <a:spAutoFit/>
          </a:bodyPr>
          <a:lstStyle/>
          <a:p>
            <a:endParaRPr lang="ar-SA"/>
          </a:p>
        </p:txBody>
      </p:sp>
      <p:grpSp>
        <p:nvGrpSpPr>
          <p:cNvPr id="11288" name="Group 24"/>
          <p:cNvGrpSpPr>
            <a:grpSpLocks/>
          </p:cNvGrpSpPr>
          <p:nvPr/>
        </p:nvGrpSpPr>
        <p:grpSpPr bwMode="auto">
          <a:xfrm>
            <a:off x="1219200" y="4495800"/>
            <a:ext cx="7162800" cy="1465263"/>
            <a:chOff x="768" y="2592"/>
            <a:chExt cx="4512" cy="923"/>
          </a:xfrm>
        </p:grpSpPr>
        <p:sp>
          <p:nvSpPr>
            <p:cNvPr id="11270" name="Text Box 6"/>
            <p:cNvSpPr txBox="1">
              <a:spLocks noChangeArrowheads="1"/>
            </p:cNvSpPr>
            <p:nvPr/>
          </p:nvSpPr>
          <p:spPr bwMode="auto">
            <a:xfrm>
              <a:off x="768" y="2592"/>
              <a:ext cx="4512" cy="923"/>
            </a:xfrm>
            <a:prstGeom prst="rect">
              <a:avLst/>
            </a:prstGeom>
            <a:noFill/>
            <a:ln w="9525">
              <a:noFill/>
              <a:miter lim="800000"/>
              <a:headEnd/>
              <a:tailEnd/>
            </a:ln>
            <a:effectLst/>
          </p:spPr>
          <p:txBody>
            <a:bodyPr>
              <a:spAutoFit/>
            </a:bodyPr>
            <a:lstStyle/>
            <a:p>
              <a:r>
                <a:rPr lang="ar-SA" dirty="0"/>
                <a:t>من الاحتمال الشرطي أعلاه يمكننا أن نستنتج الاحتمال المركب </a:t>
              </a:r>
              <a:r>
                <a:rPr lang="en-US" dirty="0"/>
                <a:t>P(A   B)</a:t>
              </a:r>
              <a:endParaRPr lang="ar-JO" dirty="0"/>
            </a:p>
            <a:p>
              <a:pPr algn="l" rtl="0"/>
              <a:r>
                <a:rPr lang="ar-JO" dirty="0"/>
                <a:t>         </a:t>
              </a:r>
              <a:r>
                <a:rPr lang="en-US" dirty="0"/>
                <a:t>P (A   B) = P (A) P (</a:t>
              </a:r>
              <a:r>
                <a:rPr lang="en-US" dirty="0" smtClean="0"/>
                <a:t>B/A)</a:t>
              </a:r>
              <a:endParaRPr lang="ar-SA" dirty="0"/>
            </a:p>
            <a:p>
              <a:pPr algn="l" rtl="0"/>
              <a:r>
                <a:rPr lang="en-US" dirty="0"/>
                <a:t>	        </a:t>
              </a:r>
              <a:r>
                <a:rPr lang="ar-SA" dirty="0"/>
                <a:t>  = </a:t>
              </a:r>
              <a:r>
                <a:rPr lang="en-US" dirty="0"/>
                <a:t>P (B) P (A/B)</a:t>
              </a:r>
              <a:endParaRPr lang="ar-SA" dirty="0"/>
            </a:p>
            <a:p>
              <a:r>
                <a:rPr lang="ar-SA" dirty="0"/>
                <a:t>ويمكننا أن نعمم هذه الصيغة لأكثر من حادثين ففي حالة 3 حوادث تكون </a:t>
              </a:r>
            </a:p>
            <a:p>
              <a:pPr algn="l" rtl="0"/>
              <a:r>
                <a:rPr lang="ar-SA" dirty="0"/>
                <a:t>		</a:t>
              </a:r>
              <a:r>
                <a:rPr lang="en-US" dirty="0"/>
                <a:t>P (A    B</a:t>
              </a:r>
              <a:r>
                <a:rPr lang="ar-SA" dirty="0"/>
                <a:t>  </a:t>
              </a:r>
              <a:r>
                <a:rPr lang="en-US" dirty="0"/>
                <a:t> C) = P (A) P (B/A) P (C/AB)</a:t>
              </a:r>
            </a:p>
          </p:txBody>
        </p:sp>
        <p:graphicFrame>
          <p:nvGraphicFramePr>
            <p:cNvPr id="11274" name="Object 10"/>
            <p:cNvGraphicFramePr>
              <a:graphicFrameLocks noChangeAspect="1"/>
            </p:cNvGraphicFramePr>
            <p:nvPr/>
          </p:nvGraphicFramePr>
          <p:xfrm>
            <a:off x="2496" y="3334"/>
            <a:ext cx="144" cy="122"/>
          </p:xfrm>
          <a:graphic>
            <a:graphicData uri="http://schemas.openxmlformats.org/presentationml/2006/ole">
              <p:oleObj spid="_x0000_s11274" name="Equation" r:id="rId4" imgW="164957" imgH="139579" progId="Equation.3">
                <p:embed/>
              </p:oleObj>
            </a:graphicData>
          </a:graphic>
        </p:graphicFrame>
        <p:graphicFrame>
          <p:nvGraphicFramePr>
            <p:cNvPr id="11276" name="Object 12"/>
            <p:cNvGraphicFramePr>
              <a:graphicFrameLocks noChangeAspect="1"/>
            </p:cNvGraphicFramePr>
            <p:nvPr/>
          </p:nvGraphicFramePr>
          <p:xfrm>
            <a:off x="2112" y="2640"/>
            <a:ext cx="104" cy="88"/>
          </p:xfrm>
          <a:graphic>
            <a:graphicData uri="http://schemas.openxmlformats.org/presentationml/2006/ole">
              <p:oleObj spid="_x0000_s11276" name="Equation" r:id="rId5" imgW="164957" imgH="139579" progId="Equation.3">
                <p:embed/>
              </p:oleObj>
            </a:graphicData>
          </a:graphic>
        </p:graphicFrame>
        <p:graphicFrame>
          <p:nvGraphicFramePr>
            <p:cNvPr id="11279" name="Object 15"/>
            <p:cNvGraphicFramePr>
              <a:graphicFrameLocks noChangeAspect="1"/>
            </p:cNvGraphicFramePr>
            <p:nvPr/>
          </p:nvGraphicFramePr>
          <p:xfrm>
            <a:off x="2248" y="3319"/>
            <a:ext cx="152" cy="129"/>
          </p:xfrm>
          <a:graphic>
            <a:graphicData uri="http://schemas.openxmlformats.org/presentationml/2006/ole">
              <p:oleObj spid="_x0000_s11279" name="Equation" r:id="rId6" imgW="164957" imgH="139579" progId="Equation.3">
                <p:embed/>
              </p:oleObj>
            </a:graphicData>
          </a:graphic>
        </p:graphicFrame>
        <p:graphicFrame>
          <p:nvGraphicFramePr>
            <p:cNvPr id="11285" name="Object 21"/>
            <p:cNvGraphicFramePr>
              <a:graphicFrameLocks noChangeAspect="1"/>
            </p:cNvGraphicFramePr>
            <p:nvPr/>
          </p:nvGraphicFramePr>
          <p:xfrm>
            <a:off x="1482" y="2832"/>
            <a:ext cx="102" cy="90"/>
          </p:xfrm>
          <a:graphic>
            <a:graphicData uri="http://schemas.openxmlformats.org/presentationml/2006/ole">
              <p:oleObj spid="_x0000_s11285" name="Equation" r:id="rId7" imgW="164957" imgH="139579" progId="Equation.3">
                <p:embed/>
              </p:oleObj>
            </a:graphicData>
          </a:graphic>
        </p:graphicFrame>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box(in)">
                                      <p:cBhvr>
                                        <p:cTn id="7" dur="500"/>
                                        <p:tgtEl>
                                          <p:spTgt spid="1126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1287"/>
                                        </p:tgtEl>
                                        <p:attrNameLst>
                                          <p:attrName>style.visibility</p:attrName>
                                        </p:attrNameLst>
                                      </p:cBhvr>
                                      <p:to>
                                        <p:strVal val="visible"/>
                                      </p:to>
                                    </p:set>
                                    <p:anim calcmode="lin" valueType="num">
                                      <p:cBhvr additive="base">
                                        <p:cTn id="12" dur="500" fill="hold"/>
                                        <p:tgtEl>
                                          <p:spTgt spid="11287"/>
                                        </p:tgtEl>
                                        <p:attrNameLst>
                                          <p:attrName>ppt_x</p:attrName>
                                        </p:attrNameLst>
                                      </p:cBhvr>
                                      <p:tavLst>
                                        <p:tav tm="0">
                                          <p:val>
                                            <p:strVal val="1+#ppt_w/2"/>
                                          </p:val>
                                        </p:tav>
                                        <p:tav tm="100000">
                                          <p:val>
                                            <p:strVal val="#ppt_x"/>
                                          </p:val>
                                        </p:tav>
                                      </p:tavLst>
                                    </p:anim>
                                    <p:anim calcmode="lin" valueType="num">
                                      <p:cBhvr additive="base">
                                        <p:cTn id="13" dur="500" fill="hold"/>
                                        <p:tgtEl>
                                          <p:spTgt spid="11287"/>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1288"/>
                                        </p:tgtEl>
                                        <p:attrNameLst>
                                          <p:attrName>style.visibility</p:attrName>
                                        </p:attrNameLst>
                                      </p:cBhvr>
                                      <p:to>
                                        <p:strVal val="visible"/>
                                      </p:to>
                                    </p:set>
                                    <p:anim calcmode="lin" valueType="num">
                                      <p:cBhvr additive="base">
                                        <p:cTn id="18" dur="500" fill="hold"/>
                                        <p:tgtEl>
                                          <p:spTgt spid="11288"/>
                                        </p:tgtEl>
                                        <p:attrNameLst>
                                          <p:attrName>ppt_x</p:attrName>
                                        </p:attrNameLst>
                                      </p:cBhvr>
                                      <p:tavLst>
                                        <p:tav tm="0">
                                          <p:val>
                                            <p:strVal val="#ppt_x"/>
                                          </p:val>
                                        </p:tav>
                                        <p:tav tm="100000">
                                          <p:val>
                                            <p:strVal val="#ppt_x"/>
                                          </p:val>
                                        </p:tav>
                                      </p:tavLst>
                                    </p:anim>
                                    <p:anim calcmode="lin" valueType="num">
                                      <p:cBhvr additive="base">
                                        <p:cTn id="19" dur="500" fill="hold"/>
                                        <p:tgtEl>
                                          <p:spTgt spid="112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11</a:t>
            </a:fld>
            <a:endParaRPr lang="en-US"/>
          </a:p>
        </p:txBody>
      </p:sp>
      <p:pic>
        <p:nvPicPr>
          <p:cNvPr id="97282" name="Picture 2"/>
          <p:cNvPicPr>
            <a:picLocks noChangeAspect="1" noChangeArrowheads="1"/>
          </p:cNvPicPr>
          <p:nvPr/>
        </p:nvPicPr>
        <p:blipFill>
          <a:blip r:embed="rId2" cstate="print"/>
          <a:srcRect/>
          <a:stretch>
            <a:fillRect/>
          </a:stretch>
        </p:blipFill>
        <p:spPr bwMode="auto">
          <a:xfrm>
            <a:off x="457201" y="645899"/>
            <a:ext cx="7696199" cy="5980710"/>
          </a:xfrm>
          <a:prstGeom prst="rect">
            <a:avLst/>
          </a:prstGeom>
          <a:noFill/>
          <a:ln w="9525">
            <a:noFill/>
            <a:miter lim="800000"/>
            <a:headEnd/>
            <a:tailEnd/>
          </a:ln>
          <a:effectLst/>
        </p:spPr>
      </p:pic>
    </p:spTree>
  </p:cSld>
  <p:clrMapOvr>
    <a:masterClrMapping/>
  </p:clrMapOvr>
  <p:transition spd="med">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12</a:t>
            </a:fld>
            <a:endParaRPr lang="en-US"/>
          </a:p>
        </p:txBody>
      </p:sp>
      <p:pic>
        <p:nvPicPr>
          <p:cNvPr id="96258" name="Picture 2"/>
          <p:cNvPicPr>
            <a:picLocks noChangeAspect="1" noChangeArrowheads="1"/>
          </p:cNvPicPr>
          <p:nvPr/>
        </p:nvPicPr>
        <p:blipFill>
          <a:blip r:embed="rId2" cstate="print"/>
          <a:srcRect/>
          <a:stretch>
            <a:fillRect/>
          </a:stretch>
        </p:blipFill>
        <p:spPr bwMode="auto">
          <a:xfrm>
            <a:off x="1624013" y="791177"/>
            <a:ext cx="6300787" cy="4957162"/>
          </a:xfrm>
          <a:prstGeom prst="rect">
            <a:avLst/>
          </a:prstGeom>
          <a:noFill/>
          <a:ln w="9525">
            <a:noFill/>
            <a:miter lim="800000"/>
            <a:headEnd/>
            <a:tailEnd/>
          </a:ln>
          <a:effectLst/>
        </p:spPr>
      </p:pic>
    </p:spTree>
  </p:cSld>
  <p:clrMapOvr>
    <a:masterClrMapping/>
  </p:clrMapOvr>
  <p:transition spd="med">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13</a:t>
            </a:fld>
            <a:endParaRPr lang="en-US"/>
          </a:p>
        </p:txBody>
      </p:sp>
      <p:sp>
        <p:nvSpPr>
          <p:cNvPr id="7" name="TextBox 6"/>
          <p:cNvSpPr txBox="1"/>
          <p:nvPr/>
        </p:nvSpPr>
        <p:spPr>
          <a:xfrm>
            <a:off x="762000" y="1219200"/>
            <a:ext cx="7772400" cy="5262979"/>
          </a:xfrm>
          <a:prstGeom prst="rect">
            <a:avLst/>
          </a:prstGeom>
          <a:noFill/>
        </p:spPr>
        <p:txBody>
          <a:bodyPr wrap="square" rtlCol="1">
            <a:spAutoFit/>
          </a:bodyPr>
          <a:lstStyle/>
          <a:p>
            <a:r>
              <a:rPr lang="ar-SA" sz="2800" dirty="0" smtClean="0"/>
              <a:t>مثال1: اذا كان احتمال ان يكون شخص مصاب بمرض معين هو </a:t>
            </a:r>
            <a:r>
              <a:rPr lang="en-US" sz="2800" dirty="0" smtClean="0"/>
              <a:t>0.6 </a:t>
            </a:r>
            <a:r>
              <a:rPr lang="ar-SA" sz="2800" dirty="0" smtClean="0"/>
              <a:t> . فماحتمال ان يكون غير مصاب  بالمرض </a:t>
            </a:r>
          </a:p>
          <a:p>
            <a:endParaRPr lang="ar-SA" sz="2800" dirty="0" smtClean="0"/>
          </a:p>
          <a:p>
            <a:r>
              <a:rPr lang="ar-SA" sz="2800" dirty="0" smtClean="0"/>
              <a:t>مثال 2: اذا كان احتمال نجاح محمد هو </a:t>
            </a:r>
            <a:r>
              <a:rPr lang="en-US" sz="2800" dirty="0" smtClean="0"/>
              <a:t>0.3  </a:t>
            </a:r>
            <a:r>
              <a:rPr lang="ar-SA" sz="2800" dirty="0" smtClean="0"/>
              <a:t> واحتمال نجاح  أحمد هو </a:t>
            </a:r>
            <a:r>
              <a:rPr lang="en-US" sz="2800" dirty="0" smtClean="0"/>
              <a:t>0.4 </a:t>
            </a:r>
            <a:r>
              <a:rPr lang="ar-SA" sz="2800" dirty="0" smtClean="0"/>
              <a:t> واحتمال نجاحهما معاً هو </a:t>
            </a:r>
            <a:r>
              <a:rPr lang="en-US" sz="2800" dirty="0" smtClean="0"/>
              <a:t>0.5 </a:t>
            </a:r>
            <a:r>
              <a:rPr lang="ar-SA" sz="2800" dirty="0" smtClean="0"/>
              <a:t> ما احتمال نجاح احداهما ؟</a:t>
            </a:r>
          </a:p>
          <a:p>
            <a:endParaRPr lang="ar-SA" sz="2800" dirty="0" smtClean="0"/>
          </a:p>
          <a:p>
            <a:endParaRPr lang="ar-SA" sz="2800" dirty="0" smtClean="0"/>
          </a:p>
          <a:p>
            <a:r>
              <a:rPr lang="ar-SA" sz="2800" dirty="0" smtClean="0"/>
              <a:t>مثال 3: احتمال ان تفوز الشركة بعقد هو </a:t>
            </a:r>
            <a:r>
              <a:rPr lang="en-US" sz="2800" dirty="0" smtClean="0"/>
              <a:t>0.4 </a:t>
            </a:r>
            <a:r>
              <a:rPr lang="ar-SA" sz="2800" dirty="0" smtClean="0"/>
              <a:t>واحتمال ان تفوز بعقد ثاني هو </a:t>
            </a:r>
            <a:r>
              <a:rPr lang="en-US" sz="2800" dirty="0" smtClean="0"/>
              <a:t>0.3 </a:t>
            </a:r>
            <a:r>
              <a:rPr lang="ar-SA" sz="2800" dirty="0" smtClean="0"/>
              <a:t> . واحتمال أن </a:t>
            </a:r>
            <a:r>
              <a:rPr lang="ar-SA" sz="2800" smtClean="0"/>
              <a:t>تفوز يهما </a:t>
            </a:r>
            <a:r>
              <a:rPr lang="ar-SA" sz="2800" dirty="0" smtClean="0"/>
              <a:t>معاً هو </a:t>
            </a:r>
            <a:r>
              <a:rPr lang="en-US" sz="2800" dirty="0" smtClean="0"/>
              <a:t>.005</a:t>
            </a:r>
            <a:r>
              <a:rPr lang="ar-SA" sz="2800" dirty="0" smtClean="0"/>
              <a:t> هل الحدثان مستقلان؟</a:t>
            </a:r>
          </a:p>
          <a:p>
            <a:endParaRPr lang="ar-SA" sz="2800" dirty="0" smtClean="0"/>
          </a:p>
          <a:p>
            <a:endParaRPr lang="ar-SA" sz="2800" dirty="0"/>
          </a:p>
        </p:txBody>
      </p:sp>
    </p:spTree>
  </p:cSld>
  <p:clrMapOvr>
    <a:masterClrMapping/>
  </p:clrMapOvr>
  <p:transition spd="med">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14</a:t>
            </a:fld>
            <a:endParaRPr lang="en-US"/>
          </a:p>
        </p:txBody>
      </p:sp>
      <p:sp>
        <p:nvSpPr>
          <p:cNvPr id="7" name="TextBox 6"/>
          <p:cNvSpPr txBox="1"/>
          <p:nvPr/>
        </p:nvSpPr>
        <p:spPr>
          <a:xfrm>
            <a:off x="381000" y="914400"/>
            <a:ext cx="8382000" cy="1384995"/>
          </a:xfrm>
          <a:prstGeom prst="rect">
            <a:avLst/>
          </a:prstGeom>
          <a:noFill/>
        </p:spPr>
        <p:txBody>
          <a:bodyPr wrap="square" rtlCol="1">
            <a:spAutoFit/>
          </a:bodyPr>
          <a:lstStyle/>
          <a:p>
            <a:r>
              <a:rPr lang="ar-SA" sz="2800" dirty="0" smtClean="0"/>
              <a:t>مثال: باحث اجتماعي مهتم في نوع اليد التي يستخدمها الطفل للكتابه ( يمني- يسري ) وهل لها علاقه بدرجة اختبار الذكي (</a:t>
            </a:r>
            <a:r>
              <a:rPr lang="en-US" sz="2800" dirty="0" smtClean="0"/>
              <a:t>IQ</a:t>
            </a:r>
            <a:r>
              <a:rPr lang="ar-SA" sz="2800" dirty="0" smtClean="0"/>
              <a:t>) حيث اخذ عينة من طلاب المدارس مكونه من 2000 شخص  موزعه بالجدول التالي </a:t>
            </a:r>
            <a:endParaRPr lang="ar-SA" sz="2800" dirty="0"/>
          </a:p>
        </p:txBody>
      </p:sp>
      <p:graphicFrame>
        <p:nvGraphicFramePr>
          <p:cNvPr id="8" name="Table 7"/>
          <p:cNvGraphicFramePr>
            <a:graphicFrameLocks noGrp="1"/>
          </p:cNvGraphicFramePr>
          <p:nvPr/>
        </p:nvGraphicFramePr>
        <p:xfrm>
          <a:off x="2438400" y="2438400"/>
          <a:ext cx="5215758" cy="1483360"/>
        </p:xfrm>
        <a:graphic>
          <a:graphicData uri="http://schemas.openxmlformats.org/drawingml/2006/table">
            <a:tbl>
              <a:tblPr rtl="1" firstRow="1" bandRow="1">
                <a:tableStyleId>{5C22544A-7EE6-4342-B048-85BDC9FD1C3A}</a:tableStyleId>
              </a:tblPr>
              <a:tblGrid>
                <a:gridCol w="1257300"/>
                <a:gridCol w="1257300"/>
                <a:gridCol w="840826"/>
                <a:gridCol w="1860332"/>
              </a:tblGrid>
              <a:tr h="370840">
                <a:tc>
                  <a:txBody>
                    <a:bodyPr/>
                    <a:lstStyle/>
                    <a:p>
                      <a:pPr rtl="1"/>
                      <a:r>
                        <a:rPr lang="ar-SA" dirty="0" smtClean="0"/>
                        <a:t>المجموع</a:t>
                      </a:r>
                      <a:endParaRPr lang="ar-SA" dirty="0"/>
                    </a:p>
                  </a:txBody>
                  <a:tcPr/>
                </a:tc>
                <a:tc>
                  <a:txBody>
                    <a:bodyPr/>
                    <a:lstStyle/>
                    <a:p>
                      <a:pPr rtl="1"/>
                      <a:r>
                        <a:rPr lang="ar-SA" dirty="0" smtClean="0"/>
                        <a:t>يد يسري </a:t>
                      </a:r>
                      <a:endParaRPr lang="ar-SA" dirty="0"/>
                    </a:p>
                  </a:txBody>
                  <a:tcPr/>
                </a:tc>
                <a:tc>
                  <a:txBody>
                    <a:bodyPr/>
                    <a:lstStyle/>
                    <a:p>
                      <a:pPr rtl="1"/>
                      <a:r>
                        <a:rPr lang="ar-SA" dirty="0" smtClean="0"/>
                        <a:t>يد يمني </a:t>
                      </a:r>
                      <a:endParaRPr lang="ar-SA" dirty="0"/>
                    </a:p>
                  </a:txBody>
                  <a:tcPr/>
                </a:tc>
                <a:tc>
                  <a:txBody>
                    <a:bodyPr/>
                    <a:lstStyle/>
                    <a:p>
                      <a:pPr rtl="1"/>
                      <a:endParaRPr lang="ar-SA" sz="1400" dirty="0"/>
                    </a:p>
                  </a:txBody>
                  <a:tcPr/>
                </a:tc>
              </a:tr>
              <a:tr h="370840">
                <a:tc>
                  <a:txBody>
                    <a:bodyPr/>
                    <a:lstStyle/>
                    <a:p>
                      <a:pPr rtl="1"/>
                      <a:r>
                        <a:rPr lang="ar-SA" dirty="0" smtClean="0"/>
                        <a:t>200</a:t>
                      </a:r>
                      <a:endParaRPr lang="ar-SA" dirty="0"/>
                    </a:p>
                  </a:txBody>
                  <a:tcPr/>
                </a:tc>
                <a:tc>
                  <a:txBody>
                    <a:bodyPr/>
                    <a:lstStyle/>
                    <a:p>
                      <a:pPr rtl="1"/>
                      <a:r>
                        <a:rPr lang="ar-SA" dirty="0" smtClean="0"/>
                        <a:t>10</a:t>
                      </a:r>
                      <a:endParaRPr lang="ar-SA" dirty="0"/>
                    </a:p>
                  </a:txBody>
                  <a:tcPr/>
                </a:tc>
                <a:tc>
                  <a:txBody>
                    <a:bodyPr/>
                    <a:lstStyle/>
                    <a:p>
                      <a:pPr rtl="1"/>
                      <a:r>
                        <a:rPr lang="ar-SA" dirty="0" smtClean="0"/>
                        <a:t>190</a:t>
                      </a:r>
                      <a:endParaRPr lang="ar-SA" dirty="0"/>
                    </a:p>
                  </a:txBody>
                  <a:tcPr/>
                </a:tc>
                <a:tc>
                  <a:txBody>
                    <a:bodyPr/>
                    <a:lstStyle/>
                    <a:p>
                      <a:pPr rtl="1"/>
                      <a:r>
                        <a:rPr lang="ar-SA" sz="1400" dirty="0" smtClean="0"/>
                        <a:t>درجة عالية في</a:t>
                      </a:r>
                      <a:r>
                        <a:rPr lang="ar-SA" sz="1400" baseline="0" dirty="0" smtClean="0"/>
                        <a:t> (</a:t>
                      </a:r>
                      <a:r>
                        <a:rPr lang="en-US" sz="1400" baseline="0" dirty="0" smtClean="0"/>
                        <a:t> IQ </a:t>
                      </a:r>
                      <a:r>
                        <a:rPr lang="ar-SA" sz="1400" baseline="0" dirty="0" smtClean="0"/>
                        <a:t>)</a:t>
                      </a:r>
                      <a:endParaRPr lang="ar-SA" sz="1400" dirty="0"/>
                    </a:p>
                  </a:txBody>
                  <a:tcPr/>
                </a:tc>
              </a:tr>
              <a:tr h="370840">
                <a:tc>
                  <a:txBody>
                    <a:bodyPr/>
                    <a:lstStyle/>
                    <a:p>
                      <a:pPr rtl="1"/>
                      <a:r>
                        <a:rPr lang="ar-SA" dirty="0" smtClean="0"/>
                        <a:t>1800</a:t>
                      </a:r>
                      <a:endParaRPr lang="ar-SA" dirty="0"/>
                    </a:p>
                  </a:txBody>
                  <a:tcPr/>
                </a:tc>
                <a:tc>
                  <a:txBody>
                    <a:bodyPr/>
                    <a:lstStyle/>
                    <a:p>
                      <a:pPr rtl="1"/>
                      <a:r>
                        <a:rPr lang="ar-SA" dirty="0" smtClean="0"/>
                        <a:t>90</a:t>
                      </a:r>
                      <a:endParaRPr lang="ar-SA" dirty="0"/>
                    </a:p>
                  </a:txBody>
                  <a:tcPr/>
                </a:tc>
                <a:tc>
                  <a:txBody>
                    <a:bodyPr/>
                    <a:lstStyle/>
                    <a:p>
                      <a:pPr rtl="1"/>
                      <a:r>
                        <a:rPr lang="ar-SA" dirty="0" smtClean="0"/>
                        <a:t>1710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400" dirty="0" smtClean="0"/>
                        <a:t>درجة عادية</a:t>
                      </a:r>
                      <a:r>
                        <a:rPr lang="ar-SA" sz="1400" baseline="0" dirty="0" smtClean="0"/>
                        <a:t> </a:t>
                      </a:r>
                      <a:r>
                        <a:rPr lang="ar-SA" sz="1400" dirty="0" smtClean="0"/>
                        <a:t> في</a:t>
                      </a:r>
                      <a:r>
                        <a:rPr lang="ar-SA" sz="1400" baseline="0" dirty="0" smtClean="0"/>
                        <a:t> (</a:t>
                      </a:r>
                      <a:r>
                        <a:rPr lang="en-US" sz="1400" baseline="0" dirty="0" smtClean="0"/>
                        <a:t> IQ </a:t>
                      </a:r>
                      <a:r>
                        <a:rPr lang="ar-SA" sz="1400" baseline="0" dirty="0" smtClean="0"/>
                        <a:t>)</a:t>
                      </a:r>
                      <a:endParaRPr lang="ar-SA" sz="1400" dirty="0" smtClean="0"/>
                    </a:p>
                  </a:txBody>
                  <a:tcPr/>
                </a:tc>
              </a:tr>
              <a:tr h="370840">
                <a:tc>
                  <a:txBody>
                    <a:bodyPr/>
                    <a:lstStyle/>
                    <a:p>
                      <a:pPr rtl="1"/>
                      <a:r>
                        <a:rPr lang="ar-SA" dirty="0" smtClean="0"/>
                        <a:t>2000</a:t>
                      </a:r>
                      <a:endParaRPr lang="ar-SA" dirty="0"/>
                    </a:p>
                  </a:txBody>
                  <a:tcPr/>
                </a:tc>
                <a:tc>
                  <a:txBody>
                    <a:bodyPr/>
                    <a:lstStyle/>
                    <a:p>
                      <a:pPr rtl="1"/>
                      <a:r>
                        <a:rPr lang="ar-SA" dirty="0" smtClean="0"/>
                        <a:t>100</a:t>
                      </a:r>
                      <a:endParaRPr lang="ar-SA" dirty="0"/>
                    </a:p>
                  </a:txBody>
                  <a:tcPr/>
                </a:tc>
                <a:tc>
                  <a:txBody>
                    <a:bodyPr/>
                    <a:lstStyle/>
                    <a:p>
                      <a:pPr rtl="1"/>
                      <a:r>
                        <a:rPr lang="ar-SA" dirty="0" smtClean="0"/>
                        <a:t>1900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800" b="1" dirty="0" smtClean="0"/>
                        <a:t>المجموع</a:t>
                      </a:r>
                    </a:p>
                  </a:txBody>
                  <a:tcPr/>
                </a:tc>
              </a:tr>
            </a:tbl>
          </a:graphicData>
        </a:graphic>
      </p:graphicFrame>
      <p:sp>
        <p:nvSpPr>
          <p:cNvPr id="9" name="TextBox 8"/>
          <p:cNvSpPr txBox="1"/>
          <p:nvPr/>
        </p:nvSpPr>
        <p:spPr>
          <a:xfrm>
            <a:off x="0" y="4038600"/>
            <a:ext cx="8991600" cy="2308324"/>
          </a:xfrm>
          <a:prstGeom prst="rect">
            <a:avLst/>
          </a:prstGeom>
          <a:noFill/>
        </p:spPr>
        <p:txBody>
          <a:bodyPr wrap="square" rtlCol="1">
            <a:spAutoFit/>
          </a:bodyPr>
          <a:lstStyle/>
          <a:p>
            <a:r>
              <a:rPr lang="ar-SA" sz="2400" dirty="0" smtClean="0"/>
              <a:t>احتمال ان الطالب يكون من مجموعة الذين حصلوا علي درجة عاليه في الاختبار هو  </a:t>
            </a:r>
          </a:p>
          <a:p>
            <a:pPr rtl="0"/>
            <a:r>
              <a:rPr lang="en-US" sz="2400" dirty="0" smtClean="0"/>
              <a:t>P(A)= 200/20000=0.1</a:t>
            </a:r>
          </a:p>
          <a:p>
            <a:pPr algn="r"/>
            <a:endParaRPr lang="en-US" sz="2400" dirty="0" smtClean="0"/>
          </a:p>
          <a:p>
            <a:pPr algn="r"/>
            <a:r>
              <a:rPr lang="ar-SA" sz="2400" dirty="0" smtClean="0"/>
              <a:t>احتمال الطلاب يكون من مجموعة الطلاب الذين حصلوا علي درجة علبيه اذا علم ان ان الطلاب يكتب بيده اليسري  هو </a:t>
            </a:r>
          </a:p>
          <a:p>
            <a:pPr rtl="0"/>
            <a:r>
              <a:rPr lang="en-US" sz="2400" dirty="0" smtClean="0"/>
              <a:t>  P(A/B)=  10/100=0.1</a:t>
            </a:r>
            <a:endParaRPr lang="ar-SA" sz="2400" dirty="0"/>
          </a:p>
        </p:txBody>
      </p:sp>
    </p:spTree>
  </p:cSld>
  <p:clrMapOvr>
    <a:masterClrMapping/>
  </p:clrMapOvr>
  <p:transition spd="med">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15</a:t>
            </a:fld>
            <a:endParaRPr lang="en-US"/>
          </a:p>
        </p:txBody>
      </p:sp>
      <p:sp>
        <p:nvSpPr>
          <p:cNvPr id="7" name="TextBox 6"/>
          <p:cNvSpPr txBox="1"/>
          <p:nvPr/>
        </p:nvSpPr>
        <p:spPr>
          <a:xfrm>
            <a:off x="685800" y="838200"/>
            <a:ext cx="7620000" cy="5509200"/>
          </a:xfrm>
          <a:prstGeom prst="rect">
            <a:avLst/>
          </a:prstGeom>
          <a:noFill/>
        </p:spPr>
        <p:txBody>
          <a:bodyPr wrap="square" rtlCol="1">
            <a:spAutoFit/>
          </a:bodyPr>
          <a:lstStyle/>
          <a:p>
            <a:r>
              <a:rPr lang="ar-SA" sz="3200" dirty="0" smtClean="0">
                <a:cs typeface="+mj-cs"/>
              </a:rPr>
              <a:t>لاحظ ان   </a:t>
            </a:r>
            <a:r>
              <a:rPr lang="en-US" sz="3200" dirty="0" smtClean="0">
                <a:cs typeface="+mj-cs"/>
              </a:rPr>
              <a:t>     P(A /B) =P(A)</a:t>
            </a:r>
          </a:p>
          <a:p>
            <a:endParaRPr lang="en-US" sz="3200" dirty="0" smtClean="0">
              <a:cs typeface="+mj-cs"/>
            </a:endParaRPr>
          </a:p>
          <a:p>
            <a:r>
              <a:rPr lang="ar-SA" sz="3200" dirty="0" smtClean="0">
                <a:cs typeface="+mj-cs"/>
              </a:rPr>
              <a:t>وكذلك لاحظ  </a:t>
            </a:r>
            <a:r>
              <a:rPr lang="en-US" sz="3200" dirty="0" smtClean="0">
                <a:cs typeface="+mj-cs"/>
              </a:rPr>
              <a:t>P(A   B)=P(A) P(B) </a:t>
            </a:r>
          </a:p>
          <a:p>
            <a:r>
              <a:rPr lang="en-US" sz="3200" dirty="0" smtClean="0">
                <a:cs typeface="+mj-cs"/>
              </a:rPr>
              <a:t>P(A)= 200/2000=0.1</a:t>
            </a:r>
          </a:p>
          <a:p>
            <a:r>
              <a:rPr lang="en-US" sz="3200" dirty="0" smtClean="0">
                <a:cs typeface="+mj-cs"/>
              </a:rPr>
              <a:t>P(B)=100/2000=0.05</a:t>
            </a:r>
          </a:p>
          <a:p>
            <a:r>
              <a:rPr lang="en-US" sz="3200" dirty="0" smtClean="0">
                <a:cs typeface="+mj-cs"/>
              </a:rPr>
              <a:t>P(A    B)= 10/2000</a:t>
            </a:r>
            <a:endParaRPr lang="ar-SA" sz="3200" dirty="0" smtClean="0">
              <a:cs typeface="+mj-cs"/>
            </a:endParaRPr>
          </a:p>
          <a:p>
            <a:endParaRPr lang="en-US" sz="3200" dirty="0" smtClean="0">
              <a:cs typeface="+mj-cs"/>
            </a:endParaRPr>
          </a:p>
          <a:p>
            <a:r>
              <a:rPr lang="ar-SA" sz="3200" dirty="0" smtClean="0">
                <a:cs typeface="+mj-cs"/>
              </a:rPr>
              <a:t>اذا  </a:t>
            </a:r>
            <a:r>
              <a:rPr lang="en-US" sz="3200" dirty="0" smtClean="0">
                <a:cs typeface="+mj-cs"/>
              </a:rPr>
              <a:t>P(A) P(B)=0.1*.05 =0.005= P(A   B)</a:t>
            </a:r>
          </a:p>
          <a:p>
            <a:r>
              <a:rPr lang="ar-SA" sz="3200" dirty="0" smtClean="0">
                <a:cs typeface="+mj-cs"/>
              </a:rPr>
              <a:t>مما يعني انه ليس هناك علاقه بين الدرجة العالية في الاختبار ونوعية اليد التي تستخدم للكتابة </a:t>
            </a:r>
            <a:endParaRPr lang="en-US" sz="3200" dirty="0" smtClean="0">
              <a:cs typeface="+mj-cs"/>
            </a:endParaRPr>
          </a:p>
          <a:p>
            <a:endParaRPr lang="en-US" sz="3200" dirty="0" smtClean="0">
              <a:cs typeface="+mj-cs"/>
            </a:endParaRPr>
          </a:p>
        </p:txBody>
      </p:sp>
    </p:spTree>
  </p:cSld>
  <p:clrMapOvr>
    <a:masterClrMapping/>
  </p:clrMapOvr>
  <p:transition spd="med">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16</a:t>
            </a:fld>
            <a:endParaRPr lang="en-US"/>
          </a:p>
        </p:txBody>
      </p:sp>
      <p:sp>
        <p:nvSpPr>
          <p:cNvPr id="7" name="TextBox 6"/>
          <p:cNvSpPr txBox="1"/>
          <p:nvPr/>
        </p:nvSpPr>
        <p:spPr>
          <a:xfrm>
            <a:off x="762000" y="2362200"/>
            <a:ext cx="7010400" cy="1938992"/>
          </a:xfrm>
          <a:prstGeom prst="rect">
            <a:avLst/>
          </a:prstGeom>
          <a:noFill/>
        </p:spPr>
        <p:txBody>
          <a:bodyPr wrap="square" rtlCol="1">
            <a:spAutoFit/>
          </a:bodyPr>
          <a:lstStyle/>
          <a:p>
            <a:pPr algn="ctr"/>
            <a:r>
              <a:rPr lang="ar-SA" sz="6000" dirty="0" smtClean="0"/>
              <a:t>التوزيعات الاحتمالية المتقطعة </a:t>
            </a:r>
            <a:endParaRPr lang="ar-SA" sz="6000" dirty="0"/>
          </a:p>
        </p:txBody>
      </p:sp>
    </p:spTree>
  </p:cSld>
  <p:clrMapOvr>
    <a:masterClrMapping/>
  </p:clrMapOvr>
  <p:transition spd="med">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17</a:t>
            </a:fld>
            <a:endParaRPr lang="en-US"/>
          </a:p>
        </p:txBody>
      </p:sp>
      <p:sp>
        <p:nvSpPr>
          <p:cNvPr id="7" name="TextBox 6"/>
          <p:cNvSpPr txBox="1"/>
          <p:nvPr/>
        </p:nvSpPr>
        <p:spPr>
          <a:xfrm>
            <a:off x="1066800" y="1066800"/>
            <a:ext cx="7391400" cy="2308324"/>
          </a:xfrm>
          <a:prstGeom prst="rect">
            <a:avLst/>
          </a:prstGeom>
          <a:noFill/>
        </p:spPr>
        <p:txBody>
          <a:bodyPr wrap="square" rtlCol="1">
            <a:spAutoFit/>
          </a:bodyPr>
          <a:lstStyle/>
          <a:p>
            <a:r>
              <a:rPr lang="ar-SA" b="1" u="sng" dirty="0" smtClean="0"/>
              <a:t>اولا: توزيع  ذي الحدين (</a:t>
            </a:r>
            <a:r>
              <a:rPr lang="en-US" b="1" u="sng" dirty="0" smtClean="0"/>
              <a:t>binomial distribution </a:t>
            </a:r>
            <a:r>
              <a:rPr lang="ar-SA" b="1" u="sng" dirty="0" smtClean="0"/>
              <a:t>):</a:t>
            </a:r>
          </a:p>
          <a:p>
            <a:endParaRPr lang="ar-SA" b="1" u="sng" dirty="0" smtClean="0"/>
          </a:p>
          <a:p>
            <a:r>
              <a:rPr lang="ar-SA" b="1" u="sng" dirty="0" smtClean="0"/>
              <a:t>1- شروط استخدامه:</a:t>
            </a:r>
          </a:p>
          <a:p>
            <a:r>
              <a:rPr lang="ar-SA" b="1" dirty="0" smtClean="0"/>
              <a:t>يستخدام ذي الحدين  اذا توفرت الشروط التالية :</a:t>
            </a:r>
          </a:p>
          <a:p>
            <a:r>
              <a:rPr lang="ar-SA" b="1" dirty="0" smtClean="0"/>
              <a:t>1- يوجد نتاتجين للتجربة ( نجاح –فشل)</a:t>
            </a:r>
          </a:p>
          <a:p>
            <a:r>
              <a:rPr lang="ar-SA" b="1" dirty="0" smtClean="0"/>
              <a:t>2-  نتيجة الاحتمال ثابته في كل مررة نجري التجربة  تحت نفس الظروف .</a:t>
            </a:r>
          </a:p>
          <a:p>
            <a:r>
              <a:rPr lang="ar-SA" b="1" dirty="0" smtClean="0"/>
              <a:t>3- ان تكون كل تجربة مستقلة عن الذي قبلها وبعدها ونحصل علي نفس نتيجة الاحتمال.</a:t>
            </a:r>
          </a:p>
          <a:p>
            <a:endParaRPr lang="ar-SA" b="1" dirty="0"/>
          </a:p>
        </p:txBody>
      </p:sp>
      <p:grpSp>
        <p:nvGrpSpPr>
          <p:cNvPr id="8" name="Group 18"/>
          <p:cNvGrpSpPr>
            <a:grpSpLocks/>
          </p:cNvGrpSpPr>
          <p:nvPr/>
        </p:nvGrpSpPr>
        <p:grpSpPr bwMode="auto">
          <a:xfrm>
            <a:off x="685800" y="3505202"/>
            <a:ext cx="8077200" cy="2414589"/>
            <a:chOff x="384" y="2592"/>
            <a:chExt cx="5088" cy="1521"/>
          </a:xfrm>
        </p:grpSpPr>
        <p:sp>
          <p:nvSpPr>
            <p:cNvPr id="9" name="Text Box 9"/>
            <p:cNvSpPr txBox="1">
              <a:spLocks noChangeArrowheads="1"/>
            </p:cNvSpPr>
            <p:nvPr/>
          </p:nvSpPr>
          <p:spPr bwMode="auto">
            <a:xfrm>
              <a:off x="384" y="2592"/>
              <a:ext cx="5088" cy="1473"/>
            </a:xfrm>
            <a:prstGeom prst="rect">
              <a:avLst/>
            </a:prstGeom>
            <a:noFill/>
            <a:ln w="9525">
              <a:noFill/>
              <a:miter lim="800000"/>
              <a:headEnd/>
              <a:tailEnd/>
            </a:ln>
            <a:effectLst/>
          </p:spPr>
          <p:txBody>
            <a:bodyPr>
              <a:spAutoFit/>
            </a:bodyPr>
            <a:lstStyle/>
            <a:p>
              <a:r>
                <a:rPr lang="ar-SA" sz="2000" b="1" u="sng" dirty="0" smtClean="0"/>
                <a:t>2- قانونه</a:t>
              </a:r>
            </a:p>
            <a:p>
              <a:r>
                <a:rPr lang="ar-SA" b="1" dirty="0" smtClean="0"/>
                <a:t>في </a:t>
              </a:r>
              <a:r>
                <a:rPr lang="ar-SA" b="1" dirty="0"/>
                <a:t>حالة تجربة معينة نتيجتها وقوع حادث ما أو عدم وقوعه وكان احتمال وقوع هذا الحادث </a:t>
              </a:r>
              <a:r>
                <a:rPr lang="en-US" b="1" dirty="0"/>
                <a:t>(P)</a:t>
              </a:r>
              <a:r>
                <a:rPr lang="ar-SA" b="1" dirty="0"/>
                <a:t> واحتمال عدم وقوعه</a:t>
              </a:r>
              <a:r>
                <a:rPr lang="ar-JO" b="1" dirty="0"/>
                <a:t> </a:t>
              </a:r>
              <a:r>
                <a:rPr lang="en-US" b="1" dirty="0"/>
                <a:t>(1-P)</a:t>
              </a:r>
              <a:r>
                <a:rPr lang="ar-SA" b="1" dirty="0"/>
                <a:t> وكررنا هذه التجربة </a:t>
              </a:r>
              <a:r>
                <a:rPr lang="en-US" b="1" dirty="0"/>
                <a:t>(n)</a:t>
              </a:r>
              <a:r>
                <a:rPr lang="ar-SA" b="1" dirty="0"/>
                <a:t> مرة فإن احتمال وقوع هذا الحادث في </a:t>
              </a:r>
              <a:r>
                <a:rPr lang="en-US" b="1" dirty="0"/>
                <a:t>(r )</a:t>
              </a:r>
              <a:r>
                <a:rPr lang="ar-SA" b="1" dirty="0"/>
                <a:t> مرة حيث </a:t>
              </a:r>
              <a:r>
                <a:rPr lang="ar-SA" b="1" dirty="0" smtClean="0"/>
                <a:t>(</a:t>
              </a:r>
              <a:endParaRPr lang="en-US" b="1" dirty="0" smtClean="0"/>
            </a:p>
            <a:p>
              <a:r>
                <a:rPr lang="en-US" b="1" dirty="0" smtClean="0"/>
                <a:t>                  </a:t>
              </a:r>
              <a:r>
                <a:rPr lang="ar-JO" b="1" dirty="0" smtClean="0"/>
                <a:t>) </a:t>
              </a:r>
              <a:r>
                <a:rPr lang="ar-SA" b="1" dirty="0"/>
                <a:t>يكون =</a:t>
              </a:r>
            </a:p>
            <a:p>
              <a:endParaRPr lang="ar-JO" b="1" dirty="0"/>
            </a:p>
            <a:p>
              <a:endParaRPr lang="en-US" b="1" dirty="0"/>
            </a:p>
            <a:p>
              <a:r>
                <a:rPr lang="ar-SA" b="1" dirty="0"/>
                <a:t>وهذا ما يعرف باسم القانون الاحتمالي ثنائي الحدين وكما ذكرنا فهو يستخدم في الحالات المستقلة ذات الاحتمال الثابت، فاحتمال وقوع الصورة أو عدم وقوعها ثابت في كل رمية </a:t>
              </a:r>
              <a:r>
                <a:rPr lang="ar-JO" b="1" dirty="0"/>
                <a:t>=</a:t>
              </a:r>
              <a:r>
                <a:rPr lang="en-US" b="1" dirty="0"/>
                <a:t> </a:t>
              </a:r>
            </a:p>
          </p:txBody>
        </p:sp>
        <p:graphicFrame>
          <p:nvGraphicFramePr>
            <p:cNvPr id="10" name="Object 10"/>
            <p:cNvGraphicFramePr>
              <a:graphicFrameLocks noChangeAspect="1"/>
            </p:cNvGraphicFramePr>
            <p:nvPr/>
          </p:nvGraphicFramePr>
          <p:xfrm>
            <a:off x="1536" y="3757"/>
            <a:ext cx="282" cy="356"/>
          </p:xfrm>
          <a:graphic>
            <a:graphicData uri="http://schemas.openxmlformats.org/presentationml/2006/ole">
              <p:oleObj spid="_x0000_s96258" name="Equation" r:id="rId3" imgW="215806" imgH="279279" progId="Equation.3">
                <p:embed/>
              </p:oleObj>
            </a:graphicData>
          </a:graphic>
        </p:graphicFrame>
      </p:grpSp>
      <p:graphicFrame>
        <p:nvGraphicFramePr>
          <p:cNvPr id="15" name="Object 14"/>
          <p:cNvGraphicFramePr>
            <a:graphicFrameLocks noChangeAspect="1"/>
          </p:cNvGraphicFramePr>
          <p:nvPr/>
        </p:nvGraphicFramePr>
        <p:xfrm>
          <a:off x="7543800" y="4419600"/>
          <a:ext cx="1155032" cy="304800"/>
        </p:xfrm>
        <a:graphic>
          <a:graphicData uri="http://schemas.openxmlformats.org/presentationml/2006/ole">
            <p:oleObj spid="_x0000_s96262" name="Equation" r:id="rId4" imgW="914400" imgH="241200" progId="Equation.3">
              <p:embed/>
            </p:oleObj>
          </a:graphicData>
        </a:graphic>
      </p:graphicFrame>
      <p:graphicFrame>
        <p:nvGraphicFramePr>
          <p:cNvPr id="17" name="Object 16"/>
          <p:cNvGraphicFramePr>
            <a:graphicFrameLocks noChangeAspect="1"/>
          </p:cNvGraphicFramePr>
          <p:nvPr/>
        </p:nvGraphicFramePr>
        <p:xfrm>
          <a:off x="2959100" y="4419600"/>
          <a:ext cx="2857500" cy="711200"/>
        </p:xfrm>
        <a:graphic>
          <a:graphicData uri="http://schemas.openxmlformats.org/presentationml/2006/ole">
            <p:oleObj spid="_x0000_s96264" name="Equation" r:id="rId5" imgW="2857320" imgH="711000" progId="Equation.3">
              <p:embed/>
            </p:oleObj>
          </a:graphicData>
        </a:graphic>
      </p:graphicFrame>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18</a:t>
            </a:fld>
            <a:endParaRPr lang="en-US"/>
          </a:p>
        </p:txBody>
      </p:sp>
      <p:sp>
        <p:nvSpPr>
          <p:cNvPr id="7" name="TextBox 6"/>
          <p:cNvSpPr txBox="1"/>
          <p:nvPr/>
        </p:nvSpPr>
        <p:spPr>
          <a:xfrm>
            <a:off x="381000" y="1600200"/>
            <a:ext cx="8001000" cy="1477328"/>
          </a:xfrm>
          <a:prstGeom prst="rect">
            <a:avLst/>
          </a:prstGeom>
          <a:noFill/>
        </p:spPr>
        <p:txBody>
          <a:bodyPr wrap="square" rtlCol="1">
            <a:spAutoFit/>
          </a:bodyPr>
          <a:lstStyle/>
          <a:p>
            <a:r>
              <a:rPr lang="ar-SA" dirty="0" smtClean="0"/>
              <a:t>مثال1: أذا كان احتمال الاصابة بمرض معين هو </a:t>
            </a:r>
            <a:r>
              <a:rPr lang="en-US" dirty="0" smtClean="0"/>
              <a:t>0.3 </a:t>
            </a:r>
            <a:r>
              <a:rPr lang="ar-SA" dirty="0" smtClean="0"/>
              <a:t> . ماحتمال ان يكون هناك اثنان مصابين من عينة عشوائية تتكون من خمس اشخاص  تم اخذها من المجتمع ؟</a:t>
            </a:r>
          </a:p>
          <a:p>
            <a:endParaRPr lang="ar-SA" dirty="0" smtClean="0"/>
          </a:p>
          <a:p>
            <a:r>
              <a:rPr lang="ar-SA" dirty="0" smtClean="0"/>
              <a:t>الحل  </a:t>
            </a:r>
          </a:p>
          <a:p>
            <a:endParaRPr lang="ar-SA" dirty="0"/>
          </a:p>
        </p:txBody>
      </p:sp>
      <p:graphicFrame>
        <p:nvGraphicFramePr>
          <p:cNvPr id="8" name="Object 7"/>
          <p:cNvGraphicFramePr>
            <a:graphicFrameLocks noChangeAspect="1"/>
          </p:cNvGraphicFramePr>
          <p:nvPr/>
        </p:nvGraphicFramePr>
        <p:xfrm>
          <a:off x="4114800" y="3270250"/>
          <a:ext cx="914400" cy="317500"/>
        </p:xfrm>
        <a:graphic>
          <a:graphicData uri="http://schemas.openxmlformats.org/presentationml/2006/ole">
            <p:oleObj spid="_x0000_s97282" name="Equation" r:id="rId3" imgW="914400" imgH="317160" progId="Equation.3">
              <p:embed/>
            </p:oleObj>
          </a:graphicData>
        </a:graphic>
      </p:graphicFrame>
      <p:graphicFrame>
        <p:nvGraphicFramePr>
          <p:cNvPr id="9" name="Object 8"/>
          <p:cNvGraphicFramePr>
            <a:graphicFrameLocks noChangeAspect="1"/>
          </p:cNvGraphicFramePr>
          <p:nvPr/>
        </p:nvGraphicFramePr>
        <p:xfrm>
          <a:off x="1979613" y="3228975"/>
          <a:ext cx="4746625" cy="1385888"/>
        </p:xfrm>
        <a:graphic>
          <a:graphicData uri="http://schemas.openxmlformats.org/presentationml/2006/ole">
            <p:oleObj spid="_x0000_s97283" name="Equation" r:id="rId4" imgW="2349360" imgH="685800" progId="Equation.3">
              <p:embed/>
            </p:oleObj>
          </a:graphicData>
        </a:graphic>
      </p:graphicFrame>
      <p:sp>
        <p:nvSpPr>
          <p:cNvPr id="10" name="TextBox 9"/>
          <p:cNvSpPr txBox="1"/>
          <p:nvPr/>
        </p:nvSpPr>
        <p:spPr>
          <a:xfrm>
            <a:off x="457200" y="5105400"/>
            <a:ext cx="3124200" cy="369332"/>
          </a:xfrm>
          <a:prstGeom prst="rect">
            <a:avLst/>
          </a:prstGeom>
          <a:noFill/>
        </p:spPr>
        <p:txBody>
          <a:bodyPr wrap="square" rtlCol="1">
            <a:spAutoFit/>
          </a:bodyPr>
          <a:lstStyle/>
          <a:p>
            <a:r>
              <a:rPr lang="en-US" dirty="0" err="1" smtClean="0"/>
              <a:t>dbinom</a:t>
            </a:r>
            <a:r>
              <a:rPr lang="en-US" dirty="0" smtClean="0"/>
              <a:t>(2,5,.3)</a:t>
            </a:r>
            <a:endParaRPr lang="ar-SA" dirty="0"/>
          </a:p>
        </p:txBody>
      </p:sp>
    </p:spTree>
  </p:cSld>
  <p:clrMapOvr>
    <a:masterClrMapping/>
  </p:clrMapOvr>
  <p:transition spd="med">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19</a:t>
            </a:fld>
            <a:endParaRPr lang="en-US"/>
          </a:p>
        </p:txBody>
      </p:sp>
      <p:sp>
        <p:nvSpPr>
          <p:cNvPr id="7" name="TextBox 6"/>
          <p:cNvSpPr txBox="1"/>
          <p:nvPr/>
        </p:nvSpPr>
        <p:spPr>
          <a:xfrm>
            <a:off x="381000" y="1600200"/>
            <a:ext cx="8001000" cy="1477328"/>
          </a:xfrm>
          <a:prstGeom prst="rect">
            <a:avLst/>
          </a:prstGeom>
          <a:noFill/>
        </p:spPr>
        <p:txBody>
          <a:bodyPr wrap="square" rtlCol="1">
            <a:spAutoFit/>
          </a:bodyPr>
          <a:lstStyle/>
          <a:p>
            <a:r>
              <a:rPr lang="ar-SA" b="1" dirty="0" smtClean="0"/>
              <a:t>مثال 2 </a:t>
            </a:r>
            <a:r>
              <a:rPr lang="ar-DZ" b="1" dirty="0" smtClean="0"/>
              <a:t>/ </a:t>
            </a:r>
            <a:r>
              <a:rPr lang="fr-FR" dirty="0" smtClean="0"/>
              <a:t/>
            </a:r>
            <a:br>
              <a:rPr lang="fr-FR" dirty="0" smtClean="0"/>
            </a:br>
            <a:r>
              <a:rPr lang="ar-SA" dirty="0" smtClean="0"/>
              <a:t>احتمال الحصول على 4 صورة من ستة رميات لعملة غير متحيزة </a:t>
            </a:r>
            <a:endParaRPr lang="en-US" dirty="0" smtClean="0"/>
          </a:p>
          <a:p>
            <a:endParaRPr lang="ar-SA" dirty="0" smtClean="0"/>
          </a:p>
          <a:p>
            <a:r>
              <a:rPr lang="ar-SA" dirty="0" smtClean="0"/>
              <a:t>الحل  </a:t>
            </a:r>
          </a:p>
          <a:p>
            <a:endParaRPr lang="ar-SA" dirty="0"/>
          </a:p>
        </p:txBody>
      </p:sp>
      <p:graphicFrame>
        <p:nvGraphicFramePr>
          <p:cNvPr id="8" name="Object 7"/>
          <p:cNvGraphicFramePr>
            <a:graphicFrameLocks noChangeAspect="1"/>
          </p:cNvGraphicFramePr>
          <p:nvPr/>
        </p:nvGraphicFramePr>
        <p:xfrm>
          <a:off x="4114800" y="3270250"/>
          <a:ext cx="914400" cy="317500"/>
        </p:xfrm>
        <a:graphic>
          <a:graphicData uri="http://schemas.openxmlformats.org/presentationml/2006/ole">
            <p:oleObj spid="_x0000_s125954" name="Equation" r:id="rId3" imgW="914400" imgH="317160" progId="Equation.3">
              <p:embed/>
            </p:oleObj>
          </a:graphicData>
        </a:graphic>
      </p:graphicFrame>
      <p:graphicFrame>
        <p:nvGraphicFramePr>
          <p:cNvPr id="9" name="Object 8"/>
          <p:cNvGraphicFramePr>
            <a:graphicFrameLocks noChangeAspect="1"/>
          </p:cNvGraphicFramePr>
          <p:nvPr/>
        </p:nvGraphicFramePr>
        <p:xfrm>
          <a:off x="812800" y="2819400"/>
          <a:ext cx="7080250" cy="2206625"/>
        </p:xfrm>
        <a:graphic>
          <a:graphicData uri="http://schemas.openxmlformats.org/presentationml/2006/ole">
            <p:oleObj spid="_x0000_s125955" name="Equation" r:id="rId4" imgW="3504960" imgH="1091880" progId="Equation.3">
              <p:embed/>
            </p:oleObj>
          </a:graphicData>
        </a:graphic>
      </p:graphicFrame>
      <p:sp>
        <p:nvSpPr>
          <p:cNvPr id="10" name="TextBox 9"/>
          <p:cNvSpPr txBox="1"/>
          <p:nvPr/>
        </p:nvSpPr>
        <p:spPr>
          <a:xfrm>
            <a:off x="228600" y="5486400"/>
            <a:ext cx="6934200" cy="369332"/>
          </a:xfrm>
          <a:prstGeom prst="rect">
            <a:avLst/>
          </a:prstGeom>
          <a:noFill/>
        </p:spPr>
        <p:txBody>
          <a:bodyPr wrap="square" rtlCol="1">
            <a:spAutoFit/>
          </a:bodyPr>
          <a:lstStyle/>
          <a:p>
            <a:r>
              <a:rPr lang="ar-SA" dirty="0" smtClean="0"/>
              <a:t>   </a:t>
            </a:r>
            <a:r>
              <a:rPr lang="en-US" dirty="0" smtClean="0"/>
              <a:t> BINOMDIST(4;6;0.5;FALSE),                  </a:t>
            </a:r>
            <a:r>
              <a:rPr lang="en-US" dirty="0" err="1" smtClean="0"/>
              <a:t>dbinom</a:t>
            </a:r>
            <a:r>
              <a:rPr lang="en-US" dirty="0" smtClean="0"/>
              <a:t>(4,6,.5)</a:t>
            </a:r>
            <a:endParaRPr lang="ar-SA" dirty="0"/>
          </a:p>
        </p:txBody>
      </p:sp>
    </p:spTree>
  </p:cSld>
  <p:clrMapOvr>
    <a:masterClrMapping/>
  </p:clrMapOvr>
  <p:transition spd="med">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1295400" y="914400"/>
            <a:ext cx="7467600" cy="1295400"/>
          </a:xfrm>
          <a:solidFill>
            <a:srgbClr val="FFFFCC"/>
          </a:solidFill>
          <a:ln w="38100" cmpd="dbl">
            <a:solidFill>
              <a:schemeClr val="bg2"/>
            </a:solidFill>
          </a:ln>
        </p:spPr>
        <p:txBody>
          <a:bodyPr/>
          <a:lstStyle/>
          <a:p>
            <a:pPr algn="ctr">
              <a:lnSpc>
                <a:spcPct val="90000"/>
              </a:lnSpc>
              <a:buFont typeface="Wingdings" pitchFamily="2" charset="2"/>
              <a:buNone/>
            </a:pPr>
            <a:r>
              <a:rPr lang="ar-SA" sz="2400" b="1" dirty="0"/>
              <a:t>معنى الاحتــمال</a:t>
            </a:r>
            <a:r>
              <a:rPr lang="en-US" sz="2400" dirty="0"/>
              <a:t> </a:t>
            </a:r>
            <a:endParaRPr lang="ar-JO" sz="2400" b="1" dirty="0">
              <a:solidFill>
                <a:schemeClr val="bg2"/>
              </a:solidFill>
            </a:endParaRPr>
          </a:p>
          <a:p>
            <a:pPr algn="ctr">
              <a:lnSpc>
                <a:spcPct val="90000"/>
              </a:lnSpc>
              <a:buFont typeface="Wingdings" pitchFamily="2" charset="2"/>
              <a:buNone/>
            </a:pPr>
            <a:r>
              <a:rPr lang="ar-SA" sz="2400" b="1" dirty="0">
                <a:solidFill>
                  <a:schemeClr val="tx1">
                    <a:lumMod val="50000"/>
                    <a:lumOff val="50000"/>
                  </a:schemeClr>
                </a:solidFill>
              </a:rPr>
              <a:t>لقد تم تعريف الاحتمال بطرق عديدة غير أن أبسطها </a:t>
            </a:r>
            <a:endParaRPr lang="ar-JO" sz="2400" b="1" dirty="0">
              <a:solidFill>
                <a:schemeClr val="tx1">
                  <a:lumMod val="50000"/>
                  <a:lumOff val="50000"/>
                </a:schemeClr>
              </a:solidFill>
            </a:endParaRPr>
          </a:p>
          <a:p>
            <a:pPr algn="ctr">
              <a:lnSpc>
                <a:spcPct val="90000"/>
              </a:lnSpc>
              <a:buFont typeface="Wingdings" pitchFamily="2" charset="2"/>
              <a:buNone/>
            </a:pPr>
            <a:r>
              <a:rPr lang="ar-SA" sz="2400" b="1" dirty="0">
                <a:solidFill>
                  <a:schemeClr val="tx1">
                    <a:lumMod val="50000"/>
                    <a:lumOff val="50000"/>
                  </a:schemeClr>
                </a:solidFill>
              </a:rPr>
              <a:t>" هو مقياس </a:t>
            </a:r>
            <a:r>
              <a:rPr lang="ar-SA" sz="2400" b="1" dirty="0" err="1">
                <a:solidFill>
                  <a:schemeClr val="tx1">
                    <a:lumMod val="50000"/>
                    <a:lumOff val="50000"/>
                  </a:schemeClr>
                </a:solidFill>
              </a:rPr>
              <a:t>لامكانية</a:t>
            </a:r>
            <a:r>
              <a:rPr lang="ar-SA" sz="2400" b="1" dirty="0">
                <a:solidFill>
                  <a:schemeClr val="tx1">
                    <a:lumMod val="50000"/>
                    <a:lumOff val="50000"/>
                  </a:schemeClr>
                </a:solidFill>
              </a:rPr>
              <a:t> وقوع حدث </a:t>
            </a:r>
            <a:r>
              <a:rPr lang="en-US" sz="2400" b="1" dirty="0">
                <a:solidFill>
                  <a:schemeClr val="tx1">
                    <a:lumMod val="50000"/>
                    <a:lumOff val="50000"/>
                  </a:schemeClr>
                </a:solidFill>
              </a:rPr>
              <a:t>(Event)</a:t>
            </a:r>
            <a:r>
              <a:rPr lang="ar-SA" sz="2400" b="1" dirty="0">
                <a:solidFill>
                  <a:schemeClr val="tx1">
                    <a:lumMod val="50000"/>
                    <a:lumOff val="50000"/>
                  </a:schemeClr>
                </a:solidFill>
              </a:rPr>
              <a:t> معين " .</a:t>
            </a:r>
            <a:endParaRPr lang="en-US" sz="2400" b="1" dirty="0">
              <a:solidFill>
                <a:schemeClr val="tx1">
                  <a:lumMod val="50000"/>
                  <a:lumOff val="50000"/>
                </a:schemeClr>
              </a:solidFill>
            </a:endParaRPr>
          </a:p>
        </p:txBody>
      </p:sp>
      <p:sp>
        <p:nvSpPr>
          <p:cNvPr id="7" name="عنصر نائب لرقم الشريحة 4"/>
          <p:cNvSpPr>
            <a:spLocks noGrp="1"/>
          </p:cNvSpPr>
          <p:nvPr>
            <p:ph type="sldNum" sz="quarter" idx="12"/>
          </p:nvPr>
        </p:nvSpPr>
        <p:spPr/>
        <p:txBody>
          <a:bodyPr/>
          <a:lstStyle/>
          <a:p>
            <a:fld id="{11FFFAF3-1746-4720-B169-5FBEA7E0DF9C}" type="slidenum">
              <a:rPr lang="ar-JO"/>
              <a:pPr/>
              <a:t>2</a:t>
            </a:fld>
            <a:endParaRPr lang="en-US"/>
          </a:p>
        </p:txBody>
      </p:sp>
      <p:sp>
        <p:nvSpPr>
          <p:cNvPr id="3076" name="Rectangle 4"/>
          <p:cNvSpPr>
            <a:spLocks noChangeArrowheads="1"/>
          </p:cNvSpPr>
          <p:nvPr/>
        </p:nvSpPr>
        <p:spPr bwMode="auto">
          <a:xfrm>
            <a:off x="762000" y="2879725"/>
            <a:ext cx="8097838" cy="2225675"/>
          </a:xfrm>
          <a:prstGeom prst="rect">
            <a:avLst/>
          </a:prstGeom>
          <a:noFill/>
          <a:ln w="9525">
            <a:noFill/>
            <a:miter lim="800000"/>
            <a:headEnd/>
            <a:tailEnd/>
          </a:ln>
          <a:effectLst/>
        </p:spPr>
        <p:txBody>
          <a:bodyPr anchor="ctr">
            <a:spAutoFit/>
          </a:bodyPr>
          <a:lstStyle/>
          <a:p>
            <a:pPr indent="457200">
              <a:tabLst>
                <a:tab pos="466725" algn="l"/>
              </a:tabLst>
            </a:pPr>
            <a:r>
              <a:rPr lang="ar-JO" b="1" dirty="0">
                <a:solidFill>
                  <a:schemeClr val="tx1">
                    <a:lumMod val="50000"/>
                    <a:lumOff val="50000"/>
                  </a:schemeClr>
                </a:solidFill>
                <a:cs typeface="Simplified Arabic" pitchFamily="2" charset="-78"/>
              </a:rPr>
              <a:t>1-</a:t>
            </a:r>
            <a:r>
              <a:rPr lang="ar-SA" b="1" dirty="0">
                <a:solidFill>
                  <a:schemeClr val="tx1">
                    <a:lumMod val="50000"/>
                    <a:lumOff val="50000"/>
                  </a:schemeClr>
                </a:solidFill>
                <a:cs typeface="Simplified Arabic" pitchFamily="2" charset="-78"/>
              </a:rPr>
              <a:t>الحادث والتجربة والفراغ العيني:</a:t>
            </a:r>
            <a:r>
              <a:rPr lang="ar-SA" sz="2000" b="1" dirty="0">
                <a:solidFill>
                  <a:schemeClr val="tx1">
                    <a:lumMod val="50000"/>
                    <a:lumOff val="50000"/>
                  </a:schemeClr>
                </a:solidFill>
                <a:cs typeface="Simplified Arabic" pitchFamily="2" charset="-78"/>
              </a:rPr>
              <a:t> </a:t>
            </a:r>
            <a:endParaRPr lang="en-US" sz="2000" dirty="0">
              <a:solidFill>
                <a:schemeClr val="tx1">
                  <a:lumMod val="50000"/>
                  <a:lumOff val="50000"/>
                </a:schemeClr>
              </a:solidFill>
              <a:cs typeface="Simplified Arabic" pitchFamily="2" charset="-78"/>
            </a:endParaRPr>
          </a:p>
          <a:p>
            <a:pPr indent="457200">
              <a:tabLst>
                <a:tab pos="466725" algn="l"/>
              </a:tabLst>
            </a:pPr>
            <a:r>
              <a:rPr lang="ar-SA" sz="2000" dirty="0">
                <a:cs typeface="Simplified Arabic" pitchFamily="2" charset="-78"/>
              </a:rPr>
              <a:t>افترض أننا نقوم بإجراء تجربة ما كرمي زهرة النرد مثلاً ونلاحظ كل النتائج الممكنة</a:t>
            </a:r>
            <a:endParaRPr lang="ar-JO" sz="2000" dirty="0">
              <a:cs typeface="Simplified Arabic" pitchFamily="2" charset="-78"/>
            </a:endParaRPr>
          </a:p>
          <a:p>
            <a:pPr indent="457200">
              <a:tabLst>
                <a:tab pos="466725" algn="l"/>
              </a:tabLst>
            </a:pPr>
            <a:r>
              <a:rPr lang="ar-SA" sz="2000" dirty="0">
                <a:cs typeface="Simplified Arabic" pitchFamily="2" charset="-78"/>
              </a:rPr>
              <a:t> وهي ظهور أحد الأوجه الستة 1 أو 2 أو 3 أو 4 أو 5 أو 6 ونفترض أننا مهتمون </a:t>
            </a:r>
            <a:endParaRPr lang="ar-JO" sz="2000" dirty="0">
              <a:cs typeface="Simplified Arabic" pitchFamily="2" charset="-78"/>
            </a:endParaRPr>
          </a:p>
          <a:p>
            <a:pPr indent="457200">
              <a:tabLst>
                <a:tab pos="466725" algn="l"/>
              </a:tabLst>
            </a:pPr>
            <a:r>
              <a:rPr lang="ar-SA" sz="2000" dirty="0">
                <a:cs typeface="Simplified Arabic" pitchFamily="2" charset="-78"/>
              </a:rPr>
              <a:t>بظهور رقم فردي أي 1 أو 3 أو 5 من التجربة . وهكذا فإن عملية رمي الزهرة تسمى</a:t>
            </a:r>
            <a:endParaRPr lang="ar-JO" sz="2000" dirty="0">
              <a:cs typeface="Simplified Arabic" pitchFamily="2" charset="-78"/>
            </a:endParaRPr>
          </a:p>
          <a:p>
            <a:pPr indent="457200">
              <a:tabLst>
                <a:tab pos="466725" algn="l"/>
              </a:tabLst>
            </a:pPr>
            <a:r>
              <a:rPr lang="ar-SA" sz="2000" dirty="0">
                <a:cs typeface="Simplified Arabic" pitchFamily="2" charset="-78"/>
              </a:rPr>
              <a:t> </a:t>
            </a:r>
            <a:r>
              <a:rPr lang="ar-SA" sz="2000" b="1" u="sng" dirty="0">
                <a:cs typeface="Simplified Arabic" pitchFamily="2" charset="-78"/>
              </a:rPr>
              <a:t>تجربة</a:t>
            </a:r>
            <a:r>
              <a:rPr lang="ar-SA" sz="2000" dirty="0">
                <a:cs typeface="Simplified Arabic" pitchFamily="2" charset="-78"/>
              </a:rPr>
              <a:t> </a:t>
            </a:r>
            <a:r>
              <a:rPr lang="en-US" sz="2000" b="1" dirty="0">
                <a:cs typeface="Simplified Arabic" pitchFamily="2" charset="-78"/>
              </a:rPr>
              <a:t>(</a:t>
            </a:r>
            <a:r>
              <a:rPr lang="en-US" sz="2000" dirty="0">
                <a:cs typeface="Simplified Arabic" pitchFamily="2" charset="-78"/>
              </a:rPr>
              <a:t>Experiment</a:t>
            </a:r>
            <a:r>
              <a:rPr lang="en-US" sz="2000" b="1" dirty="0">
                <a:cs typeface="Simplified Arabic" pitchFamily="2" charset="-78"/>
              </a:rPr>
              <a:t>)</a:t>
            </a:r>
            <a:r>
              <a:rPr lang="ar-SA" sz="2000" dirty="0">
                <a:cs typeface="Simplified Arabic" pitchFamily="2" charset="-78"/>
              </a:rPr>
              <a:t> وظهور رقم فردي هو محل اهتمامنا يسمى </a:t>
            </a:r>
            <a:r>
              <a:rPr lang="ar-SA" sz="2000" b="1" u="sng" dirty="0">
                <a:cs typeface="Simplified Arabic" pitchFamily="2" charset="-78"/>
              </a:rPr>
              <a:t>حادثاً</a:t>
            </a:r>
            <a:r>
              <a:rPr lang="ar-SA" sz="2000" b="1" dirty="0">
                <a:cs typeface="Simplified Arabic" pitchFamily="2" charset="-78"/>
              </a:rPr>
              <a:t> </a:t>
            </a:r>
            <a:r>
              <a:rPr lang="en-US" sz="2000" b="1" dirty="0">
                <a:cs typeface="Simplified Arabic" pitchFamily="2" charset="-78"/>
              </a:rPr>
              <a:t>(</a:t>
            </a:r>
            <a:r>
              <a:rPr lang="en-US" sz="2000" dirty="0">
                <a:cs typeface="Simplified Arabic" pitchFamily="2" charset="-78"/>
              </a:rPr>
              <a:t>Event</a:t>
            </a:r>
            <a:r>
              <a:rPr lang="en-US" sz="2000" b="1" dirty="0">
                <a:cs typeface="Simplified Arabic" pitchFamily="2" charset="-78"/>
              </a:rPr>
              <a:t>)</a:t>
            </a:r>
            <a:r>
              <a:rPr lang="ar-SA" sz="2000" dirty="0">
                <a:cs typeface="Simplified Arabic" pitchFamily="2" charset="-78"/>
              </a:rPr>
              <a:t> </a:t>
            </a:r>
            <a:endParaRPr lang="ar-JO" sz="2000" dirty="0">
              <a:cs typeface="Simplified Arabic" pitchFamily="2" charset="-78"/>
            </a:endParaRPr>
          </a:p>
          <a:p>
            <a:pPr indent="457200">
              <a:tabLst>
                <a:tab pos="466725" algn="l"/>
              </a:tabLst>
            </a:pPr>
            <a:r>
              <a:rPr lang="ar-SA" sz="2000" dirty="0">
                <a:cs typeface="Simplified Arabic" pitchFamily="2" charset="-78"/>
              </a:rPr>
              <a:t>ومجموعة جميع الحالات الممكنة الظهور تسمى </a:t>
            </a:r>
            <a:r>
              <a:rPr lang="ar-SA" sz="2000" b="1" u="sng" dirty="0">
                <a:cs typeface="Simplified Arabic" pitchFamily="2" charset="-78"/>
              </a:rPr>
              <a:t>بالفراغ العيني</a:t>
            </a:r>
            <a:r>
              <a:rPr lang="ar-SA" sz="2000" b="1" dirty="0">
                <a:cs typeface="Simplified Arabic" pitchFamily="2" charset="-78"/>
              </a:rPr>
              <a:t> </a:t>
            </a:r>
            <a:r>
              <a:rPr lang="en-US" sz="2000" dirty="0">
                <a:cs typeface="Simplified Arabic" pitchFamily="2" charset="-78"/>
              </a:rPr>
              <a:t>.(Sample Space</a:t>
            </a:r>
            <a:r>
              <a:rPr lang="en-US" sz="2000" b="1" dirty="0">
                <a:cs typeface="Simplified Arabic" pitchFamily="2" charset="-78"/>
              </a:rPr>
              <a:t>)</a:t>
            </a:r>
            <a:r>
              <a:rPr lang="ar-JO" sz="2000" dirty="0">
                <a:cs typeface="Simplified Arabic" pitchFamily="2" charset="-78"/>
              </a:rPr>
              <a:t> </a:t>
            </a:r>
            <a:endParaRPr lang="en-US" sz="2000" dirty="0">
              <a:cs typeface="Simplified Arabic" pitchFamily="2" charset="-78"/>
            </a:endParaRPr>
          </a:p>
          <a:p>
            <a:pPr indent="457200">
              <a:tabLst>
                <a:tab pos="466725" algn="l"/>
              </a:tabLst>
            </a:pPr>
            <a:r>
              <a:rPr lang="ar-SA" sz="2000" dirty="0">
                <a:cs typeface="Simplified Arabic" pitchFamily="2" charset="-78"/>
              </a:rPr>
              <a:t>ويلاحظ أن الحادث قد يكون حالة </a:t>
            </a:r>
            <a:r>
              <a:rPr lang="ar-SA" sz="2000" dirty="0" err="1">
                <a:cs typeface="Simplified Arabic" pitchFamily="2" charset="-78"/>
              </a:rPr>
              <a:t>او</a:t>
            </a:r>
            <a:r>
              <a:rPr lang="ar-SA" sz="2000" dirty="0">
                <a:cs typeface="Simplified Arabic" pitchFamily="2" charset="-78"/>
              </a:rPr>
              <a:t> </a:t>
            </a:r>
            <a:r>
              <a:rPr lang="ar-SA" sz="2000" dirty="0" err="1">
                <a:cs typeface="Simplified Arabic" pitchFamily="2" charset="-78"/>
              </a:rPr>
              <a:t>اكثر</a:t>
            </a:r>
            <a:r>
              <a:rPr lang="ar-SA" sz="2000" dirty="0">
                <a:cs typeface="Simplified Arabic" pitchFamily="2" charset="-78"/>
              </a:rPr>
              <a:t> من الفراغ العيني</a:t>
            </a:r>
            <a:r>
              <a:rPr lang="ar-SA" dirty="0">
                <a:cs typeface="Simplified Arabic" pitchFamily="2" charset="-78"/>
              </a:rPr>
              <a:t> .</a:t>
            </a:r>
          </a:p>
        </p:txBody>
      </p:sp>
      <p:sp>
        <p:nvSpPr>
          <p:cNvPr id="3079" name="Text Box 7"/>
          <p:cNvSpPr txBox="1">
            <a:spLocks noChangeArrowheads="1"/>
          </p:cNvSpPr>
          <p:nvPr/>
        </p:nvSpPr>
        <p:spPr bwMode="auto">
          <a:xfrm>
            <a:off x="609600" y="5181600"/>
            <a:ext cx="7772400" cy="1538883"/>
          </a:xfrm>
          <a:prstGeom prst="rect">
            <a:avLst/>
          </a:prstGeom>
          <a:noFill/>
          <a:ln w="9525">
            <a:noFill/>
            <a:miter lim="800000"/>
            <a:headEnd/>
            <a:tailEnd/>
          </a:ln>
          <a:effectLst/>
        </p:spPr>
        <p:txBody>
          <a:bodyPr wrap="square" lIns="0" tIns="0" rIns="0" bIns="0">
            <a:spAutoFit/>
          </a:bodyPr>
          <a:lstStyle/>
          <a:p>
            <a:pPr marL="342900" indent="-342900"/>
            <a:r>
              <a:rPr lang="ar-SA" sz="2000" dirty="0" smtClean="0">
                <a:cs typeface="Simplified Arabic" pitchFamily="2" charset="-78"/>
              </a:rPr>
              <a:t>2-</a:t>
            </a:r>
            <a:r>
              <a:rPr lang="ar-SA" sz="2000" b="1" dirty="0" smtClean="0">
                <a:solidFill>
                  <a:schemeClr val="tx1">
                    <a:lumMod val="50000"/>
                    <a:lumOff val="50000"/>
                  </a:schemeClr>
                </a:solidFill>
                <a:cs typeface="Simplified Arabic" pitchFamily="2" charset="-78"/>
              </a:rPr>
              <a:t> الحالات الممكنة </a:t>
            </a:r>
            <a:r>
              <a:rPr lang="en-US" sz="2000" b="1" dirty="0" smtClean="0">
                <a:solidFill>
                  <a:schemeClr val="tx1">
                    <a:lumMod val="50000"/>
                    <a:lumOff val="50000"/>
                  </a:schemeClr>
                </a:solidFill>
                <a:cs typeface="Simplified Arabic" pitchFamily="2" charset="-78"/>
              </a:rPr>
              <a:t>(Possible Cases) </a:t>
            </a:r>
            <a:r>
              <a:rPr lang="ar-SA" sz="2000" b="1" dirty="0" smtClean="0">
                <a:solidFill>
                  <a:schemeClr val="tx1">
                    <a:lumMod val="50000"/>
                    <a:lumOff val="50000"/>
                  </a:schemeClr>
                </a:solidFill>
                <a:cs typeface="Simplified Arabic" pitchFamily="2" charset="-78"/>
              </a:rPr>
              <a:t> : </a:t>
            </a:r>
            <a:r>
              <a:rPr lang="ar-SA" sz="2000" dirty="0" smtClean="0">
                <a:cs typeface="Simplified Arabic" pitchFamily="2" charset="-78"/>
              </a:rPr>
              <a:t>هي </a:t>
            </a:r>
            <a:r>
              <a:rPr lang="ar-SA" sz="2000" dirty="0">
                <a:cs typeface="Simplified Arabic" pitchFamily="2" charset="-78"/>
              </a:rPr>
              <a:t>الحالات أو النتائج المختلفة التي يمكن أن تظهر نتيجة لإجراء تجربة معينة ، فمثلاً عند رمي قطعة</a:t>
            </a:r>
            <a:r>
              <a:rPr lang="ar-JO" sz="2000" dirty="0">
                <a:cs typeface="Simplified Arabic" pitchFamily="2" charset="-78"/>
              </a:rPr>
              <a:t/>
            </a:r>
            <a:br>
              <a:rPr lang="ar-JO" sz="2000" dirty="0">
                <a:cs typeface="Simplified Arabic" pitchFamily="2" charset="-78"/>
              </a:rPr>
            </a:br>
            <a:r>
              <a:rPr lang="ar-SA" sz="2000" dirty="0">
                <a:cs typeface="Simplified Arabic" pitchFamily="2" charset="-78"/>
              </a:rPr>
              <a:t>عملة تكون نتيجتها صورة أو كتابة ، وعند رمي زهرة نرد تكون نتيجتها 1 أو 2 أو 3 أو 4 أو 5 أو 6 فيقال أن عدد الحالات الممكنة 2 في حالة رمي قطعة العملة و 6 في حالة رمي زهرة النرد.</a:t>
            </a:r>
            <a:endParaRPr lang="en-US" sz="2000" dirty="0">
              <a:cs typeface="Simplified Arabic" pitchFamily="2" charset="-78"/>
            </a:endParaRPr>
          </a:p>
        </p:txBody>
      </p:sp>
      <p:sp>
        <p:nvSpPr>
          <p:cNvPr id="3081" name="AutoShape 9"/>
          <p:cNvSpPr>
            <a:spLocks noChangeArrowheads="1"/>
          </p:cNvSpPr>
          <p:nvPr/>
        </p:nvSpPr>
        <p:spPr bwMode="auto">
          <a:xfrm>
            <a:off x="7419975" y="2252663"/>
            <a:ext cx="809625" cy="642937"/>
          </a:xfrm>
          <a:prstGeom prst="leftArrow">
            <a:avLst>
              <a:gd name="adj1" fmla="val 50000"/>
              <a:gd name="adj2" fmla="val 31482"/>
            </a:avLst>
          </a:prstGeom>
          <a:solidFill>
            <a:srgbClr val="5C8A00"/>
          </a:solidFill>
          <a:ln w="9525" algn="ctr">
            <a:noFill/>
            <a:miter lim="800000"/>
            <a:headEnd/>
            <a:tailEnd/>
          </a:ln>
          <a:effectLst/>
        </p:spPr>
        <p:txBody>
          <a:bodyPr wrap="none" anchor="ctr">
            <a:spAutoFit/>
          </a:bodyPr>
          <a:lstStyle/>
          <a:p>
            <a:pPr marL="342900" indent="-342900" algn="ctr"/>
            <a:r>
              <a:rPr lang="ar-JO">
                <a:solidFill>
                  <a:schemeClr val="bg1"/>
                </a:solidFill>
              </a:rPr>
              <a:t>تعاريف</a:t>
            </a:r>
            <a:endParaRPr lang="en-US">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075">
                                            <p:bg/>
                                          </p:spTgt>
                                        </p:tgtEl>
                                        <p:attrNameLst>
                                          <p:attrName>style.visibility</p:attrName>
                                        </p:attrNameLst>
                                      </p:cBhvr>
                                      <p:to>
                                        <p:strVal val="visible"/>
                                      </p:to>
                                    </p:set>
                                    <p:animEffect transition="in" filter="box(in)">
                                      <p:cBhvr>
                                        <p:cTn id="7" dur="500"/>
                                        <p:tgtEl>
                                          <p:spTgt spid="3075">
                                            <p:bg/>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075">
                                            <p:txEl>
                                              <p:pRg st="0" end="0"/>
                                            </p:txEl>
                                          </p:spTgt>
                                        </p:tgtEl>
                                        <p:attrNameLst>
                                          <p:attrName>style.visibility</p:attrName>
                                        </p:attrNameLst>
                                      </p:cBhvr>
                                      <p:to>
                                        <p:strVal val="visible"/>
                                      </p:to>
                                    </p:set>
                                    <p:animEffect transition="in" filter="box(in)">
                                      <p:cBhvr>
                                        <p:cTn id="10" dur="500"/>
                                        <p:tgtEl>
                                          <p:spTgt spid="307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3075">
                                            <p:txEl>
                                              <p:pRg st="1" end="1"/>
                                            </p:txEl>
                                          </p:spTgt>
                                        </p:tgtEl>
                                        <p:attrNameLst>
                                          <p:attrName>style.visibility</p:attrName>
                                        </p:attrNameLst>
                                      </p:cBhvr>
                                      <p:to>
                                        <p:strVal val="visible"/>
                                      </p:to>
                                    </p:set>
                                    <p:animEffect transition="in" filter="box(in)">
                                      <p:cBhvr>
                                        <p:cTn id="15" dur="500"/>
                                        <p:tgtEl>
                                          <p:spTgt spid="3075">
                                            <p:txEl>
                                              <p:pRg st="1" end="1"/>
                                            </p:txEl>
                                          </p:spTgt>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075">
                                            <p:txEl>
                                              <p:pRg st="2" end="2"/>
                                            </p:txEl>
                                          </p:spTgt>
                                        </p:tgtEl>
                                        <p:attrNameLst>
                                          <p:attrName>style.visibility</p:attrName>
                                        </p:attrNameLst>
                                      </p:cBhvr>
                                      <p:to>
                                        <p:strVal val="visible"/>
                                      </p:to>
                                    </p:set>
                                    <p:animEffect transition="in" filter="box(in)">
                                      <p:cBhvr>
                                        <p:cTn id="18" dur="500"/>
                                        <p:tgtEl>
                                          <p:spTgt spid="3075">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3081"/>
                                        </p:tgtEl>
                                        <p:attrNameLst>
                                          <p:attrName>style.visibility</p:attrName>
                                        </p:attrNameLst>
                                      </p:cBhvr>
                                      <p:to>
                                        <p:strVal val="visible"/>
                                      </p:to>
                                    </p:set>
                                    <p:anim calcmode="lin" valueType="num">
                                      <p:cBhvr additive="base">
                                        <p:cTn id="23" dur="500" fill="hold"/>
                                        <p:tgtEl>
                                          <p:spTgt spid="3081"/>
                                        </p:tgtEl>
                                        <p:attrNameLst>
                                          <p:attrName>ppt_x</p:attrName>
                                        </p:attrNameLst>
                                      </p:cBhvr>
                                      <p:tavLst>
                                        <p:tav tm="0">
                                          <p:val>
                                            <p:strVal val="1+#ppt_w/2"/>
                                          </p:val>
                                        </p:tav>
                                        <p:tav tm="100000">
                                          <p:val>
                                            <p:strVal val="#ppt_x"/>
                                          </p:val>
                                        </p:tav>
                                      </p:tavLst>
                                    </p:anim>
                                    <p:anim calcmode="lin" valueType="num">
                                      <p:cBhvr additive="base">
                                        <p:cTn id="24" dur="500" fill="hold"/>
                                        <p:tgtEl>
                                          <p:spTgt spid="3081"/>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3076"/>
                                        </p:tgtEl>
                                        <p:attrNameLst>
                                          <p:attrName>style.visibility</p:attrName>
                                        </p:attrNameLst>
                                      </p:cBhvr>
                                      <p:to>
                                        <p:strVal val="visible"/>
                                      </p:to>
                                    </p:set>
                                    <p:anim calcmode="lin" valueType="num">
                                      <p:cBhvr additive="base">
                                        <p:cTn id="29" dur="500" fill="hold"/>
                                        <p:tgtEl>
                                          <p:spTgt spid="3076"/>
                                        </p:tgtEl>
                                        <p:attrNameLst>
                                          <p:attrName>ppt_x</p:attrName>
                                        </p:attrNameLst>
                                      </p:cBhvr>
                                      <p:tavLst>
                                        <p:tav tm="0">
                                          <p:val>
                                            <p:strVal val="1+#ppt_w/2"/>
                                          </p:val>
                                        </p:tav>
                                        <p:tav tm="100000">
                                          <p:val>
                                            <p:strVal val="#ppt_x"/>
                                          </p:val>
                                        </p:tav>
                                      </p:tavLst>
                                    </p:anim>
                                    <p:anim calcmode="lin" valueType="num">
                                      <p:cBhvr additive="base">
                                        <p:cTn id="30" dur="500" fill="hold"/>
                                        <p:tgtEl>
                                          <p:spTgt spid="3076"/>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079"/>
                                        </p:tgtEl>
                                        <p:attrNameLst>
                                          <p:attrName>style.visibility</p:attrName>
                                        </p:attrNameLst>
                                      </p:cBhvr>
                                      <p:to>
                                        <p:strVal val="visible"/>
                                      </p:to>
                                    </p:set>
                                    <p:anim calcmode="lin" valueType="num">
                                      <p:cBhvr additive="base">
                                        <p:cTn id="35" dur="500" fill="hold"/>
                                        <p:tgtEl>
                                          <p:spTgt spid="3079"/>
                                        </p:tgtEl>
                                        <p:attrNameLst>
                                          <p:attrName>ppt_x</p:attrName>
                                        </p:attrNameLst>
                                      </p:cBhvr>
                                      <p:tavLst>
                                        <p:tav tm="0">
                                          <p:val>
                                            <p:strVal val="#ppt_x"/>
                                          </p:val>
                                        </p:tav>
                                        <p:tav tm="100000">
                                          <p:val>
                                            <p:strVal val="#ppt_x"/>
                                          </p:val>
                                        </p:tav>
                                      </p:tavLst>
                                    </p:anim>
                                    <p:anim calcmode="lin" valueType="num">
                                      <p:cBhvr additive="base">
                                        <p:cTn id="36" dur="500" fill="hold"/>
                                        <p:tgtEl>
                                          <p:spTgt spid="307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animBg="1"/>
      <p:bldP spid="3076" grpId="0"/>
      <p:bldP spid="3079" grpId="0"/>
      <p:bldP spid="308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20</a:t>
            </a:fld>
            <a:endParaRPr lang="en-US"/>
          </a:p>
        </p:txBody>
      </p:sp>
      <p:sp>
        <p:nvSpPr>
          <p:cNvPr id="7" name="TextBox 6"/>
          <p:cNvSpPr txBox="1"/>
          <p:nvPr/>
        </p:nvSpPr>
        <p:spPr>
          <a:xfrm>
            <a:off x="0" y="838200"/>
            <a:ext cx="8153400" cy="1754326"/>
          </a:xfrm>
          <a:prstGeom prst="rect">
            <a:avLst/>
          </a:prstGeom>
          <a:noFill/>
        </p:spPr>
        <p:txBody>
          <a:bodyPr wrap="square" rtlCol="1">
            <a:spAutoFit/>
          </a:bodyPr>
          <a:lstStyle/>
          <a:p>
            <a:r>
              <a:rPr lang="ar-SA" b="1" dirty="0" smtClean="0"/>
              <a:t>مثال 3 </a:t>
            </a:r>
            <a:r>
              <a:rPr lang="ar-DZ" b="1" dirty="0" smtClean="0"/>
              <a:t>/</a:t>
            </a:r>
            <a:r>
              <a:rPr lang="ar-SA" b="1" dirty="0" smtClean="0"/>
              <a:t> اذا كان احتمال الاصابة بمرض معين هو </a:t>
            </a:r>
            <a:r>
              <a:rPr lang="en-US" b="1" dirty="0" smtClean="0"/>
              <a:t>0.2 </a:t>
            </a:r>
            <a:r>
              <a:rPr lang="ar-SA" b="1" dirty="0" smtClean="0"/>
              <a:t> وتم اختبار 6 اشخاص للتاكد من وجود المرض فما احتمال ان يكون  شخصين مصابين علي </a:t>
            </a:r>
            <a:r>
              <a:rPr lang="ar-SA" b="1" dirty="0" err="1" smtClean="0"/>
              <a:t>الاكثر</a:t>
            </a:r>
            <a:r>
              <a:rPr lang="ar-SA" b="1" dirty="0" smtClean="0"/>
              <a:t>؟</a:t>
            </a:r>
            <a:r>
              <a:rPr lang="fr-FR" dirty="0" smtClean="0"/>
              <a:t/>
            </a:r>
            <a:br>
              <a:rPr lang="fr-FR" dirty="0" smtClean="0"/>
            </a:br>
            <a:endParaRPr lang="en-US" dirty="0" smtClean="0"/>
          </a:p>
          <a:p>
            <a:endParaRPr lang="ar-SA" dirty="0" smtClean="0"/>
          </a:p>
          <a:p>
            <a:r>
              <a:rPr lang="ar-SA" dirty="0" smtClean="0"/>
              <a:t>الحل  </a:t>
            </a:r>
          </a:p>
          <a:p>
            <a:endParaRPr lang="ar-SA" dirty="0"/>
          </a:p>
        </p:txBody>
      </p:sp>
      <p:graphicFrame>
        <p:nvGraphicFramePr>
          <p:cNvPr id="8" name="Object 7"/>
          <p:cNvGraphicFramePr>
            <a:graphicFrameLocks noChangeAspect="1"/>
          </p:cNvGraphicFramePr>
          <p:nvPr/>
        </p:nvGraphicFramePr>
        <p:xfrm>
          <a:off x="4114800" y="3270250"/>
          <a:ext cx="914400" cy="317500"/>
        </p:xfrm>
        <a:graphic>
          <a:graphicData uri="http://schemas.openxmlformats.org/presentationml/2006/ole">
            <p:oleObj spid="_x0000_s150530" name="Equation" r:id="rId3" imgW="914400" imgH="317160" progId="Equation.3">
              <p:embed/>
            </p:oleObj>
          </a:graphicData>
        </a:graphic>
      </p:graphicFrame>
      <p:graphicFrame>
        <p:nvGraphicFramePr>
          <p:cNvPr id="9" name="Object 8"/>
          <p:cNvGraphicFramePr>
            <a:graphicFrameLocks noChangeAspect="1"/>
          </p:cNvGraphicFramePr>
          <p:nvPr/>
        </p:nvGraphicFramePr>
        <p:xfrm>
          <a:off x="685800" y="1639888"/>
          <a:ext cx="7335838" cy="4567237"/>
        </p:xfrm>
        <a:graphic>
          <a:graphicData uri="http://schemas.openxmlformats.org/presentationml/2006/ole">
            <p:oleObj spid="_x0000_s150531" name="Equation" r:id="rId4" imgW="3632040" imgH="2260440" progId="Equation.3">
              <p:embed/>
            </p:oleObj>
          </a:graphicData>
        </a:graphic>
      </p:graphicFrame>
      <p:sp>
        <p:nvSpPr>
          <p:cNvPr id="10" name="TextBox 9"/>
          <p:cNvSpPr txBox="1"/>
          <p:nvPr/>
        </p:nvSpPr>
        <p:spPr>
          <a:xfrm>
            <a:off x="228600" y="6248400"/>
            <a:ext cx="7315200" cy="369332"/>
          </a:xfrm>
          <a:prstGeom prst="rect">
            <a:avLst/>
          </a:prstGeom>
          <a:noFill/>
        </p:spPr>
        <p:txBody>
          <a:bodyPr wrap="square" rtlCol="1">
            <a:spAutoFit/>
          </a:bodyPr>
          <a:lstStyle/>
          <a:p>
            <a:pPr algn="l"/>
            <a:r>
              <a:rPr lang="sv-SE" dirty="0" smtClean="0"/>
              <a:t>dbinom(0,6,.2)+dbinom(1,6,.2)+dbinom(2,6,.2) or    pbinom(2,6,.2)</a:t>
            </a:r>
            <a:endParaRPr lang="ar-SA" dirty="0"/>
          </a:p>
        </p:txBody>
      </p:sp>
    </p:spTree>
  </p:cSld>
  <p:clrMapOvr>
    <a:masterClrMapping/>
  </p:clrMapOvr>
  <p:transition spd="med">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21</a:t>
            </a:fld>
            <a:endParaRPr lang="en-US"/>
          </a:p>
        </p:txBody>
      </p:sp>
      <p:sp>
        <p:nvSpPr>
          <p:cNvPr id="7" name="TextBox 6"/>
          <p:cNvSpPr txBox="1"/>
          <p:nvPr/>
        </p:nvSpPr>
        <p:spPr>
          <a:xfrm>
            <a:off x="1219200" y="990600"/>
            <a:ext cx="6781800" cy="3416320"/>
          </a:xfrm>
          <a:prstGeom prst="rect">
            <a:avLst/>
          </a:prstGeom>
          <a:noFill/>
        </p:spPr>
        <p:txBody>
          <a:bodyPr wrap="square" rtlCol="1">
            <a:spAutoFit/>
          </a:bodyPr>
          <a:lstStyle/>
          <a:p>
            <a:r>
              <a:rPr lang="ar-SA" sz="2400" dirty="0" smtClean="0"/>
              <a:t>ملاحضة:</a:t>
            </a:r>
          </a:p>
          <a:p>
            <a:r>
              <a:rPr lang="ar-SA" sz="2400" dirty="0" smtClean="0"/>
              <a:t>الوسط الحسابي لتوزيع ذي الحدين (     )= </a:t>
            </a:r>
            <a:r>
              <a:rPr lang="en-US" sz="2400" dirty="0" err="1" smtClean="0"/>
              <a:t>np</a:t>
            </a:r>
            <a:r>
              <a:rPr lang="en-US" sz="2400" dirty="0" smtClean="0"/>
              <a:t>  </a:t>
            </a:r>
          </a:p>
          <a:p>
            <a:r>
              <a:rPr lang="ar-SA" sz="2400" dirty="0" smtClean="0"/>
              <a:t>تباين ذي الحدين (   ) = </a:t>
            </a:r>
            <a:r>
              <a:rPr lang="en-US" sz="2400" dirty="0" smtClean="0"/>
              <a:t>n* P*(1-P) </a:t>
            </a:r>
          </a:p>
          <a:p>
            <a:endParaRPr lang="en-US" sz="2400" dirty="0" smtClean="0"/>
          </a:p>
          <a:p>
            <a:r>
              <a:rPr lang="ar-SA" sz="2400" dirty="0" smtClean="0"/>
              <a:t>مثال 3: ايجاد الوسط والتباين للمثال السابق</a:t>
            </a:r>
          </a:p>
          <a:p>
            <a:endParaRPr lang="ar-SA" sz="2400" dirty="0" smtClean="0"/>
          </a:p>
          <a:p>
            <a:endParaRPr lang="en-US" sz="2400" dirty="0" smtClean="0"/>
          </a:p>
          <a:p>
            <a:endParaRPr lang="en-US" sz="2400" dirty="0" smtClean="0"/>
          </a:p>
          <a:p>
            <a:endParaRPr lang="en-US" sz="2400" dirty="0" smtClean="0"/>
          </a:p>
        </p:txBody>
      </p:sp>
      <p:graphicFrame>
        <p:nvGraphicFramePr>
          <p:cNvPr id="8" name="Object 7"/>
          <p:cNvGraphicFramePr>
            <a:graphicFrameLocks noChangeAspect="1"/>
          </p:cNvGraphicFramePr>
          <p:nvPr/>
        </p:nvGraphicFramePr>
        <p:xfrm>
          <a:off x="4114800" y="1447800"/>
          <a:ext cx="304800" cy="345440"/>
        </p:xfrm>
        <a:graphic>
          <a:graphicData uri="http://schemas.openxmlformats.org/presentationml/2006/ole">
            <p:oleObj spid="_x0000_s151554" name="Equation" r:id="rId3" imgW="190440" imgH="215640" progId="Equation.3">
              <p:embed/>
            </p:oleObj>
          </a:graphicData>
        </a:graphic>
      </p:graphicFrame>
      <p:graphicFrame>
        <p:nvGraphicFramePr>
          <p:cNvPr id="10" name="Object 9"/>
          <p:cNvGraphicFramePr>
            <a:graphicFrameLocks noChangeAspect="1"/>
          </p:cNvGraphicFramePr>
          <p:nvPr/>
        </p:nvGraphicFramePr>
        <p:xfrm>
          <a:off x="2819400" y="3276600"/>
          <a:ext cx="4192361" cy="1485900"/>
        </p:xfrm>
        <a:graphic>
          <a:graphicData uri="http://schemas.openxmlformats.org/presentationml/2006/ole">
            <p:oleObj spid="_x0000_s151555" name="Equation" r:id="rId4" imgW="2006280" imgH="711000" progId="Equation.3">
              <p:embed/>
            </p:oleObj>
          </a:graphicData>
        </a:graphic>
      </p:graphicFrame>
      <p:graphicFrame>
        <p:nvGraphicFramePr>
          <p:cNvPr id="9" name="Object 8"/>
          <p:cNvGraphicFramePr>
            <a:graphicFrameLocks noChangeAspect="1"/>
          </p:cNvGraphicFramePr>
          <p:nvPr/>
        </p:nvGraphicFramePr>
        <p:xfrm>
          <a:off x="5867400" y="1828800"/>
          <a:ext cx="279400" cy="266700"/>
        </p:xfrm>
        <a:graphic>
          <a:graphicData uri="http://schemas.openxmlformats.org/presentationml/2006/ole">
            <p:oleObj spid="_x0000_s151556" name="Equation" r:id="rId5" imgW="279360" imgH="266400" progId="Equation.3">
              <p:embed/>
            </p:oleObj>
          </a:graphicData>
        </a:graphic>
      </p:graphicFrame>
    </p:spTree>
  </p:cSld>
  <p:clrMapOvr>
    <a:masterClrMapping/>
  </p:clrMapOvr>
  <p:transition spd="med">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22</a:t>
            </a:fld>
            <a:endParaRPr lang="en-US"/>
          </a:p>
        </p:txBody>
      </p:sp>
      <p:sp>
        <p:nvSpPr>
          <p:cNvPr id="7" name="TextBox 6"/>
          <p:cNvSpPr txBox="1"/>
          <p:nvPr/>
        </p:nvSpPr>
        <p:spPr>
          <a:xfrm>
            <a:off x="533400" y="2057400"/>
            <a:ext cx="8153400" cy="5509200"/>
          </a:xfrm>
          <a:prstGeom prst="rect">
            <a:avLst/>
          </a:prstGeom>
          <a:noFill/>
        </p:spPr>
        <p:txBody>
          <a:bodyPr wrap="square" rtlCol="1">
            <a:spAutoFit/>
          </a:bodyPr>
          <a:lstStyle/>
          <a:p>
            <a:r>
              <a:rPr lang="ar-SA" sz="4400" b="1" dirty="0" smtClean="0"/>
              <a:t>تمرين</a:t>
            </a:r>
            <a:r>
              <a:rPr lang="ar-DZ" sz="4400" b="1" dirty="0" smtClean="0"/>
              <a:t>/</a:t>
            </a:r>
            <a:r>
              <a:rPr lang="ar-SA" sz="4400" b="1" dirty="0" smtClean="0"/>
              <a:t> اذا كان احتمال الاصابة بمرض معين هو </a:t>
            </a:r>
            <a:r>
              <a:rPr lang="en-US" sz="4400" b="1" dirty="0" smtClean="0"/>
              <a:t>0.1 </a:t>
            </a:r>
            <a:r>
              <a:rPr lang="ar-SA" sz="4400" b="1" dirty="0" smtClean="0"/>
              <a:t> وتم اختبار 8 اشخاص للتاكد من وجود المرض فما احتمال ان يكون  3 أشخاص مصابين ؟ أوجد الوسط الحسابي والتباين والانحراف المعياري للتوزيع</a:t>
            </a:r>
            <a:r>
              <a:rPr lang="fr-FR" sz="4400" dirty="0" smtClean="0"/>
              <a:t/>
            </a:r>
            <a:br>
              <a:rPr lang="fr-FR" sz="4400" dirty="0" smtClean="0"/>
            </a:br>
            <a:endParaRPr lang="en-US" sz="4400" dirty="0" smtClean="0"/>
          </a:p>
          <a:p>
            <a:r>
              <a:rPr lang="ar-SA" sz="4400" dirty="0" smtClean="0"/>
              <a:t>  </a:t>
            </a:r>
          </a:p>
          <a:p>
            <a:endParaRPr lang="ar-SA" sz="4400" dirty="0"/>
          </a:p>
        </p:txBody>
      </p:sp>
    </p:spTree>
  </p:cSld>
  <p:clrMapOvr>
    <a:masterClrMapping/>
  </p:clrMapOvr>
  <p:transition spd="med">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عنصر نائب لرقم الشريحة 5"/>
          <p:cNvSpPr>
            <a:spLocks noGrp="1"/>
          </p:cNvSpPr>
          <p:nvPr>
            <p:ph type="sldNum" sz="quarter" idx="11"/>
          </p:nvPr>
        </p:nvSpPr>
        <p:spPr/>
        <p:txBody>
          <a:bodyPr/>
          <a:lstStyle/>
          <a:p>
            <a:fld id="{5C04C3E2-F735-4B21-875F-AFE967BE501B}" type="slidenum">
              <a:rPr lang="ar-JO" smtClean="0"/>
              <a:pPr/>
              <a:t>23</a:t>
            </a:fld>
            <a:endParaRPr lang="en-US"/>
          </a:p>
        </p:txBody>
      </p:sp>
      <p:sp>
        <p:nvSpPr>
          <p:cNvPr id="7" name="TextBox 6"/>
          <p:cNvSpPr txBox="1"/>
          <p:nvPr/>
        </p:nvSpPr>
        <p:spPr>
          <a:xfrm>
            <a:off x="533400" y="2057400"/>
            <a:ext cx="8153400" cy="6186309"/>
          </a:xfrm>
          <a:prstGeom prst="rect">
            <a:avLst/>
          </a:prstGeom>
          <a:noFill/>
        </p:spPr>
        <p:txBody>
          <a:bodyPr wrap="square" rtlCol="1">
            <a:spAutoFit/>
          </a:bodyPr>
          <a:lstStyle/>
          <a:p>
            <a:r>
              <a:rPr lang="ar-SA" sz="4400" b="1" dirty="0" smtClean="0"/>
              <a:t>تمرين</a:t>
            </a:r>
            <a:r>
              <a:rPr lang="ar-DZ" sz="4400" b="1" dirty="0" smtClean="0"/>
              <a:t>/</a:t>
            </a:r>
            <a:r>
              <a:rPr lang="ar-SA" sz="4400" b="1" dirty="0" smtClean="0"/>
              <a:t> اذا كان احتمال الاصابة بمرض معين هو </a:t>
            </a:r>
            <a:r>
              <a:rPr lang="en-US" sz="4400" b="1" dirty="0" smtClean="0"/>
              <a:t>0.2 </a:t>
            </a:r>
            <a:r>
              <a:rPr lang="ar-SA" sz="4400" b="1" dirty="0" smtClean="0"/>
              <a:t> وتم اختبار </a:t>
            </a:r>
            <a:r>
              <a:rPr lang="en-US" sz="4400" b="1" dirty="0" smtClean="0"/>
              <a:t>6</a:t>
            </a:r>
            <a:r>
              <a:rPr lang="ar-SA" sz="4400" b="1" dirty="0" smtClean="0"/>
              <a:t> اشخاص للتاكد من وجود المرض فما احتمال ان يكون   شخص مصاب من نفس المجتمع ؟ أوجد الوسط الحسابي والتباين والانحراف المعياري للتوزيع</a:t>
            </a:r>
            <a:r>
              <a:rPr lang="fr-FR" sz="4400" dirty="0" smtClean="0"/>
              <a:t/>
            </a:r>
            <a:br>
              <a:rPr lang="fr-FR" sz="4400" dirty="0" smtClean="0"/>
            </a:br>
            <a:endParaRPr lang="en-US" sz="4400" dirty="0" smtClean="0"/>
          </a:p>
          <a:p>
            <a:r>
              <a:rPr lang="ar-SA" sz="4400" dirty="0" smtClean="0"/>
              <a:t>  </a:t>
            </a:r>
          </a:p>
          <a:p>
            <a:endParaRPr lang="ar-SA" sz="4400" dirty="0"/>
          </a:p>
        </p:txBody>
      </p:sp>
    </p:spTree>
  </p:cSld>
  <p:clrMapOvr>
    <a:masterClrMapping/>
  </p:clrMapOvr>
  <p:transition spd="med">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24</a:t>
            </a:fld>
            <a:endParaRPr lang="en-US"/>
          </a:p>
        </p:txBody>
      </p:sp>
      <p:sp>
        <p:nvSpPr>
          <p:cNvPr id="7" name="TextBox 6"/>
          <p:cNvSpPr txBox="1"/>
          <p:nvPr/>
        </p:nvSpPr>
        <p:spPr>
          <a:xfrm>
            <a:off x="457200" y="1066800"/>
            <a:ext cx="8077200" cy="4801314"/>
          </a:xfrm>
          <a:prstGeom prst="rect">
            <a:avLst/>
          </a:prstGeom>
          <a:noFill/>
        </p:spPr>
        <p:txBody>
          <a:bodyPr wrap="square" rtlCol="1">
            <a:spAutoFit/>
          </a:bodyPr>
          <a:lstStyle/>
          <a:p>
            <a:r>
              <a:rPr lang="ar-SA" b="1" u="sng" dirty="0" smtClean="0"/>
              <a:t>ثانيآ : توزيع بواسون  </a:t>
            </a:r>
            <a:r>
              <a:rPr lang="en-US" b="1" u="sng" dirty="0" smtClean="0"/>
              <a:t>Poisson Distribution</a:t>
            </a:r>
            <a:endParaRPr lang="en-US" u="sng" dirty="0" smtClean="0"/>
          </a:p>
          <a:p>
            <a:r>
              <a:rPr lang="ar-SA" u="sng" dirty="0" smtClean="0"/>
              <a:t> </a:t>
            </a:r>
            <a:endParaRPr lang="en-US" u="sng" dirty="0" smtClean="0"/>
          </a:p>
          <a:p>
            <a:r>
              <a:rPr lang="ar-SA" dirty="0" smtClean="0"/>
              <a:t> </a:t>
            </a:r>
            <a:r>
              <a:rPr lang="ar-SA" b="1" dirty="0" err="1" smtClean="0"/>
              <a:t>فى</a:t>
            </a:r>
            <a:r>
              <a:rPr lang="ar-SA" b="1" dirty="0" smtClean="0"/>
              <a:t> الحياة العملية </a:t>
            </a:r>
            <a:r>
              <a:rPr lang="ar-SA" b="1" dirty="0" err="1" smtClean="0"/>
              <a:t>احيانآ</a:t>
            </a:r>
            <a:r>
              <a:rPr lang="ar-SA" b="1" dirty="0" smtClean="0"/>
              <a:t> ما نقابل بعض الظواهر </a:t>
            </a:r>
            <a:r>
              <a:rPr lang="ar-SA" b="1" dirty="0" err="1" smtClean="0"/>
              <a:t>التى</a:t>
            </a:r>
            <a:r>
              <a:rPr lang="ar-SA" b="1" dirty="0" smtClean="0"/>
              <a:t> ينطبق عليها شروط توزيع </a:t>
            </a:r>
            <a:r>
              <a:rPr lang="ar-SA" b="1" dirty="0" err="1" smtClean="0"/>
              <a:t>ذى</a:t>
            </a:r>
            <a:r>
              <a:rPr lang="ar-SA" b="1" dirty="0" smtClean="0"/>
              <a:t> الحدين </a:t>
            </a:r>
            <a:r>
              <a:rPr lang="ar-SA" b="1" dirty="0" err="1" smtClean="0"/>
              <a:t>و</a:t>
            </a:r>
            <a:r>
              <a:rPr lang="ar-SA" b="1" dirty="0" smtClean="0"/>
              <a:t> لكن </a:t>
            </a:r>
            <a:r>
              <a:rPr lang="ar-SA" b="1" dirty="0" err="1" smtClean="0"/>
              <a:t>هذة</a:t>
            </a:r>
            <a:r>
              <a:rPr lang="ar-SA" b="1" dirty="0" smtClean="0"/>
              <a:t> الحوادث تكون نادرة الوقوع </a:t>
            </a:r>
            <a:r>
              <a:rPr lang="ar-SA" b="1" dirty="0" err="1" smtClean="0"/>
              <a:t>و</a:t>
            </a:r>
            <a:r>
              <a:rPr lang="ar-SA" b="1" dirty="0" smtClean="0"/>
              <a:t> هذا يعنى أن احتمال النجاح يكون صغير </a:t>
            </a:r>
            <a:r>
              <a:rPr lang="ar-SA" b="1" dirty="0" err="1" smtClean="0"/>
              <a:t>جدآ</a:t>
            </a:r>
            <a:r>
              <a:rPr lang="ar-SA" b="1" dirty="0" smtClean="0"/>
              <a:t> يقترب من الصفر </a:t>
            </a:r>
            <a:r>
              <a:rPr lang="ar-SA" b="1" dirty="0" err="1" smtClean="0"/>
              <a:t>و</a:t>
            </a:r>
            <a:r>
              <a:rPr lang="ar-SA" b="1" dirty="0" smtClean="0"/>
              <a:t> علية فأنة يمكن القول أن </a:t>
            </a:r>
            <a:endParaRPr lang="en-US" b="1" dirty="0" smtClean="0"/>
          </a:p>
          <a:p>
            <a:r>
              <a:rPr lang="ar-SA" b="1" dirty="0" smtClean="0"/>
              <a:t>  حيث   هى مقدار ثابت و بذلك يكون احتمال الفشل كبير أى أنة يقترب من الواحد. و لكى نراقب بعض حالات النجاح فأننا سنجد أن </a:t>
            </a:r>
            <a:r>
              <a:rPr lang="en-US" b="1" dirty="0" smtClean="0"/>
              <a:t>n </a:t>
            </a:r>
            <a:r>
              <a:rPr lang="ar-SA" b="1" dirty="0" smtClean="0"/>
              <a:t> سوف تكون كبيرة جدآ فمثلآ لو اردنا حساب احتمال خروج القطار من على الشريط المحفصى لة  " القضبان" فأننا سنقوم بمراقبة القطارات او عدد كبير جدآ منها و نحسب عدد مرات </a:t>
            </a:r>
            <a:endParaRPr lang="en-US" b="1" dirty="0" smtClean="0"/>
          </a:p>
          <a:p>
            <a:r>
              <a:rPr lang="ar-SA" b="1" dirty="0" smtClean="0"/>
              <a:t>خروج القطار من على الشريط أى حالات النجاح (التى حققت فيها الحادثة) حتى نستطيع أن نحسب الاحتمال.</a:t>
            </a:r>
            <a:endParaRPr lang="en-US" b="1" dirty="0" smtClean="0"/>
          </a:p>
          <a:p>
            <a:r>
              <a:rPr lang="ar-SA" b="1" dirty="0" smtClean="0"/>
              <a:t> </a:t>
            </a:r>
            <a:endParaRPr lang="en-US" b="1" dirty="0" smtClean="0"/>
          </a:p>
          <a:p>
            <a:r>
              <a:rPr lang="ar-SA" b="1" dirty="0" smtClean="0"/>
              <a:t>و بذلك تكون شروط هذا التوزيع كالآتى:ــ</a:t>
            </a:r>
            <a:endParaRPr lang="en-US" b="1" dirty="0" smtClean="0"/>
          </a:p>
          <a:p>
            <a:r>
              <a:rPr lang="ar-SA" b="1" dirty="0" smtClean="0"/>
              <a:t> </a:t>
            </a:r>
            <a:endParaRPr lang="en-US" b="1" dirty="0" smtClean="0"/>
          </a:p>
          <a:p>
            <a:r>
              <a:rPr lang="ar-SA" b="1" dirty="0" smtClean="0"/>
              <a:t>1ــ أن تكون احتمال النجاح ثابت و كذلك احتمال الفشل فى كل محاولة و يرمز لهما بالرمز </a:t>
            </a:r>
            <a:r>
              <a:rPr lang="en-US" b="1" dirty="0" smtClean="0"/>
              <a:t>q, p</a:t>
            </a:r>
            <a:r>
              <a:rPr lang="ar-SA" b="1" dirty="0" smtClean="0"/>
              <a:t> على المتوالى.</a:t>
            </a:r>
            <a:endParaRPr lang="en-US" b="1" dirty="0" smtClean="0"/>
          </a:p>
          <a:p>
            <a:r>
              <a:rPr lang="ar-SA" b="1" dirty="0" smtClean="0"/>
              <a:t>2ــ أن يكون احتمال النجاح صغيرآ و يقترب من الصفر و احتمال الفشل يقترب من الواحد الصحيح.</a:t>
            </a:r>
            <a:endParaRPr lang="en-US" b="1" dirty="0" smtClean="0"/>
          </a:p>
          <a:p>
            <a:r>
              <a:rPr lang="ar-SA" b="1" dirty="0" smtClean="0"/>
              <a:t>3ــ أن تكون عدد المحاولات كبيرآ جدآ حيث أن                              مقدار ثابت.</a:t>
            </a:r>
            <a:endParaRPr lang="en-US" b="1" dirty="0" smtClean="0"/>
          </a:p>
          <a:p>
            <a:endParaRPr lang="ar-SA" dirty="0"/>
          </a:p>
        </p:txBody>
      </p:sp>
      <p:graphicFrame>
        <p:nvGraphicFramePr>
          <p:cNvPr id="8" name="Object 7"/>
          <p:cNvGraphicFramePr>
            <a:graphicFrameLocks noChangeAspect="1"/>
          </p:cNvGraphicFramePr>
          <p:nvPr/>
        </p:nvGraphicFramePr>
        <p:xfrm>
          <a:off x="3200400" y="5181600"/>
          <a:ext cx="1808162" cy="487363"/>
        </p:xfrm>
        <a:graphic>
          <a:graphicData uri="http://schemas.openxmlformats.org/presentationml/2006/ole">
            <p:oleObj spid="_x0000_s176130" name="Equation" r:id="rId3" imgW="1130040" imgH="304560" progId="Equation.3">
              <p:embed/>
            </p:oleObj>
          </a:graphicData>
        </a:graphic>
      </p:graphicFrame>
    </p:spTree>
  </p:cSld>
  <p:clrMapOvr>
    <a:masterClrMapping/>
  </p:clrMapOvr>
  <p:transition spd="med">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25</a:t>
            </a:fld>
            <a:endParaRPr lang="en-US"/>
          </a:p>
        </p:txBody>
      </p:sp>
      <p:sp>
        <p:nvSpPr>
          <p:cNvPr id="7" name="TextBox 6"/>
          <p:cNvSpPr txBox="1"/>
          <p:nvPr/>
        </p:nvSpPr>
        <p:spPr>
          <a:xfrm>
            <a:off x="990600" y="1371600"/>
            <a:ext cx="7162800" cy="2308324"/>
          </a:xfrm>
          <a:prstGeom prst="rect">
            <a:avLst/>
          </a:prstGeom>
          <a:noFill/>
        </p:spPr>
        <p:txBody>
          <a:bodyPr wrap="square" rtlCol="1">
            <a:spAutoFit/>
          </a:bodyPr>
          <a:lstStyle/>
          <a:p>
            <a:r>
              <a:rPr lang="ar-SA" b="1" dirty="0" smtClean="0"/>
              <a:t>و يعتبر توزيع بواسون من التوزيعات الاحتمالية المتقطعة التى تاخذ متغيرات عشوائية منقطعة لها الشروط</a:t>
            </a:r>
            <a:endParaRPr lang="en-US" b="1" dirty="0" smtClean="0"/>
          </a:p>
          <a:p>
            <a:r>
              <a:rPr lang="ar-SA" b="1" dirty="0" smtClean="0"/>
              <a:t>السابقة. و سمى هذا التوزيع بهذا الأسم نسبة الى أحد مكتشـــفة و هو بواسون و يعتبر من اهم التوزيعات فى السائل المتعلقة بالمكالمات التليفونية و حركة المرور، بعض الظواهر النادرة مثل الزلزال، و الحرائق، الحوادث على أحدى الطرق، عدد الاخطاء المطبعية فى صفحة ما من كتاب و غير ذلك. و دالة كثافة الاحتمال لتوزيع</a:t>
            </a:r>
            <a:endParaRPr lang="en-US" b="1" dirty="0" smtClean="0"/>
          </a:p>
          <a:p>
            <a:r>
              <a:rPr lang="ar-SA" b="1" dirty="0" smtClean="0"/>
              <a:t>بواسون هى :ــ</a:t>
            </a:r>
            <a:endParaRPr lang="en-US" b="1" dirty="0" smtClean="0"/>
          </a:p>
          <a:p>
            <a:endParaRPr lang="ar-SA" b="1" dirty="0"/>
          </a:p>
        </p:txBody>
      </p:sp>
      <p:sp>
        <p:nvSpPr>
          <p:cNvPr id="1781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graphicFrame>
        <p:nvGraphicFramePr>
          <p:cNvPr id="178177" name="Object 1"/>
          <p:cNvGraphicFramePr>
            <a:graphicFrameLocks noChangeAspect="1"/>
          </p:cNvGraphicFramePr>
          <p:nvPr/>
        </p:nvGraphicFramePr>
        <p:xfrm>
          <a:off x="2895600" y="3810000"/>
          <a:ext cx="5362576" cy="1310076"/>
        </p:xfrm>
        <a:graphic>
          <a:graphicData uri="http://schemas.openxmlformats.org/presentationml/2006/ole">
            <p:oleObj spid="_x0000_s178177" name="Equation" r:id="rId3" imgW="2921000" imgH="711200" progId="Equation.3">
              <p:embed/>
            </p:oleObj>
          </a:graphicData>
        </a:graphic>
      </p:graphicFrame>
      <p:sp>
        <p:nvSpPr>
          <p:cNvPr id="178179" name="Rectangle 3"/>
          <p:cNvSpPr>
            <a:spLocks noChangeArrowheads="1"/>
          </p:cNvSpPr>
          <p:nvPr/>
        </p:nvSpPr>
        <p:spPr bwMode="auto">
          <a:xfrm>
            <a:off x="5943600" y="4800600"/>
            <a:ext cx="198120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خلاف  ذلك</a:t>
            </a:r>
            <a:endParaRPr kumimoji="0" lang="ar-S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8180" name="Rectangle 4"/>
          <p:cNvSpPr>
            <a:spLocks noChangeArrowheads="1"/>
          </p:cNvSpPr>
          <p:nvPr/>
        </p:nvSpPr>
        <p:spPr bwMode="auto">
          <a:xfrm>
            <a:off x="5410200" y="5410200"/>
            <a:ext cx="373380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حيث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 = 2.718</a:t>
            </a:r>
            <a:r>
              <a:rPr kumimoji="0" lang="ar-S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تمثل مقدار ثابت.</a:t>
            </a:r>
            <a:endParaRPr kumimoji="0" lang="ar-SA"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7818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graphicFrame>
        <p:nvGraphicFramePr>
          <p:cNvPr id="178181" name="Object 5"/>
          <p:cNvGraphicFramePr>
            <a:graphicFrameLocks noChangeAspect="1"/>
          </p:cNvGraphicFramePr>
          <p:nvPr/>
        </p:nvGraphicFramePr>
        <p:xfrm>
          <a:off x="2971800" y="5257800"/>
          <a:ext cx="1685925" cy="621130"/>
        </p:xfrm>
        <a:graphic>
          <a:graphicData uri="http://schemas.openxmlformats.org/presentationml/2006/ole">
            <p:oleObj spid="_x0000_s178181" name="Equation" r:id="rId4" imgW="545626" imgH="203024" progId="Equation.3">
              <p:embed/>
            </p:oleObj>
          </a:graphicData>
        </a:graphic>
      </p:graphicFrame>
    </p:spTree>
  </p:cSld>
  <p:clrMapOvr>
    <a:masterClrMapping/>
  </p:clrMapOvr>
  <p:transition spd="med">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26</a:t>
            </a:fld>
            <a:endParaRPr lang="en-US"/>
          </a:p>
        </p:txBody>
      </p:sp>
      <p:sp>
        <p:nvSpPr>
          <p:cNvPr id="7" name="TextBox 6"/>
          <p:cNvSpPr txBox="1"/>
          <p:nvPr/>
        </p:nvSpPr>
        <p:spPr>
          <a:xfrm>
            <a:off x="838200" y="1524000"/>
            <a:ext cx="7467600" cy="2585323"/>
          </a:xfrm>
          <a:prstGeom prst="rect">
            <a:avLst/>
          </a:prstGeom>
          <a:noFill/>
        </p:spPr>
        <p:txBody>
          <a:bodyPr wrap="square" rtlCol="1">
            <a:spAutoFit/>
          </a:bodyPr>
          <a:lstStyle/>
          <a:p>
            <a:r>
              <a:rPr lang="ar-SA" dirty="0" smtClean="0"/>
              <a:t>مثال :ــ اذا كانت نسبة الوحدات المعيبة فى انتاج نوع من اللمبات الكهربائية هى </a:t>
            </a:r>
            <a:r>
              <a:rPr lang="en-US" dirty="0" smtClean="0"/>
              <a:t>0.02 </a:t>
            </a:r>
            <a:r>
              <a:rPr lang="ar-SA" dirty="0" smtClean="0"/>
              <a:t> وان عدد الوحدات المعيبة يتبع توزيع بواســـون. نفرض أننا سحبنا عنية عشوائية من عشرة لمبات. المطلوب</a:t>
            </a:r>
            <a:endParaRPr lang="en-US" dirty="0" smtClean="0"/>
          </a:p>
          <a:p>
            <a:r>
              <a:rPr lang="ar-SA" dirty="0" smtClean="0"/>
              <a:t>1ــ ايجاد التوزيع الاحتمالى لهذا المتغير.</a:t>
            </a:r>
            <a:endParaRPr lang="en-US" dirty="0" smtClean="0"/>
          </a:p>
          <a:p>
            <a:r>
              <a:rPr lang="ar-SA" dirty="0" smtClean="0"/>
              <a:t>2ــ احتمال الحصول على لمبة واحدة معيبة.</a:t>
            </a:r>
            <a:endParaRPr lang="en-US" dirty="0" smtClean="0"/>
          </a:p>
          <a:p>
            <a:r>
              <a:rPr lang="ar-SA" dirty="0" smtClean="0"/>
              <a:t>3ــ احتمال الحصول على لمبة معيبة على الاكثر.</a:t>
            </a:r>
            <a:endParaRPr lang="en-US" dirty="0" smtClean="0"/>
          </a:p>
          <a:p>
            <a:r>
              <a:rPr lang="ar-SA" dirty="0" smtClean="0"/>
              <a:t> </a:t>
            </a:r>
            <a:endParaRPr lang="en-US" dirty="0" smtClean="0"/>
          </a:p>
          <a:p>
            <a:r>
              <a:rPr lang="ar-SA" dirty="0" smtClean="0"/>
              <a:t>الحل :ــ</a:t>
            </a:r>
            <a:endParaRPr lang="en-US" dirty="0" smtClean="0"/>
          </a:p>
          <a:p>
            <a:r>
              <a:rPr lang="ar-SA" dirty="0" smtClean="0"/>
              <a:t> </a:t>
            </a:r>
            <a:endParaRPr lang="en-US" dirty="0" smtClean="0"/>
          </a:p>
          <a:p>
            <a:endParaRPr lang="ar-SA" dirty="0"/>
          </a:p>
        </p:txBody>
      </p:sp>
      <p:sp>
        <p:nvSpPr>
          <p:cNvPr id="1792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graphicFrame>
        <p:nvGraphicFramePr>
          <p:cNvPr id="179201" name="Object 1"/>
          <p:cNvGraphicFramePr>
            <a:graphicFrameLocks noChangeAspect="1"/>
          </p:cNvGraphicFramePr>
          <p:nvPr/>
        </p:nvGraphicFramePr>
        <p:xfrm>
          <a:off x="4114882" y="3733800"/>
          <a:ext cx="4211556" cy="457200"/>
        </p:xfrm>
        <a:graphic>
          <a:graphicData uri="http://schemas.openxmlformats.org/presentationml/2006/ole">
            <p:oleObj spid="_x0000_s179201" name="Equation" r:id="rId3" imgW="2768400" imgH="304560" progId="Equation.3">
              <p:embed/>
            </p:oleObj>
          </a:graphicData>
        </a:graphic>
      </p:graphicFrame>
      <p:sp>
        <p:nvSpPr>
          <p:cNvPr id="179204" name="Rectangle 4"/>
          <p:cNvSpPr>
            <a:spLocks noChangeArrowheads="1"/>
          </p:cNvSpPr>
          <p:nvPr/>
        </p:nvSpPr>
        <p:spPr bwMode="auto">
          <a:xfrm>
            <a:off x="2438400" y="4495801"/>
            <a:ext cx="6477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r>
              <a:rPr kumimoji="0" lang="ar-S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 حيث أن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X</a:t>
            </a:r>
            <a:r>
              <a:rPr kumimoji="0" lang="ar-S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يتبع توزيع بواســون اذا  </a:t>
            </a:r>
            <a:r>
              <a:rPr lang="ar-SA" sz="2000" dirty="0" smtClean="0">
                <a:latin typeface="Arial" pitchFamily="34" charset="0"/>
                <a:ea typeface="Times New Roman" pitchFamily="18" charset="0"/>
                <a:cs typeface="Arial" pitchFamily="34" charset="0"/>
              </a:rPr>
              <a:t>دالة كثافة الاحتمال هى </a:t>
            </a:r>
            <a:endParaRPr lang="en-US" sz="1200" dirty="0" smtClean="0">
              <a:latin typeface="Arial" pitchFamily="34" charset="0"/>
              <a:cs typeface="Arial" pitchFamily="34" charset="0"/>
            </a:endParaRPr>
          </a:p>
          <a:p>
            <a:pPr lvl="0" rtl="0" eaLnBrk="0" hangingPunct="0"/>
            <a:endParaRPr lang="en-US" sz="3200" dirty="0" smtClean="0">
              <a:latin typeface="Arial" pitchFamily="34" charset="0"/>
              <a:cs typeface="Arial" pitchFamily="34" charset="0"/>
            </a:endParaRPr>
          </a:p>
          <a:p>
            <a:pPr marL="0" marR="0" lvl="0" indent="0"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ar-SA"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79203" name="Object 3"/>
          <p:cNvGraphicFramePr>
            <a:graphicFrameLocks noChangeAspect="1"/>
          </p:cNvGraphicFramePr>
          <p:nvPr/>
        </p:nvGraphicFramePr>
        <p:xfrm>
          <a:off x="0" y="457200"/>
          <a:ext cx="142875" cy="123825"/>
        </p:xfrm>
        <a:graphic>
          <a:graphicData uri="http://schemas.openxmlformats.org/presentationml/2006/ole">
            <p:oleObj spid="_x0000_s179203" name="Equation" r:id="rId4" imgW="139518" imgH="126835" progId="Equation.3">
              <p:embed/>
            </p:oleObj>
          </a:graphicData>
        </a:graphic>
      </p:graphicFrame>
      <p:sp>
        <p:nvSpPr>
          <p:cNvPr id="179207"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graphicFrame>
        <p:nvGraphicFramePr>
          <p:cNvPr id="179206" name="Object 6"/>
          <p:cNvGraphicFramePr>
            <a:graphicFrameLocks noChangeAspect="1"/>
          </p:cNvGraphicFramePr>
          <p:nvPr/>
        </p:nvGraphicFramePr>
        <p:xfrm>
          <a:off x="1701800" y="5181600"/>
          <a:ext cx="6756400" cy="1066800"/>
        </p:xfrm>
        <a:graphic>
          <a:graphicData uri="http://schemas.openxmlformats.org/presentationml/2006/ole">
            <p:oleObj spid="_x0000_s179206" name="Equation" r:id="rId5" imgW="2895600" imgH="457200" progId="Equation.3">
              <p:embed/>
            </p:oleObj>
          </a:graphicData>
        </a:graphic>
      </p:graphicFrame>
    </p:spTree>
  </p:cSld>
  <p:clrMapOvr>
    <a:masterClrMapping/>
  </p:clrMapOvr>
  <p:transition spd="med">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27</a:t>
            </a:fld>
            <a:endParaRPr lang="en-US"/>
          </a:p>
        </p:txBody>
      </p:sp>
      <p:sp>
        <p:nvSpPr>
          <p:cNvPr id="7" name="TextBox 6"/>
          <p:cNvSpPr txBox="1"/>
          <p:nvPr/>
        </p:nvSpPr>
        <p:spPr>
          <a:xfrm>
            <a:off x="914400" y="2057400"/>
            <a:ext cx="7391400" cy="369332"/>
          </a:xfrm>
          <a:prstGeom prst="rect">
            <a:avLst/>
          </a:prstGeom>
          <a:noFill/>
        </p:spPr>
        <p:txBody>
          <a:bodyPr wrap="square" rtlCol="1">
            <a:spAutoFit/>
          </a:bodyPr>
          <a:lstStyle/>
          <a:p>
            <a:r>
              <a:rPr lang="ar-SA" dirty="0" smtClean="0"/>
              <a:t>2ــ احتمال الحصول على وحدة لمبة معيبة: </a:t>
            </a:r>
            <a:endParaRPr lang="ar-SA" dirty="0"/>
          </a:p>
        </p:txBody>
      </p:sp>
      <p:sp>
        <p:nvSpPr>
          <p:cNvPr id="1802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graphicFrame>
        <p:nvGraphicFramePr>
          <p:cNvPr id="180225" name="Object 1"/>
          <p:cNvGraphicFramePr>
            <a:graphicFrameLocks noChangeAspect="1"/>
          </p:cNvGraphicFramePr>
          <p:nvPr/>
        </p:nvGraphicFramePr>
        <p:xfrm>
          <a:off x="3048000" y="2743200"/>
          <a:ext cx="4876800" cy="914400"/>
        </p:xfrm>
        <a:graphic>
          <a:graphicData uri="http://schemas.openxmlformats.org/presentationml/2006/ole">
            <p:oleObj spid="_x0000_s180225" name="Equation" r:id="rId3" imgW="2438400" imgH="457200" progId="Equation.3">
              <p:embed/>
            </p:oleObj>
          </a:graphicData>
        </a:graphic>
      </p:graphicFrame>
      <p:sp>
        <p:nvSpPr>
          <p:cNvPr id="10" name="Rectangle 9"/>
          <p:cNvSpPr/>
          <p:nvPr/>
        </p:nvSpPr>
        <p:spPr>
          <a:xfrm>
            <a:off x="0" y="3733800"/>
            <a:ext cx="3967817" cy="369332"/>
          </a:xfrm>
          <a:prstGeom prst="rect">
            <a:avLst/>
          </a:prstGeom>
        </p:spPr>
        <p:txBody>
          <a:bodyPr wrap="none">
            <a:spAutoFit/>
          </a:bodyPr>
          <a:lstStyle/>
          <a:p>
            <a:r>
              <a:rPr lang="en-US" dirty="0" smtClean="0"/>
              <a:t> POISSON(1;0.2;FALSE), </a:t>
            </a:r>
            <a:r>
              <a:rPr lang="en-US" dirty="0" err="1" smtClean="0"/>
              <a:t>dpois</a:t>
            </a:r>
            <a:r>
              <a:rPr lang="en-US" dirty="0" smtClean="0"/>
              <a:t>(1,.2)</a:t>
            </a:r>
            <a:endParaRPr lang="ar-SA" dirty="0"/>
          </a:p>
        </p:txBody>
      </p:sp>
      <p:sp>
        <p:nvSpPr>
          <p:cNvPr id="11" name="Rectangle 10"/>
          <p:cNvSpPr/>
          <p:nvPr/>
        </p:nvSpPr>
        <p:spPr>
          <a:xfrm>
            <a:off x="4953000" y="4038600"/>
            <a:ext cx="3760965" cy="369332"/>
          </a:xfrm>
          <a:prstGeom prst="rect">
            <a:avLst/>
          </a:prstGeom>
        </p:spPr>
        <p:txBody>
          <a:bodyPr wrap="none">
            <a:spAutoFit/>
          </a:bodyPr>
          <a:lstStyle/>
          <a:p>
            <a:r>
              <a:rPr lang="ar-SA" dirty="0" smtClean="0"/>
              <a:t>3ــ احتمال الحصول على وحدة معيبة على الاكثر</a:t>
            </a:r>
            <a:endParaRPr lang="ar-SA" dirty="0"/>
          </a:p>
        </p:txBody>
      </p:sp>
      <p:sp>
        <p:nvSpPr>
          <p:cNvPr id="1802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graphicFrame>
        <p:nvGraphicFramePr>
          <p:cNvPr id="180227" name="Object 3"/>
          <p:cNvGraphicFramePr>
            <a:graphicFrameLocks noChangeAspect="1"/>
          </p:cNvGraphicFramePr>
          <p:nvPr/>
        </p:nvGraphicFramePr>
        <p:xfrm>
          <a:off x="3429000" y="4343400"/>
          <a:ext cx="4495800" cy="2286000"/>
        </p:xfrm>
        <a:graphic>
          <a:graphicData uri="http://schemas.openxmlformats.org/presentationml/2006/ole">
            <p:oleObj spid="_x0000_s180227" name="Equation" r:id="rId4" imgW="2235200" imgH="1193800" progId="Equation.3">
              <p:embed/>
            </p:oleObj>
          </a:graphicData>
        </a:graphic>
      </p:graphicFrame>
      <p:sp>
        <p:nvSpPr>
          <p:cNvPr id="14" name="Rectangle 13"/>
          <p:cNvSpPr/>
          <p:nvPr/>
        </p:nvSpPr>
        <p:spPr>
          <a:xfrm>
            <a:off x="2209800" y="6096000"/>
            <a:ext cx="1274708" cy="369332"/>
          </a:xfrm>
          <a:prstGeom prst="rect">
            <a:avLst/>
          </a:prstGeom>
        </p:spPr>
        <p:txBody>
          <a:bodyPr wrap="none">
            <a:spAutoFit/>
          </a:bodyPr>
          <a:lstStyle/>
          <a:p>
            <a:r>
              <a:rPr lang="en-US" dirty="0" err="1" smtClean="0"/>
              <a:t>ppois</a:t>
            </a:r>
            <a:r>
              <a:rPr lang="en-US" dirty="0" smtClean="0"/>
              <a:t>(1,.2)</a:t>
            </a:r>
            <a:endParaRPr lang="ar-SA" dirty="0"/>
          </a:p>
        </p:txBody>
      </p:sp>
    </p:spTree>
  </p:cSld>
  <p:clrMapOvr>
    <a:masterClrMapping/>
  </p:clrMapOvr>
  <p:transition spd="med">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28</a:t>
            </a:fld>
            <a:endParaRPr lang="en-US"/>
          </a:p>
        </p:txBody>
      </p:sp>
      <p:sp>
        <p:nvSpPr>
          <p:cNvPr id="7" name="TextBox 6"/>
          <p:cNvSpPr txBox="1"/>
          <p:nvPr/>
        </p:nvSpPr>
        <p:spPr>
          <a:xfrm>
            <a:off x="1219200" y="990600"/>
            <a:ext cx="6781800" cy="3416320"/>
          </a:xfrm>
          <a:prstGeom prst="rect">
            <a:avLst/>
          </a:prstGeom>
          <a:noFill/>
        </p:spPr>
        <p:txBody>
          <a:bodyPr wrap="square" rtlCol="1">
            <a:spAutoFit/>
          </a:bodyPr>
          <a:lstStyle/>
          <a:p>
            <a:r>
              <a:rPr lang="ar-SA" sz="2400" dirty="0" smtClean="0"/>
              <a:t>ملاحضة:</a:t>
            </a:r>
          </a:p>
          <a:p>
            <a:r>
              <a:rPr lang="ar-SA" sz="2400" dirty="0" smtClean="0"/>
              <a:t>الوسط الحسابي لتوزيع بواسون (     )=</a:t>
            </a:r>
            <a:endParaRPr lang="en-US" sz="2400" dirty="0" smtClean="0"/>
          </a:p>
          <a:p>
            <a:r>
              <a:rPr lang="ar-SA" sz="2400" dirty="0" smtClean="0"/>
              <a:t>تباين ذي الحدين  (      )=</a:t>
            </a:r>
            <a:endParaRPr lang="en-US" sz="2400" dirty="0" smtClean="0"/>
          </a:p>
          <a:p>
            <a:endParaRPr lang="en-US" sz="2400" dirty="0" smtClean="0"/>
          </a:p>
          <a:p>
            <a:r>
              <a:rPr lang="ar-SA" sz="2400" dirty="0" smtClean="0"/>
              <a:t>مثال 3: ايجاد الوسط والتباين للمثال السابق</a:t>
            </a:r>
          </a:p>
          <a:p>
            <a:endParaRPr lang="ar-SA" sz="2400" dirty="0" smtClean="0"/>
          </a:p>
          <a:p>
            <a:endParaRPr lang="en-US" sz="2400" dirty="0" smtClean="0"/>
          </a:p>
          <a:p>
            <a:endParaRPr lang="en-US" sz="2400" dirty="0" smtClean="0"/>
          </a:p>
          <a:p>
            <a:endParaRPr lang="en-US" sz="2400" dirty="0" smtClean="0"/>
          </a:p>
        </p:txBody>
      </p:sp>
      <p:graphicFrame>
        <p:nvGraphicFramePr>
          <p:cNvPr id="8" name="Object 7"/>
          <p:cNvGraphicFramePr>
            <a:graphicFrameLocks noChangeAspect="1"/>
          </p:cNvGraphicFramePr>
          <p:nvPr/>
        </p:nvGraphicFramePr>
        <p:xfrm>
          <a:off x="4419600" y="1447800"/>
          <a:ext cx="352258" cy="393700"/>
        </p:xfrm>
        <a:graphic>
          <a:graphicData uri="http://schemas.openxmlformats.org/presentationml/2006/ole">
            <p:oleObj spid="_x0000_s181250" name="Equation" r:id="rId3" imgW="215640" imgH="241200" progId="Equation.3">
              <p:embed/>
            </p:oleObj>
          </a:graphicData>
        </a:graphic>
      </p:graphicFrame>
      <p:graphicFrame>
        <p:nvGraphicFramePr>
          <p:cNvPr id="9" name="Object 8"/>
          <p:cNvGraphicFramePr>
            <a:graphicFrameLocks noChangeAspect="1"/>
          </p:cNvGraphicFramePr>
          <p:nvPr/>
        </p:nvGraphicFramePr>
        <p:xfrm>
          <a:off x="3505200" y="1371600"/>
          <a:ext cx="406400" cy="487680"/>
        </p:xfrm>
        <a:graphic>
          <a:graphicData uri="http://schemas.openxmlformats.org/presentationml/2006/ole">
            <p:oleObj spid="_x0000_s181251" name="Equation" r:id="rId4" imgW="190440" imgH="241200" progId="Equation.3">
              <p:embed/>
            </p:oleObj>
          </a:graphicData>
        </a:graphic>
      </p:graphicFrame>
      <p:graphicFrame>
        <p:nvGraphicFramePr>
          <p:cNvPr id="10" name="Object 9"/>
          <p:cNvGraphicFramePr>
            <a:graphicFrameLocks noChangeAspect="1"/>
          </p:cNvGraphicFramePr>
          <p:nvPr/>
        </p:nvGraphicFramePr>
        <p:xfrm>
          <a:off x="5715000" y="1828800"/>
          <a:ext cx="279400" cy="266700"/>
        </p:xfrm>
        <a:graphic>
          <a:graphicData uri="http://schemas.openxmlformats.org/presentationml/2006/ole">
            <p:oleObj spid="_x0000_s181252" name="Equation" r:id="rId5" imgW="279360" imgH="266400" progId="Equation.3">
              <p:embed/>
            </p:oleObj>
          </a:graphicData>
        </a:graphic>
      </p:graphicFrame>
      <p:graphicFrame>
        <p:nvGraphicFramePr>
          <p:cNvPr id="181253" name="Object 5"/>
          <p:cNvGraphicFramePr>
            <a:graphicFrameLocks noChangeAspect="1"/>
          </p:cNvGraphicFramePr>
          <p:nvPr/>
        </p:nvGraphicFramePr>
        <p:xfrm>
          <a:off x="4876800" y="1752600"/>
          <a:ext cx="406400" cy="487363"/>
        </p:xfrm>
        <a:graphic>
          <a:graphicData uri="http://schemas.openxmlformats.org/presentationml/2006/ole">
            <p:oleObj spid="_x0000_s181253" name="Equation" r:id="rId6" imgW="190440" imgH="241200" progId="Equation.3">
              <p:embed/>
            </p:oleObj>
          </a:graphicData>
        </a:graphic>
      </p:graphicFrame>
      <p:graphicFrame>
        <p:nvGraphicFramePr>
          <p:cNvPr id="181255" name="Object 7"/>
          <p:cNvGraphicFramePr>
            <a:graphicFrameLocks noChangeAspect="1"/>
          </p:cNvGraphicFramePr>
          <p:nvPr/>
        </p:nvGraphicFramePr>
        <p:xfrm>
          <a:off x="3719513" y="3171825"/>
          <a:ext cx="5003800" cy="1581150"/>
        </p:xfrm>
        <a:graphic>
          <a:graphicData uri="http://schemas.openxmlformats.org/presentationml/2006/ole">
            <p:oleObj spid="_x0000_s181255" name="Equation" r:id="rId7" imgW="3288960" imgH="1054080" progId="Equation.3">
              <p:embed/>
            </p:oleObj>
          </a:graphicData>
        </a:graphic>
      </p:graphicFrame>
    </p:spTree>
  </p:cSld>
  <p:clrMapOvr>
    <a:masterClrMapping/>
  </p:clrMapOvr>
  <p:transition spd="med">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1"/>
          </p:nvPr>
        </p:nvSpPr>
        <p:spPr/>
        <p:txBody>
          <a:bodyPr/>
          <a:lstStyle/>
          <a:p>
            <a:fld id="{5C04C3E2-F735-4B21-875F-AFE967BE501B}" type="slidenum">
              <a:rPr lang="ar-JO" smtClean="0"/>
              <a:pPr/>
              <a:t>29</a:t>
            </a:fld>
            <a:endParaRPr lang="en-US"/>
          </a:p>
        </p:txBody>
      </p:sp>
      <p:sp>
        <p:nvSpPr>
          <p:cNvPr id="7" name="TextBox 6"/>
          <p:cNvSpPr txBox="1"/>
          <p:nvPr/>
        </p:nvSpPr>
        <p:spPr>
          <a:xfrm>
            <a:off x="533400" y="2057400"/>
            <a:ext cx="8153400" cy="5509200"/>
          </a:xfrm>
          <a:prstGeom prst="rect">
            <a:avLst/>
          </a:prstGeom>
          <a:noFill/>
        </p:spPr>
        <p:txBody>
          <a:bodyPr wrap="square" rtlCol="1">
            <a:spAutoFit/>
          </a:bodyPr>
          <a:lstStyle/>
          <a:p>
            <a:r>
              <a:rPr lang="ar-SA" sz="4400" b="1" dirty="0" smtClean="0"/>
              <a:t>تمرين</a:t>
            </a:r>
            <a:r>
              <a:rPr lang="ar-DZ" sz="4400" b="1" dirty="0" smtClean="0"/>
              <a:t>/</a:t>
            </a:r>
            <a:r>
              <a:rPr lang="ar-SA" sz="4400" b="1" dirty="0" smtClean="0"/>
              <a:t> اذا كان احتمال الاصابة بمرض معين هو </a:t>
            </a:r>
            <a:r>
              <a:rPr lang="en-US" sz="4400" b="1" dirty="0" smtClean="0"/>
              <a:t>0.01 </a:t>
            </a:r>
            <a:r>
              <a:rPr lang="ar-SA" sz="4400" b="1" dirty="0" smtClean="0"/>
              <a:t> وتم اختبار 100 اشخاص للتاكد من وجود المرض فما احتمال ان يكون  4 أشخاص مصابين ؟ أوجد الوسط الحسابي والتباين والانحراف المعياري للتوزيع</a:t>
            </a:r>
            <a:r>
              <a:rPr lang="fr-FR" sz="4400" dirty="0" smtClean="0"/>
              <a:t/>
            </a:r>
            <a:br>
              <a:rPr lang="fr-FR" sz="4400" dirty="0" smtClean="0"/>
            </a:br>
            <a:endParaRPr lang="en-US" sz="4400" dirty="0" smtClean="0"/>
          </a:p>
          <a:p>
            <a:r>
              <a:rPr lang="ar-SA" sz="4400" dirty="0" smtClean="0"/>
              <a:t>  </a:t>
            </a:r>
          </a:p>
          <a:p>
            <a:endParaRPr lang="ar-SA" sz="4400" dirty="0"/>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عنصر نائب لرقم الشريحة 4"/>
          <p:cNvSpPr>
            <a:spLocks noGrp="1"/>
          </p:cNvSpPr>
          <p:nvPr>
            <p:ph type="sldNum" sz="quarter" idx="12"/>
          </p:nvPr>
        </p:nvSpPr>
        <p:spPr/>
        <p:txBody>
          <a:bodyPr/>
          <a:lstStyle/>
          <a:p>
            <a:fld id="{63820297-A2AB-4D45-B6E7-698A9C64BDEF}" type="slidenum">
              <a:rPr lang="ar-JO"/>
              <a:pPr/>
              <a:t>3</a:t>
            </a:fld>
            <a:endParaRPr lang="en-US"/>
          </a:p>
        </p:txBody>
      </p:sp>
      <p:sp>
        <p:nvSpPr>
          <p:cNvPr id="4100" name="Text Box 4"/>
          <p:cNvSpPr txBox="1">
            <a:spLocks noChangeArrowheads="1"/>
          </p:cNvSpPr>
          <p:nvPr/>
        </p:nvSpPr>
        <p:spPr bwMode="auto">
          <a:xfrm>
            <a:off x="457200" y="1676400"/>
            <a:ext cx="8229600" cy="1190625"/>
          </a:xfrm>
          <a:prstGeom prst="rect">
            <a:avLst/>
          </a:prstGeom>
          <a:noFill/>
          <a:ln w="9525">
            <a:noFill/>
            <a:miter lim="800000"/>
            <a:headEnd/>
            <a:tailEnd/>
          </a:ln>
          <a:effectLst/>
        </p:spPr>
        <p:txBody>
          <a:bodyPr>
            <a:spAutoFit/>
          </a:bodyPr>
          <a:lstStyle/>
          <a:p>
            <a:pPr marL="342900" indent="-342900"/>
            <a:r>
              <a:rPr lang="ar-JO" b="1" dirty="0"/>
              <a:t>3-</a:t>
            </a:r>
            <a:r>
              <a:rPr lang="ar-SA" b="1" dirty="0"/>
              <a:t>الحالات المواتية </a:t>
            </a:r>
            <a:r>
              <a:rPr lang="en-US" b="1" dirty="0"/>
              <a:t>(Favorable Cases)</a:t>
            </a:r>
            <a:r>
              <a:rPr lang="ar-JO" b="1" dirty="0"/>
              <a:t> </a:t>
            </a:r>
            <a:endParaRPr lang="ar-JO" dirty="0"/>
          </a:p>
          <a:p>
            <a:pPr marL="342900" indent="-342900"/>
            <a:r>
              <a:rPr lang="ar-SA" dirty="0"/>
              <a:t>هي النتائج </a:t>
            </a:r>
            <a:r>
              <a:rPr lang="ar-SA" dirty="0" err="1"/>
              <a:t>او</a:t>
            </a:r>
            <a:r>
              <a:rPr lang="ar-SA" dirty="0"/>
              <a:t> الحالات التي تؤدي إلى تحقيق الحادث الذي هو موضع اهتمامنا ، فإذا كان الحادث هو الحصول</a:t>
            </a:r>
            <a:r>
              <a:rPr lang="ar-JO" dirty="0"/>
              <a:t> </a:t>
            </a:r>
            <a:r>
              <a:rPr lang="ar-SA" dirty="0"/>
              <a:t>على رقم فردي في حالة رمي زهرة النرد فإن الحالات التي تحقق هذا الحادث هي الحصول على 1 أو 3 أو 5 ، هذه الحالات الثلاثة تسمى الحالات المواتية.</a:t>
            </a:r>
            <a:endParaRPr lang="en-US" dirty="0"/>
          </a:p>
        </p:txBody>
      </p:sp>
      <p:sp>
        <p:nvSpPr>
          <p:cNvPr id="4101" name="Text Box 5"/>
          <p:cNvSpPr txBox="1">
            <a:spLocks noChangeArrowheads="1"/>
          </p:cNvSpPr>
          <p:nvPr/>
        </p:nvSpPr>
        <p:spPr bwMode="auto">
          <a:xfrm>
            <a:off x="838200" y="3276600"/>
            <a:ext cx="7848600" cy="1190625"/>
          </a:xfrm>
          <a:prstGeom prst="rect">
            <a:avLst/>
          </a:prstGeom>
          <a:noFill/>
          <a:ln w="9525">
            <a:noFill/>
            <a:miter lim="800000"/>
            <a:headEnd/>
            <a:tailEnd/>
          </a:ln>
          <a:effectLst/>
        </p:spPr>
        <p:txBody>
          <a:bodyPr>
            <a:spAutoFit/>
          </a:bodyPr>
          <a:lstStyle/>
          <a:p>
            <a:pPr marL="342900" indent="-342900"/>
            <a:r>
              <a:rPr lang="ar-JO" b="1" dirty="0"/>
              <a:t>4-</a:t>
            </a:r>
            <a:r>
              <a:rPr lang="ar-SA" b="1" dirty="0"/>
              <a:t>الحالات المتماثلة </a:t>
            </a:r>
            <a:r>
              <a:rPr lang="en-US" b="1" dirty="0"/>
              <a:t>(Equally Likely Cases)</a:t>
            </a:r>
            <a:r>
              <a:rPr lang="ar-JO" b="1" dirty="0"/>
              <a:t> </a:t>
            </a:r>
            <a:endParaRPr lang="ar-JO" dirty="0"/>
          </a:p>
          <a:p>
            <a:pPr marL="342900" indent="-342900"/>
            <a:r>
              <a:rPr lang="ar-SA" dirty="0"/>
              <a:t>إذا كان لدينا عدة كرات معدنية مصنوعة من مادة واحدة متجانسة في الكثافة ولها نفس الوزن والحجم وضعناها في كيس وسحبنا كرة منها بعد خلطها جيداً فإن هذه الكرات تكون حالات متماثلة أي يكون لكل منها نفس النصيب في السحب.</a:t>
            </a:r>
            <a:endParaRPr lang="en-US" dirty="0"/>
          </a:p>
        </p:txBody>
      </p:sp>
      <p:sp>
        <p:nvSpPr>
          <p:cNvPr id="4102" name="Text Box 6"/>
          <p:cNvSpPr txBox="1">
            <a:spLocks noChangeArrowheads="1"/>
          </p:cNvSpPr>
          <p:nvPr/>
        </p:nvSpPr>
        <p:spPr bwMode="auto">
          <a:xfrm>
            <a:off x="685800" y="4951413"/>
            <a:ext cx="8001000" cy="915987"/>
          </a:xfrm>
          <a:prstGeom prst="rect">
            <a:avLst/>
          </a:prstGeom>
          <a:noFill/>
          <a:ln w="9525">
            <a:noFill/>
            <a:miter lim="800000"/>
            <a:headEnd/>
            <a:tailEnd/>
          </a:ln>
          <a:effectLst/>
        </p:spPr>
        <p:txBody>
          <a:bodyPr>
            <a:spAutoFit/>
          </a:bodyPr>
          <a:lstStyle/>
          <a:p>
            <a:pPr marL="342900" indent="-342900"/>
            <a:r>
              <a:rPr lang="ar-JO" b="1" dirty="0"/>
              <a:t>5-</a:t>
            </a:r>
            <a:r>
              <a:rPr lang="ar-SA" b="1" dirty="0"/>
              <a:t>الحوادث المتنافية </a:t>
            </a:r>
            <a:r>
              <a:rPr lang="en-US" b="1" dirty="0"/>
              <a:t>(Mutually Exclusive Events)</a:t>
            </a:r>
            <a:r>
              <a:rPr lang="ar-JO" b="1" dirty="0"/>
              <a:t> </a:t>
            </a:r>
            <a:endParaRPr lang="ar-JO" dirty="0"/>
          </a:p>
          <a:p>
            <a:pPr marL="342900" indent="-342900"/>
            <a:r>
              <a:rPr lang="ar-SA" dirty="0"/>
              <a:t>يقال عن الحادثين </a:t>
            </a:r>
            <a:r>
              <a:rPr lang="en-US" dirty="0"/>
              <a:t>A</a:t>
            </a:r>
            <a:r>
              <a:rPr lang="ar-SA" dirty="0"/>
              <a:t> و </a:t>
            </a:r>
            <a:r>
              <a:rPr lang="en-US" dirty="0"/>
              <a:t>B</a:t>
            </a:r>
            <a:r>
              <a:rPr lang="ar-SA" dirty="0"/>
              <a:t> أنهما متنافيان إذا استحال حدوثهما معا </a:t>
            </a:r>
            <a:r>
              <a:rPr lang="ar-JO" dirty="0"/>
              <a:t>. </a:t>
            </a:r>
            <a:r>
              <a:rPr lang="ar-SA" dirty="0"/>
              <a:t>فمثلاً عند رمي حجر النرد لا يمكن</a:t>
            </a:r>
            <a:r>
              <a:rPr lang="ar-JO" dirty="0"/>
              <a:t> </a:t>
            </a:r>
            <a:r>
              <a:rPr lang="ar-SA" dirty="0"/>
              <a:t>الحصول على وجهين في وقت واحد.</a:t>
            </a:r>
            <a:endParaRPr lang="en-US"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anim calcmode="lin" valueType="num">
                                      <p:cBhvr additive="base">
                                        <p:cTn id="7" dur="500" fill="hold"/>
                                        <p:tgtEl>
                                          <p:spTgt spid="4100"/>
                                        </p:tgtEl>
                                        <p:attrNameLst>
                                          <p:attrName>ppt_x</p:attrName>
                                        </p:attrNameLst>
                                      </p:cBhvr>
                                      <p:tavLst>
                                        <p:tav tm="0">
                                          <p:val>
                                            <p:strVal val="1+#ppt_w/2"/>
                                          </p:val>
                                        </p:tav>
                                        <p:tav tm="100000">
                                          <p:val>
                                            <p:strVal val="#ppt_x"/>
                                          </p:val>
                                        </p:tav>
                                      </p:tavLst>
                                    </p:anim>
                                    <p:anim calcmode="lin" valueType="num">
                                      <p:cBhvr additive="base">
                                        <p:cTn id="8" dur="500" fill="hold"/>
                                        <p:tgtEl>
                                          <p:spTgt spid="410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101"/>
                                        </p:tgtEl>
                                        <p:attrNameLst>
                                          <p:attrName>style.visibility</p:attrName>
                                        </p:attrNameLst>
                                      </p:cBhvr>
                                      <p:to>
                                        <p:strVal val="visible"/>
                                      </p:to>
                                    </p:set>
                                    <p:anim calcmode="lin" valueType="num">
                                      <p:cBhvr additive="base">
                                        <p:cTn id="13" dur="500" fill="hold"/>
                                        <p:tgtEl>
                                          <p:spTgt spid="4101"/>
                                        </p:tgtEl>
                                        <p:attrNameLst>
                                          <p:attrName>ppt_x</p:attrName>
                                        </p:attrNameLst>
                                      </p:cBhvr>
                                      <p:tavLst>
                                        <p:tav tm="0">
                                          <p:val>
                                            <p:strVal val="1+#ppt_w/2"/>
                                          </p:val>
                                        </p:tav>
                                        <p:tav tm="100000">
                                          <p:val>
                                            <p:strVal val="#ppt_x"/>
                                          </p:val>
                                        </p:tav>
                                      </p:tavLst>
                                    </p:anim>
                                    <p:anim calcmode="lin" valueType="num">
                                      <p:cBhvr additive="base">
                                        <p:cTn id="14" dur="500" fill="hold"/>
                                        <p:tgtEl>
                                          <p:spTgt spid="410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102"/>
                                        </p:tgtEl>
                                        <p:attrNameLst>
                                          <p:attrName>style.visibility</p:attrName>
                                        </p:attrNameLst>
                                      </p:cBhvr>
                                      <p:to>
                                        <p:strVal val="visible"/>
                                      </p:to>
                                    </p:set>
                                    <p:anim calcmode="lin" valueType="num">
                                      <p:cBhvr additive="base">
                                        <p:cTn id="19" dur="500" fill="hold"/>
                                        <p:tgtEl>
                                          <p:spTgt spid="4102"/>
                                        </p:tgtEl>
                                        <p:attrNameLst>
                                          <p:attrName>ppt_x</p:attrName>
                                        </p:attrNameLst>
                                      </p:cBhvr>
                                      <p:tavLst>
                                        <p:tav tm="0">
                                          <p:val>
                                            <p:strVal val="1+#ppt_w/2"/>
                                          </p:val>
                                        </p:tav>
                                        <p:tav tm="100000">
                                          <p:val>
                                            <p:strVal val="#ppt_x"/>
                                          </p:val>
                                        </p:tav>
                                      </p:tavLst>
                                    </p:anim>
                                    <p:anim calcmode="lin" valueType="num">
                                      <p:cBhvr additive="base">
                                        <p:cTn id="20" dur="500" fill="hold"/>
                                        <p:tgtEl>
                                          <p:spTgt spid="41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P spid="4101" grpId="0"/>
      <p:bldP spid="410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عنصر نائب لرقم الشريحة 4"/>
          <p:cNvSpPr>
            <a:spLocks noGrp="1"/>
          </p:cNvSpPr>
          <p:nvPr>
            <p:ph type="sldNum" sz="quarter" idx="12"/>
          </p:nvPr>
        </p:nvSpPr>
        <p:spPr/>
        <p:txBody>
          <a:bodyPr/>
          <a:lstStyle/>
          <a:p>
            <a:fld id="{E60DAC95-E445-40FA-8EBA-B827C1D5DF8F}" type="slidenum">
              <a:rPr lang="ar-JO"/>
              <a:pPr/>
              <a:t>30</a:t>
            </a:fld>
            <a:endParaRPr lang="en-US"/>
          </a:p>
        </p:txBody>
      </p:sp>
      <p:sp>
        <p:nvSpPr>
          <p:cNvPr id="27652" name="Text Box 4"/>
          <p:cNvSpPr txBox="1">
            <a:spLocks noChangeArrowheads="1"/>
          </p:cNvSpPr>
          <p:nvPr/>
        </p:nvSpPr>
        <p:spPr bwMode="auto">
          <a:xfrm>
            <a:off x="2971800" y="1447800"/>
            <a:ext cx="5715000" cy="396875"/>
          </a:xfrm>
          <a:prstGeom prst="rect">
            <a:avLst/>
          </a:prstGeom>
          <a:noFill/>
          <a:ln w="9525">
            <a:noFill/>
            <a:miter lim="800000"/>
            <a:headEnd/>
            <a:tailEnd/>
          </a:ln>
          <a:effectLst/>
        </p:spPr>
        <p:txBody>
          <a:bodyPr>
            <a:spAutoFit/>
          </a:bodyPr>
          <a:lstStyle/>
          <a:p>
            <a:pPr>
              <a:spcBef>
                <a:spcPct val="50000"/>
              </a:spcBef>
            </a:pPr>
            <a:r>
              <a:rPr lang="ar-SA" sz="2000" b="1">
                <a:solidFill>
                  <a:schemeClr val="bg2"/>
                </a:solidFill>
              </a:rPr>
              <a:t>المتغيرات العشوائية والتوزيعات الاحتمالية</a:t>
            </a:r>
            <a:r>
              <a:rPr lang="ar-SA" sz="2000">
                <a:solidFill>
                  <a:schemeClr val="bg2"/>
                </a:solidFill>
              </a:rPr>
              <a:t> </a:t>
            </a:r>
            <a:endParaRPr lang="en-US" sz="2000">
              <a:solidFill>
                <a:schemeClr val="bg2"/>
              </a:solidFill>
            </a:endParaRPr>
          </a:p>
        </p:txBody>
      </p:sp>
      <p:sp>
        <p:nvSpPr>
          <p:cNvPr id="27653" name="Text Box 5"/>
          <p:cNvSpPr txBox="1">
            <a:spLocks noChangeArrowheads="1"/>
          </p:cNvSpPr>
          <p:nvPr/>
        </p:nvSpPr>
        <p:spPr bwMode="auto">
          <a:xfrm>
            <a:off x="2057400" y="2057400"/>
            <a:ext cx="5451475" cy="762000"/>
          </a:xfrm>
          <a:prstGeom prst="rect">
            <a:avLst/>
          </a:prstGeom>
          <a:solidFill>
            <a:srgbClr val="FFFFFF"/>
          </a:solidFill>
          <a:ln w="28575">
            <a:solidFill>
              <a:srgbClr val="000000"/>
            </a:solidFill>
            <a:miter lim="800000"/>
            <a:headEnd/>
            <a:tailEnd/>
          </a:ln>
        </p:spPr>
        <p:txBody>
          <a:bodyPr/>
          <a:lstStyle/>
          <a:p>
            <a:r>
              <a:rPr lang="ar-JO" sz="2000" b="1">
                <a:latin typeface="Times New Roman" pitchFamily="18" charset="0"/>
                <a:cs typeface="Times New Roman" pitchFamily="18" charset="0"/>
              </a:rPr>
              <a:t>  - </a:t>
            </a:r>
            <a:r>
              <a:rPr lang="ar-SA" sz="2000" b="1">
                <a:latin typeface="Times New Roman" pitchFamily="18" charset="0"/>
                <a:cs typeface="Times New Roman" pitchFamily="18" charset="0"/>
              </a:rPr>
              <a:t>المتغير العشوائي</a:t>
            </a:r>
          </a:p>
          <a:p>
            <a:pPr algn="ctr"/>
            <a:r>
              <a:rPr lang="ar-SA" sz="2000" b="1">
                <a:latin typeface="Times New Roman" pitchFamily="18" charset="0"/>
                <a:cs typeface="Times New Roman" pitchFamily="18" charset="0"/>
              </a:rPr>
              <a:t> هو المتغير الذي يتم الحصول على قيمته نتيجة لتجربه عشوائية</a:t>
            </a:r>
            <a:endParaRPr lang="en-US" sz="2000"/>
          </a:p>
        </p:txBody>
      </p:sp>
      <p:grpSp>
        <p:nvGrpSpPr>
          <p:cNvPr id="27656" name="Group 8"/>
          <p:cNvGrpSpPr>
            <a:grpSpLocks/>
          </p:cNvGrpSpPr>
          <p:nvPr/>
        </p:nvGrpSpPr>
        <p:grpSpPr bwMode="auto">
          <a:xfrm>
            <a:off x="1066800" y="3048000"/>
            <a:ext cx="7467600" cy="2714625"/>
            <a:chOff x="672" y="1920"/>
            <a:chExt cx="4704" cy="1710"/>
          </a:xfrm>
        </p:grpSpPr>
        <p:sp>
          <p:nvSpPr>
            <p:cNvPr id="27654" name="Text Box 6"/>
            <p:cNvSpPr txBox="1">
              <a:spLocks noChangeArrowheads="1"/>
            </p:cNvSpPr>
            <p:nvPr/>
          </p:nvSpPr>
          <p:spPr bwMode="auto">
            <a:xfrm>
              <a:off x="1008" y="1920"/>
              <a:ext cx="4368" cy="750"/>
            </a:xfrm>
            <a:prstGeom prst="rect">
              <a:avLst/>
            </a:prstGeom>
            <a:noFill/>
            <a:ln w="9525">
              <a:noFill/>
              <a:miter lim="800000"/>
              <a:headEnd/>
              <a:tailEnd/>
            </a:ln>
            <a:effectLst/>
          </p:spPr>
          <p:txBody>
            <a:bodyPr>
              <a:spAutoFit/>
            </a:bodyPr>
            <a:lstStyle/>
            <a:p>
              <a:r>
                <a:rPr lang="ar-SA"/>
                <a:t>المتغير العشوائي يمكن أن يكون متقطعا </a:t>
              </a:r>
              <a:r>
                <a:rPr lang="en-US"/>
                <a:t>DISCRETE</a:t>
              </a:r>
              <a:r>
                <a:rPr lang="ar-JO"/>
                <a:t>  </a:t>
              </a:r>
              <a:r>
                <a:rPr lang="ar-SA"/>
                <a:t>أو متصلاً </a:t>
              </a:r>
              <a:r>
                <a:rPr lang="en-US"/>
                <a:t>CONTINOUNS</a:t>
              </a:r>
              <a:r>
                <a:rPr lang="ar-JO" b="1"/>
                <a:t> </a:t>
              </a:r>
            </a:p>
            <a:p>
              <a:endParaRPr lang="ar-JO" b="1"/>
            </a:p>
            <a:p>
              <a:r>
                <a:rPr lang="ar-SA" b="1"/>
                <a:t>المتغير المتقطع:</a:t>
              </a:r>
              <a:endParaRPr lang="ar-SA"/>
            </a:p>
            <a:p>
              <a:r>
                <a:rPr lang="ar-SA"/>
                <a:t>هو المتغير العشوائي الذي يأخذ قيمة من قيم الأعداد الصحيحة مثل 1 ، 2 ، 3 ، ... </a:t>
              </a:r>
              <a:endParaRPr lang="en-US"/>
            </a:p>
          </p:txBody>
        </p:sp>
        <p:sp>
          <p:nvSpPr>
            <p:cNvPr id="27655" name="Text Box 7"/>
            <p:cNvSpPr txBox="1">
              <a:spLocks noChangeArrowheads="1"/>
            </p:cNvSpPr>
            <p:nvPr/>
          </p:nvSpPr>
          <p:spPr bwMode="auto">
            <a:xfrm>
              <a:off x="672" y="2880"/>
              <a:ext cx="4656" cy="750"/>
            </a:xfrm>
            <a:prstGeom prst="rect">
              <a:avLst/>
            </a:prstGeom>
            <a:noFill/>
            <a:ln w="9525">
              <a:noFill/>
              <a:miter lim="800000"/>
              <a:headEnd/>
              <a:tailEnd/>
            </a:ln>
            <a:effectLst/>
          </p:spPr>
          <p:txBody>
            <a:bodyPr>
              <a:spAutoFit/>
            </a:bodyPr>
            <a:lstStyle/>
            <a:p>
              <a:r>
                <a:rPr lang="ar-SA"/>
                <a:t>أمثلة على المتغير المتقطع : </a:t>
              </a:r>
            </a:p>
            <a:p>
              <a:pPr>
                <a:buFontTx/>
                <a:buChar char="•"/>
              </a:pPr>
              <a:r>
                <a:rPr lang="ar-SA"/>
                <a:t>عدد أفراد الأسرة في عينة إحصائية مكونه من عده أسر </a:t>
              </a:r>
            </a:p>
            <a:p>
              <a:pPr>
                <a:buFontTx/>
                <a:buChar char="•"/>
              </a:pPr>
              <a:r>
                <a:rPr lang="ar-SA"/>
                <a:t>عدد الأهداف المسجلة لفريق رياضي خلال الدورى العام </a:t>
              </a:r>
            </a:p>
            <a:p>
              <a:pPr>
                <a:buFontTx/>
                <a:buChar char="•"/>
              </a:pPr>
              <a:r>
                <a:rPr lang="ar-SA"/>
                <a:t>عدد السيارات المباعه في الشهر لإحدى شركات السيارات ... الخ </a:t>
              </a:r>
              <a:endParaRPr lang="en-US"/>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Effect transition="in" filter="box(in)">
                                      <p:cBhvr>
                                        <p:cTn id="7" dur="500"/>
                                        <p:tgtEl>
                                          <p:spTgt spid="2765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7653"/>
                                        </p:tgtEl>
                                        <p:attrNameLst>
                                          <p:attrName>style.visibility</p:attrName>
                                        </p:attrNameLst>
                                      </p:cBhvr>
                                      <p:to>
                                        <p:strVal val="visible"/>
                                      </p:to>
                                    </p:set>
                                    <p:animEffect transition="in" filter="box(in)">
                                      <p:cBhvr>
                                        <p:cTn id="12" dur="500"/>
                                        <p:tgtEl>
                                          <p:spTgt spid="2765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nodeType="clickEffect">
                                  <p:stCondLst>
                                    <p:cond delay="0"/>
                                  </p:stCondLst>
                                  <p:childTnLst>
                                    <p:set>
                                      <p:cBhvr>
                                        <p:cTn id="16" dur="1" fill="hold">
                                          <p:stCondLst>
                                            <p:cond delay="0"/>
                                          </p:stCondLst>
                                        </p:cTn>
                                        <p:tgtEl>
                                          <p:spTgt spid="27656"/>
                                        </p:tgtEl>
                                        <p:attrNameLst>
                                          <p:attrName>style.visibility</p:attrName>
                                        </p:attrNameLst>
                                      </p:cBhvr>
                                      <p:to>
                                        <p:strVal val="visible"/>
                                      </p:to>
                                    </p:set>
                                    <p:anim calcmode="lin" valueType="num">
                                      <p:cBhvr additive="base">
                                        <p:cTn id="17" dur="500" fill="hold"/>
                                        <p:tgtEl>
                                          <p:spTgt spid="27656"/>
                                        </p:tgtEl>
                                        <p:attrNameLst>
                                          <p:attrName>ppt_x</p:attrName>
                                        </p:attrNameLst>
                                      </p:cBhvr>
                                      <p:tavLst>
                                        <p:tav tm="0">
                                          <p:val>
                                            <p:strVal val="1+#ppt_w/2"/>
                                          </p:val>
                                        </p:tav>
                                        <p:tav tm="100000">
                                          <p:val>
                                            <p:strVal val="#ppt_x"/>
                                          </p:val>
                                        </p:tav>
                                      </p:tavLst>
                                    </p:anim>
                                    <p:anim calcmode="lin" valueType="num">
                                      <p:cBhvr additive="base">
                                        <p:cTn id="18" dur="500" fill="hold"/>
                                        <p:tgtEl>
                                          <p:spTgt spid="276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P spid="2765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716" name="Group 44"/>
          <p:cNvGraphicFramePr>
            <a:graphicFrameLocks noGrp="1"/>
          </p:cNvGraphicFramePr>
          <p:nvPr>
            <p:ph type="tbl" idx="1"/>
          </p:nvPr>
        </p:nvGraphicFramePr>
        <p:xfrm>
          <a:off x="838200" y="4795838"/>
          <a:ext cx="7772400" cy="914400"/>
        </p:xfrm>
        <a:graphic>
          <a:graphicData uri="http://schemas.openxmlformats.org/drawingml/2006/table">
            <a:tbl>
              <a:tblPr rtl="1"/>
              <a:tblGrid>
                <a:gridCol w="1111250"/>
                <a:gridCol w="1109662"/>
                <a:gridCol w="1111250"/>
                <a:gridCol w="1108075"/>
                <a:gridCol w="1111250"/>
                <a:gridCol w="1109663"/>
                <a:gridCol w="1111250"/>
              </a:tblGrid>
              <a:tr h="385763">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chemeClr val="tx1"/>
                          </a:solidFill>
                          <a:effectLst/>
                          <a:latin typeface="Arial" charset="0"/>
                          <a:cs typeface="Simplified Arabic" pitchFamily="2" charset="-78"/>
                        </a:rPr>
                        <a:t>6</a:t>
                      </a:r>
                      <a:endParaRPr kumimoji="0" lang="en-US" sz="2000" b="0" i="0" u="none" strike="noStrike" cap="none" normalizeH="0" baseline="0" smtClean="0">
                        <a:ln>
                          <a:noFill/>
                        </a:ln>
                        <a:solidFill>
                          <a:schemeClr val="tx1"/>
                        </a:solidFill>
                        <a:effectLst/>
                        <a:latin typeface="Arial" charset="0"/>
                        <a:cs typeface="Simplified Arabic"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chemeClr val="tx1"/>
                          </a:solidFill>
                          <a:effectLst/>
                          <a:latin typeface="Arial" charset="0"/>
                          <a:cs typeface="Simplified Arabic" pitchFamily="2" charset="-78"/>
                        </a:rPr>
                        <a:t>5</a:t>
                      </a:r>
                      <a:endParaRPr kumimoji="0" lang="en-US" sz="20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chemeClr val="tx1"/>
                          </a:solidFill>
                          <a:effectLst/>
                          <a:latin typeface="Arial" charset="0"/>
                          <a:cs typeface="Simplified Arabic" pitchFamily="2" charset="-78"/>
                        </a:rPr>
                        <a:t>4</a:t>
                      </a:r>
                      <a:endParaRPr kumimoji="0" lang="en-US" sz="20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chemeClr val="tx1"/>
                          </a:solidFill>
                          <a:effectLst/>
                          <a:latin typeface="Arial" charset="0"/>
                          <a:cs typeface="Simplified Arabic" pitchFamily="2" charset="-78"/>
                        </a:rPr>
                        <a:t>3</a:t>
                      </a:r>
                      <a:endParaRPr kumimoji="0" lang="en-US" sz="20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chemeClr val="tx1"/>
                          </a:solidFill>
                          <a:effectLst/>
                          <a:latin typeface="Arial" charset="0"/>
                          <a:cs typeface="Simplified Arabic" pitchFamily="2" charset="-78"/>
                        </a:rPr>
                        <a:t>2</a:t>
                      </a:r>
                      <a:endParaRPr kumimoji="0" lang="en-US" sz="20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rgbClr val="000000"/>
                          </a:solidFill>
                          <a:effectLst/>
                          <a:latin typeface="Times New Roman" pitchFamily="18" charset="0"/>
                          <a:cs typeface="Times New Roman" pitchFamily="18" charset="0"/>
                        </a:rPr>
                        <a:t>1</a:t>
                      </a:r>
                      <a:endParaRPr kumimoji="0" lang="en-US" sz="2000" b="0"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SA" sz="2000" b="1" i="0" u="none" strike="noStrike" cap="none" normalizeH="0" baseline="0" smtClean="0">
                          <a:ln>
                            <a:noFill/>
                          </a:ln>
                          <a:solidFill>
                            <a:schemeClr val="tx1"/>
                          </a:solidFill>
                          <a:effectLst/>
                          <a:latin typeface="Arial" charset="0"/>
                          <a:cs typeface="Simplified Arabic" pitchFamily="2" charset="-78"/>
                        </a:rPr>
                        <a:t>الوجه</a:t>
                      </a:r>
                      <a:r>
                        <a:rPr kumimoji="0" lang="en-US" sz="2000" b="0" i="0" u="none" strike="noStrike" cap="none" normalizeH="0" baseline="0" smtClean="0">
                          <a:ln>
                            <a:noFill/>
                          </a:ln>
                          <a:solidFill>
                            <a:schemeClr val="tx1"/>
                          </a:solidFill>
                          <a:effectLst/>
                          <a:latin typeface="Arial" charset="0"/>
                          <a:cs typeface="Simplified Arabic" pitchFamily="2" charset="-78"/>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8950">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rgbClr val="000000"/>
                          </a:solidFill>
                          <a:effectLst/>
                          <a:latin typeface="Times New Roman" pitchFamily="18" charset="0"/>
                          <a:cs typeface="Times New Roman" pitchFamily="18" charset="0"/>
                        </a:rPr>
                        <a:t>6/1</a:t>
                      </a:r>
                      <a:endParaRPr kumimoji="0" lang="en-US" sz="2000" b="0"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rgbClr val="000000"/>
                          </a:solidFill>
                          <a:effectLst/>
                          <a:latin typeface="Times New Roman" pitchFamily="18" charset="0"/>
                          <a:cs typeface="Times New Roman" pitchFamily="18" charset="0"/>
                        </a:rPr>
                        <a:t>6/1</a:t>
                      </a:r>
                      <a:endParaRPr kumimoji="0" lang="en-US" sz="2000" b="0"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rgbClr val="000000"/>
                          </a:solidFill>
                          <a:effectLst/>
                          <a:latin typeface="Times New Roman" pitchFamily="18" charset="0"/>
                          <a:cs typeface="Times New Roman" pitchFamily="18" charset="0"/>
                        </a:rPr>
                        <a:t>6/1</a:t>
                      </a:r>
                      <a:endParaRPr kumimoji="0" lang="en-US" sz="2000" b="0"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rgbClr val="000000"/>
                          </a:solidFill>
                          <a:effectLst/>
                          <a:latin typeface="Times New Roman" pitchFamily="18" charset="0"/>
                          <a:cs typeface="Times New Roman" pitchFamily="18" charset="0"/>
                        </a:rPr>
                        <a:t>6/1</a:t>
                      </a:r>
                      <a:endParaRPr kumimoji="0" lang="en-US" sz="2000" b="0"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rgbClr val="000000"/>
                          </a:solidFill>
                          <a:effectLst/>
                          <a:latin typeface="Times New Roman" pitchFamily="18" charset="0"/>
                          <a:cs typeface="Times New Roman" pitchFamily="18" charset="0"/>
                        </a:rPr>
                        <a:t>6/1</a:t>
                      </a:r>
                      <a:endParaRPr kumimoji="0" lang="en-US" sz="2000" b="0"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JO" sz="2000" b="0" i="0" u="none" strike="noStrike" cap="none" normalizeH="0" baseline="0" smtClean="0">
                          <a:ln>
                            <a:noFill/>
                          </a:ln>
                          <a:solidFill>
                            <a:srgbClr val="000000"/>
                          </a:solidFill>
                          <a:effectLst/>
                          <a:latin typeface="Times New Roman" pitchFamily="18" charset="0"/>
                          <a:cs typeface="Times New Roman" pitchFamily="18" charset="0"/>
                        </a:rPr>
                        <a:t>6/1</a:t>
                      </a:r>
                      <a:endParaRPr kumimoji="0" lang="en-US" sz="2000" b="0" i="0" u="none" strike="noStrike" cap="none" normalizeH="0" baseline="0" smtClean="0">
                        <a:ln>
                          <a:noFill/>
                        </a:ln>
                        <a:solidFill>
                          <a:srgbClr val="0000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ar-SA" sz="2000" b="1" i="0" u="none" strike="noStrike" cap="none" normalizeH="0" baseline="0" smtClean="0">
                          <a:ln>
                            <a:noFill/>
                          </a:ln>
                          <a:solidFill>
                            <a:schemeClr val="tx1"/>
                          </a:solidFill>
                          <a:effectLst/>
                          <a:latin typeface="Arial" charset="0"/>
                          <a:cs typeface="Simplified Arabic" pitchFamily="2" charset="-78"/>
                        </a:rPr>
                        <a:t>الاحتمال</a:t>
                      </a:r>
                      <a:r>
                        <a:rPr kumimoji="0" lang="en-US" sz="2800" b="0" i="0" u="none" strike="noStrike" cap="none" normalizeH="0" baseline="0" smtClean="0">
                          <a:ln>
                            <a:noFill/>
                          </a:ln>
                          <a:solidFill>
                            <a:schemeClr val="tx1"/>
                          </a:solidFill>
                          <a:effectLst/>
                          <a:latin typeface="Arial" charset="0"/>
                          <a:cs typeface="Simplified Arabic" pitchFamily="2" charset="-78"/>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4" name="عنصر نائب لرقم الشريحة 4"/>
          <p:cNvSpPr>
            <a:spLocks noGrp="1"/>
          </p:cNvSpPr>
          <p:nvPr>
            <p:ph type="sldNum" sz="quarter" idx="11"/>
          </p:nvPr>
        </p:nvSpPr>
        <p:spPr/>
        <p:txBody>
          <a:bodyPr/>
          <a:lstStyle/>
          <a:p>
            <a:fld id="{C04B08E9-B9B0-4165-9315-F44B9F310C7F}" type="slidenum">
              <a:rPr lang="ar-JO"/>
              <a:pPr/>
              <a:t>31</a:t>
            </a:fld>
            <a:endParaRPr lang="en-US"/>
          </a:p>
        </p:txBody>
      </p:sp>
      <p:sp>
        <p:nvSpPr>
          <p:cNvPr id="28676" name="Text Box 4"/>
          <p:cNvSpPr txBox="1">
            <a:spLocks noChangeArrowheads="1"/>
          </p:cNvSpPr>
          <p:nvPr/>
        </p:nvSpPr>
        <p:spPr bwMode="auto">
          <a:xfrm>
            <a:off x="990600" y="1447800"/>
            <a:ext cx="7696200" cy="2289175"/>
          </a:xfrm>
          <a:prstGeom prst="rect">
            <a:avLst/>
          </a:prstGeom>
          <a:noFill/>
          <a:ln w="9525">
            <a:noFill/>
            <a:miter lim="800000"/>
            <a:headEnd/>
            <a:tailEnd/>
          </a:ln>
          <a:effectLst/>
        </p:spPr>
        <p:txBody>
          <a:bodyPr>
            <a:spAutoFit/>
          </a:bodyPr>
          <a:lstStyle/>
          <a:p>
            <a:r>
              <a:rPr lang="ar-SA" b="1"/>
              <a:t>المتغير المتصل: </a:t>
            </a:r>
            <a:endParaRPr lang="ar-SA"/>
          </a:p>
          <a:p>
            <a:r>
              <a:rPr lang="ar-SA"/>
              <a:t>هو المتغير العشوائي الذي يأخذ أي قيمة داخل مدى معين مثل مقاييس الطول والوزن والزمن والقيمة.</a:t>
            </a:r>
            <a:endParaRPr lang="ar-JO"/>
          </a:p>
          <a:p>
            <a:endParaRPr lang="ar-SA"/>
          </a:p>
          <a:p>
            <a:r>
              <a:rPr lang="ar-SA"/>
              <a:t>أمثلة على المتغير المتصل: </a:t>
            </a:r>
          </a:p>
          <a:p>
            <a:pPr>
              <a:buFontTx/>
              <a:buChar char="•"/>
            </a:pPr>
            <a:r>
              <a:rPr lang="ar-SA"/>
              <a:t>المبيعات الشهرية من الحليب لإحدى مؤسسات الألبان .</a:t>
            </a:r>
          </a:p>
          <a:p>
            <a:pPr>
              <a:buFontTx/>
              <a:buChar char="•"/>
            </a:pPr>
            <a:r>
              <a:rPr lang="ar-SA"/>
              <a:t>أطوال طلبة الجامعة . </a:t>
            </a:r>
          </a:p>
          <a:p>
            <a:pPr>
              <a:buFontTx/>
              <a:buChar char="•"/>
            </a:pPr>
            <a:r>
              <a:rPr lang="ar-SA"/>
              <a:t>أوزان طلاب الصف الأول الابتدائي في إحدى المدارس.</a:t>
            </a:r>
          </a:p>
          <a:p>
            <a:pPr>
              <a:buFontTx/>
              <a:buChar char="•"/>
            </a:pPr>
            <a:r>
              <a:rPr lang="ar-SA"/>
              <a:t>أثمان البرميل الواحد للنفط الكويتي خلال السنة الأخيرة ... الخ.</a:t>
            </a:r>
            <a:endParaRPr lang="en-US"/>
          </a:p>
        </p:txBody>
      </p:sp>
      <p:grpSp>
        <p:nvGrpSpPr>
          <p:cNvPr id="28715" name="Group 43"/>
          <p:cNvGrpSpPr>
            <a:grpSpLocks/>
          </p:cNvGrpSpPr>
          <p:nvPr/>
        </p:nvGrpSpPr>
        <p:grpSpPr bwMode="auto">
          <a:xfrm>
            <a:off x="1828800" y="3962400"/>
            <a:ext cx="6737350" cy="823913"/>
            <a:chOff x="1152" y="2496"/>
            <a:chExt cx="4244" cy="519"/>
          </a:xfrm>
        </p:grpSpPr>
        <p:sp>
          <p:nvSpPr>
            <p:cNvPr id="28677" name="Rectangle 5"/>
            <p:cNvSpPr>
              <a:spLocks noChangeArrowheads="1"/>
            </p:cNvSpPr>
            <p:nvPr/>
          </p:nvSpPr>
          <p:spPr bwMode="auto">
            <a:xfrm>
              <a:off x="1456" y="2496"/>
              <a:ext cx="3940" cy="231"/>
            </a:xfrm>
            <a:prstGeom prst="rect">
              <a:avLst/>
            </a:prstGeom>
            <a:noFill/>
            <a:ln w="9525">
              <a:noFill/>
              <a:miter lim="800000"/>
              <a:headEnd/>
              <a:tailEnd/>
            </a:ln>
            <a:effectLst/>
          </p:spPr>
          <p:txBody>
            <a:bodyPr wrap="none" anchor="ctr">
              <a:spAutoFit/>
            </a:bodyPr>
            <a:lstStyle/>
            <a:p>
              <a:r>
                <a:rPr lang="ar-SA" b="1"/>
                <a:t>التوزيـــعات الاحتماليــة المتقطعـة</a:t>
              </a:r>
              <a:r>
                <a:rPr lang="en-US" b="1"/>
                <a:t>Discrete Probability Distributions</a:t>
              </a:r>
              <a:endParaRPr lang="ar-SA" b="1"/>
            </a:p>
          </p:txBody>
        </p:sp>
        <p:sp>
          <p:nvSpPr>
            <p:cNvPr id="28678" name="Rectangle 6"/>
            <p:cNvSpPr>
              <a:spLocks noChangeArrowheads="1"/>
            </p:cNvSpPr>
            <p:nvPr/>
          </p:nvSpPr>
          <p:spPr bwMode="auto">
            <a:xfrm>
              <a:off x="1152" y="2784"/>
              <a:ext cx="4195" cy="231"/>
            </a:xfrm>
            <a:prstGeom prst="rect">
              <a:avLst/>
            </a:prstGeom>
            <a:noFill/>
            <a:ln w="9525">
              <a:noFill/>
              <a:miter lim="800000"/>
              <a:headEnd/>
              <a:tailEnd/>
            </a:ln>
            <a:effectLst/>
          </p:spPr>
          <p:txBody>
            <a:bodyPr wrap="none" anchor="ctr">
              <a:spAutoFit/>
            </a:bodyPr>
            <a:lstStyle/>
            <a:p>
              <a:r>
                <a:rPr lang="ar-SA"/>
                <a:t>إذا رمينا زهره نرد فإنه يمكننا ان نمثل النتائج الممكنة واحتمالات كل منها بالجدول التالي:</a:t>
              </a:r>
              <a:r>
                <a:rPr lang="en-US"/>
                <a:t> </a:t>
              </a:r>
            </a:p>
          </p:txBody>
        </p:sp>
      </p:grpSp>
      <p:sp>
        <p:nvSpPr>
          <p:cNvPr id="28679" name="Text Box 7"/>
          <p:cNvSpPr txBox="1">
            <a:spLocks noChangeArrowheads="1"/>
          </p:cNvSpPr>
          <p:nvPr/>
        </p:nvSpPr>
        <p:spPr bwMode="auto">
          <a:xfrm>
            <a:off x="762000" y="4953000"/>
            <a:ext cx="7620000" cy="366713"/>
          </a:xfrm>
          <a:prstGeom prst="rect">
            <a:avLst/>
          </a:prstGeom>
          <a:noFill/>
          <a:ln w="9525">
            <a:noFill/>
            <a:miter lim="800000"/>
            <a:headEnd/>
            <a:tailEnd/>
          </a:ln>
          <a:effectLst/>
        </p:spPr>
        <p:txBody>
          <a:bodyPr>
            <a:spAutoFit/>
          </a:bodyPr>
          <a:lstStyle/>
          <a:p>
            <a:pPr>
              <a:spcBef>
                <a:spcPct val="50000"/>
              </a:spcBef>
            </a:pPr>
            <a:endParaRPr lang="ar-SA" b="1">
              <a:solidFill>
                <a:srgbClr val="000000"/>
              </a:solidFill>
              <a:latin typeface="Times New Roman" pitchFamily="18" charset="0"/>
              <a:ea typeface="Times New Roman" pitchFamily="18" charset="0"/>
              <a:cs typeface="Simplified Arabic" pitchFamily="2" charset="-78"/>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box(in)">
                                      <p:cBhvr>
                                        <p:cTn id="7" dur="500"/>
                                        <p:tgtEl>
                                          <p:spTgt spid="2867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28715"/>
                                        </p:tgtEl>
                                        <p:attrNameLst>
                                          <p:attrName>style.visibility</p:attrName>
                                        </p:attrNameLst>
                                      </p:cBhvr>
                                      <p:to>
                                        <p:strVal val="visible"/>
                                      </p:to>
                                    </p:set>
                                    <p:anim calcmode="lin" valueType="num">
                                      <p:cBhvr additive="base">
                                        <p:cTn id="12" dur="500" fill="hold"/>
                                        <p:tgtEl>
                                          <p:spTgt spid="28715"/>
                                        </p:tgtEl>
                                        <p:attrNameLst>
                                          <p:attrName>ppt_x</p:attrName>
                                        </p:attrNameLst>
                                      </p:cBhvr>
                                      <p:tavLst>
                                        <p:tav tm="0">
                                          <p:val>
                                            <p:strVal val="1+#ppt_w/2"/>
                                          </p:val>
                                        </p:tav>
                                        <p:tav tm="100000">
                                          <p:val>
                                            <p:strVal val="#ppt_x"/>
                                          </p:val>
                                        </p:tav>
                                      </p:tavLst>
                                    </p:anim>
                                    <p:anim calcmode="lin" valueType="num">
                                      <p:cBhvr additive="base">
                                        <p:cTn id="13" dur="500" fill="hold"/>
                                        <p:tgtEl>
                                          <p:spTgt spid="2871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8716"/>
                                        </p:tgtEl>
                                        <p:attrNameLst>
                                          <p:attrName>style.visibility</p:attrName>
                                        </p:attrNameLst>
                                      </p:cBhvr>
                                      <p:to>
                                        <p:strVal val="visible"/>
                                      </p:to>
                                    </p:set>
                                    <p:anim calcmode="lin" valueType="num">
                                      <p:cBhvr additive="base">
                                        <p:cTn id="18" dur="500" fill="hold"/>
                                        <p:tgtEl>
                                          <p:spTgt spid="28716"/>
                                        </p:tgtEl>
                                        <p:attrNameLst>
                                          <p:attrName>ppt_x</p:attrName>
                                        </p:attrNameLst>
                                      </p:cBhvr>
                                      <p:tavLst>
                                        <p:tav tm="0">
                                          <p:val>
                                            <p:strVal val="#ppt_x"/>
                                          </p:val>
                                        </p:tav>
                                        <p:tav tm="100000">
                                          <p:val>
                                            <p:strVal val="#ppt_x"/>
                                          </p:val>
                                        </p:tav>
                                      </p:tavLst>
                                    </p:anim>
                                    <p:anim calcmode="lin" valueType="num">
                                      <p:cBhvr additive="base">
                                        <p:cTn id="19" dur="500" fill="hold"/>
                                        <p:tgtEl>
                                          <p:spTgt spid="287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895" name="Object 175"/>
          <p:cNvGraphicFramePr>
            <a:graphicFrameLocks noChangeAspect="1"/>
          </p:cNvGraphicFramePr>
          <p:nvPr>
            <p:ph idx="1"/>
          </p:nvPr>
        </p:nvGraphicFramePr>
        <p:xfrm>
          <a:off x="2706688" y="2971800"/>
          <a:ext cx="174625" cy="317500"/>
        </p:xfrm>
        <a:graphic>
          <a:graphicData uri="http://schemas.openxmlformats.org/presentationml/2006/ole">
            <p:oleObj spid="_x0000_s30895" name="Equation" r:id="rId3" imgW="203112" imgH="368140" progId="Equation.3">
              <p:embed/>
            </p:oleObj>
          </a:graphicData>
        </a:graphic>
      </p:graphicFrame>
      <p:sp>
        <p:nvSpPr>
          <p:cNvPr id="69" name="عنصر نائب لرقم الشريحة 4"/>
          <p:cNvSpPr>
            <a:spLocks noGrp="1"/>
          </p:cNvSpPr>
          <p:nvPr>
            <p:ph type="sldNum" sz="quarter" idx="12"/>
          </p:nvPr>
        </p:nvSpPr>
        <p:spPr/>
        <p:txBody>
          <a:bodyPr/>
          <a:lstStyle/>
          <a:p>
            <a:fld id="{3BCF8AC6-F284-43B8-A897-ED6FABA989AF}" type="slidenum">
              <a:rPr lang="ar-JO"/>
              <a:pPr/>
              <a:t>32</a:t>
            </a:fld>
            <a:endParaRPr lang="en-US"/>
          </a:p>
        </p:txBody>
      </p:sp>
      <p:sp>
        <p:nvSpPr>
          <p:cNvPr id="30724" name="Rectangle 4"/>
          <p:cNvSpPr>
            <a:spLocks noChangeArrowheads="1"/>
          </p:cNvSpPr>
          <p:nvPr/>
        </p:nvSpPr>
        <p:spPr bwMode="auto">
          <a:xfrm>
            <a:off x="3276600" y="1600200"/>
            <a:ext cx="5518150" cy="641350"/>
          </a:xfrm>
          <a:prstGeom prst="rect">
            <a:avLst/>
          </a:prstGeom>
          <a:noFill/>
          <a:ln w="9525">
            <a:noFill/>
            <a:miter lim="800000"/>
            <a:headEnd/>
            <a:tailEnd/>
          </a:ln>
          <a:effectLst/>
        </p:spPr>
        <p:txBody>
          <a:bodyPr wrap="none" anchor="ctr">
            <a:spAutoFit/>
          </a:bodyPr>
          <a:lstStyle/>
          <a:p>
            <a:pPr algn="justLow"/>
            <a:r>
              <a:rPr lang="ar-SA"/>
              <a:t>وإذا رمينا زهرتي نرد وكنا مهتمين بمجموع وجهي الزهر </a:t>
            </a:r>
            <a:endParaRPr lang="ar-JO"/>
          </a:p>
          <a:p>
            <a:pPr algn="justLow"/>
            <a:r>
              <a:rPr lang="ar-SA"/>
              <a:t>فانه يمكننا أن نمثل النتائج الممكنة واحتمال كل منها بالجدول التالي: </a:t>
            </a:r>
          </a:p>
        </p:txBody>
      </p:sp>
      <p:sp>
        <p:nvSpPr>
          <p:cNvPr id="30749" name="Rectangle 29"/>
          <p:cNvSpPr>
            <a:spLocks noChangeArrowheads="1"/>
          </p:cNvSpPr>
          <p:nvPr/>
        </p:nvSpPr>
        <p:spPr bwMode="auto">
          <a:xfrm>
            <a:off x="1165225" y="2852738"/>
            <a:ext cx="334963" cy="0"/>
          </a:xfrm>
          <a:prstGeom prst="rect">
            <a:avLst/>
          </a:prstGeom>
          <a:noFill/>
          <a:ln w="9525">
            <a:noFill/>
            <a:miter lim="800000"/>
            <a:headEnd/>
            <a:tailEnd/>
          </a:ln>
          <a:effectLst/>
        </p:spPr>
        <p:txBody>
          <a:bodyPr wrap="none">
            <a:spAutoFit/>
          </a:bodyPr>
          <a:lstStyle/>
          <a:p>
            <a:endParaRPr lang="ar-SA"/>
          </a:p>
        </p:txBody>
      </p:sp>
      <p:graphicFrame>
        <p:nvGraphicFramePr>
          <p:cNvPr id="30735" name="Object 15"/>
          <p:cNvGraphicFramePr>
            <a:graphicFrameLocks noChangeAspect="1"/>
          </p:cNvGraphicFramePr>
          <p:nvPr/>
        </p:nvGraphicFramePr>
        <p:xfrm>
          <a:off x="8229600" y="2971800"/>
          <a:ext cx="200025" cy="371475"/>
        </p:xfrm>
        <a:graphic>
          <a:graphicData uri="http://schemas.openxmlformats.org/presentationml/2006/ole">
            <p:oleObj spid="_x0000_s30735" name="Equation" r:id="rId4" imgW="203112" imgH="368140" progId="Equation.3">
              <p:embed/>
            </p:oleObj>
          </a:graphicData>
        </a:graphic>
      </p:graphicFrame>
      <p:sp>
        <p:nvSpPr>
          <p:cNvPr id="30751" name="Rectangle 31"/>
          <p:cNvSpPr>
            <a:spLocks noChangeArrowheads="1"/>
          </p:cNvSpPr>
          <p:nvPr/>
        </p:nvSpPr>
        <p:spPr bwMode="auto">
          <a:xfrm>
            <a:off x="1165225" y="2852738"/>
            <a:ext cx="334963" cy="0"/>
          </a:xfrm>
          <a:prstGeom prst="rect">
            <a:avLst/>
          </a:prstGeom>
          <a:noFill/>
          <a:ln w="9525">
            <a:noFill/>
            <a:miter lim="800000"/>
            <a:headEnd/>
            <a:tailEnd/>
          </a:ln>
          <a:effectLst/>
        </p:spPr>
        <p:txBody>
          <a:bodyPr wrap="none">
            <a:spAutoFit/>
          </a:bodyPr>
          <a:lstStyle/>
          <a:p>
            <a:endParaRPr lang="ar-SA"/>
          </a:p>
        </p:txBody>
      </p:sp>
      <p:graphicFrame>
        <p:nvGraphicFramePr>
          <p:cNvPr id="30734" name="Object 14"/>
          <p:cNvGraphicFramePr>
            <a:graphicFrameLocks noChangeAspect="1"/>
          </p:cNvGraphicFramePr>
          <p:nvPr/>
        </p:nvGraphicFramePr>
        <p:xfrm>
          <a:off x="7620000" y="2971800"/>
          <a:ext cx="200025" cy="371475"/>
        </p:xfrm>
        <a:graphic>
          <a:graphicData uri="http://schemas.openxmlformats.org/presentationml/2006/ole">
            <p:oleObj spid="_x0000_s30734" name="Equation" r:id="rId5" imgW="203112" imgH="368140" progId="Equation.3">
              <p:embed/>
            </p:oleObj>
          </a:graphicData>
        </a:graphic>
      </p:graphicFrame>
      <p:sp>
        <p:nvSpPr>
          <p:cNvPr id="30753" name="Rectangle 33"/>
          <p:cNvSpPr>
            <a:spLocks noChangeArrowheads="1"/>
          </p:cNvSpPr>
          <p:nvPr/>
        </p:nvSpPr>
        <p:spPr bwMode="auto">
          <a:xfrm>
            <a:off x="1165225" y="2852738"/>
            <a:ext cx="334963" cy="0"/>
          </a:xfrm>
          <a:prstGeom prst="rect">
            <a:avLst/>
          </a:prstGeom>
          <a:noFill/>
          <a:ln w="9525">
            <a:noFill/>
            <a:miter lim="800000"/>
            <a:headEnd/>
            <a:tailEnd/>
          </a:ln>
          <a:effectLst/>
        </p:spPr>
        <p:txBody>
          <a:bodyPr wrap="none">
            <a:spAutoFit/>
          </a:bodyPr>
          <a:lstStyle/>
          <a:p>
            <a:endParaRPr lang="ar-SA"/>
          </a:p>
        </p:txBody>
      </p:sp>
      <p:graphicFrame>
        <p:nvGraphicFramePr>
          <p:cNvPr id="30733" name="Object 13"/>
          <p:cNvGraphicFramePr>
            <a:graphicFrameLocks noChangeAspect="1"/>
          </p:cNvGraphicFramePr>
          <p:nvPr/>
        </p:nvGraphicFramePr>
        <p:xfrm>
          <a:off x="7086600" y="2981325"/>
          <a:ext cx="200025" cy="371475"/>
        </p:xfrm>
        <a:graphic>
          <a:graphicData uri="http://schemas.openxmlformats.org/presentationml/2006/ole">
            <p:oleObj spid="_x0000_s30733" name="Equation" r:id="rId6" imgW="203112" imgH="368140" progId="Equation.3">
              <p:embed/>
            </p:oleObj>
          </a:graphicData>
        </a:graphic>
      </p:graphicFrame>
      <p:sp>
        <p:nvSpPr>
          <p:cNvPr id="30755" name="Rectangle 35"/>
          <p:cNvSpPr>
            <a:spLocks noChangeArrowheads="1"/>
          </p:cNvSpPr>
          <p:nvPr/>
        </p:nvSpPr>
        <p:spPr bwMode="auto">
          <a:xfrm>
            <a:off x="1165225" y="2852738"/>
            <a:ext cx="334963" cy="0"/>
          </a:xfrm>
          <a:prstGeom prst="rect">
            <a:avLst/>
          </a:prstGeom>
          <a:noFill/>
          <a:ln w="9525">
            <a:noFill/>
            <a:miter lim="800000"/>
            <a:headEnd/>
            <a:tailEnd/>
          </a:ln>
          <a:effectLst/>
        </p:spPr>
        <p:txBody>
          <a:bodyPr wrap="none">
            <a:spAutoFit/>
          </a:bodyPr>
          <a:lstStyle/>
          <a:p>
            <a:endParaRPr lang="ar-SA"/>
          </a:p>
        </p:txBody>
      </p:sp>
      <p:graphicFrame>
        <p:nvGraphicFramePr>
          <p:cNvPr id="30732" name="Object 12"/>
          <p:cNvGraphicFramePr>
            <a:graphicFrameLocks noChangeAspect="1"/>
          </p:cNvGraphicFramePr>
          <p:nvPr/>
        </p:nvGraphicFramePr>
        <p:xfrm>
          <a:off x="6477000" y="2981325"/>
          <a:ext cx="200025" cy="371475"/>
        </p:xfrm>
        <a:graphic>
          <a:graphicData uri="http://schemas.openxmlformats.org/presentationml/2006/ole">
            <p:oleObj spid="_x0000_s30732" name="Equation" r:id="rId7" imgW="203112" imgH="368140" progId="Equation.3">
              <p:embed/>
            </p:oleObj>
          </a:graphicData>
        </a:graphic>
      </p:graphicFrame>
      <p:sp>
        <p:nvSpPr>
          <p:cNvPr id="30757" name="Rectangle 37"/>
          <p:cNvSpPr>
            <a:spLocks noChangeArrowheads="1"/>
          </p:cNvSpPr>
          <p:nvPr/>
        </p:nvSpPr>
        <p:spPr bwMode="auto">
          <a:xfrm>
            <a:off x="1165225" y="2852738"/>
            <a:ext cx="334963" cy="0"/>
          </a:xfrm>
          <a:prstGeom prst="rect">
            <a:avLst/>
          </a:prstGeom>
          <a:noFill/>
          <a:ln w="9525">
            <a:noFill/>
            <a:miter lim="800000"/>
            <a:headEnd/>
            <a:tailEnd/>
          </a:ln>
          <a:effectLst/>
        </p:spPr>
        <p:txBody>
          <a:bodyPr wrap="none">
            <a:spAutoFit/>
          </a:bodyPr>
          <a:lstStyle/>
          <a:p>
            <a:endParaRPr lang="ar-SA"/>
          </a:p>
        </p:txBody>
      </p:sp>
      <p:graphicFrame>
        <p:nvGraphicFramePr>
          <p:cNvPr id="30731" name="Object 11"/>
          <p:cNvGraphicFramePr>
            <a:graphicFrameLocks noChangeAspect="1"/>
          </p:cNvGraphicFramePr>
          <p:nvPr/>
        </p:nvGraphicFramePr>
        <p:xfrm>
          <a:off x="5943600" y="2971800"/>
          <a:ext cx="200025" cy="371475"/>
        </p:xfrm>
        <a:graphic>
          <a:graphicData uri="http://schemas.openxmlformats.org/presentationml/2006/ole">
            <p:oleObj spid="_x0000_s30731" name="Equation" r:id="rId8" imgW="203112" imgH="368140" progId="Equation.3">
              <p:embed/>
            </p:oleObj>
          </a:graphicData>
        </a:graphic>
      </p:graphicFrame>
      <p:sp>
        <p:nvSpPr>
          <p:cNvPr id="30759" name="Rectangle 39"/>
          <p:cNvSpPr>
            <a:spLocks noChangeArrowheads="1"/>
          </p:cNvSpPr>
          <p:nvPr/>
        </p:nvSpPr>
        <p:spPr bwMode="auto">
          <a:xfrm>
            <a:off x="1165225" y="2852738"/>
            <a:ext cx="334963" cy="0"/>
          </a:xfrm>
          <a:prstGeom prst="rect">
            <a:avLst/>
          </a:prstGeom>
          <a:noFill/>
          <a:ln w="9525">
            <a:noFill/>
            <a:miter lim="800000"/>
            <a:headEnd/>
            <a:tailEnd/>
          </a:ln>
          <a:effectLst/>
        </p:spPr>
        <p:txBody>
          <a:bodyPr wrap="none">
            <a:spAutoFit/>
          </a:bodyPr>
          <a:lstStyle/>
          <a:p>
            <a:endParaRPr lang="ar-SA"/>
          </a:p>
        </p:txBody>
      </p:sp>
      <p:graphicFrame>
        <p:nvGraphicFramePr>
          <p:cNvPr id="30730" name="Object 10"/>
          <p:cNvGraphicFramePr>
            <a:graphicFrameLocks noChangeAspect="1"/>
          </p:cNvGraphicFramePr>
          <p:nvPr/>
        </p:nvGraphicFramePr>
        <p:xfrm>
          <a:off x="5410200" y="2971800"/>
          <a:ext cx="200025" cy="371475"/>
        </p:xfrm>
        <a:graphic>
          <a:graphicData uri="http://schemas.openxmlformats.org/presentationml/2006/ole">
            <p:oleObj spid="_x0000_s30730" name="Equation" r:id="rId9" imgW="203112" imgH="368140" progId="Equation.3">
              <p:embed/>
            </p:oleObj>
          </a:graphicData>
        </a:graphic>
      </p:graphicFrame>
      <p:sp>
        <p:nvSpPr>
          <p:cNvPr id="30761" name="Rectangle 41"/>
          <p:cNvSpPr>
            <a:spLocks noChangeArrowheads="1"/>
          </p:cNvSpPr>
          <p:nvPr/>
        </p:nvSpPr>
        <p:spPr bwMode="auto">
          <a:xfrm>
            <a:off x="1165225" y="2852738"/>
            <a:ext cx="334963" cy="0"/>
          </a:xfrm>
          <a:prstGeom prst="rect">
            <a:avLst/>
          </a:prstGeom>
          <a:noFill/>
          <a:ln w="9525">
            <a:noFill/>
            <a:miter lim="800000"/>
            <a:headEnd/>
            <a:tailEnd/>
          </a:ln>
          <a:effectLst/>
        </p:spPr>
        <p:txBody>
          <a:bodyPr wrap="none">
            <a:spAutoFit/>
          </a:bodyPr>
          <a:lstStyle/>
          <a:p>
            <a:endParaRPr lang="ar-SA"/>
          </a:p>
        </p:txBody>
      </p:sp>
      <p:graphicFrame>
        <p:nvGraphicFramePr>
          <p:cNvPr id="30729" name="Object 9"/>
          <p:cNvGraphicFramePr>
            <a:graphicFrameLocks noChangeAspect="1"/>
          </p:cNvGraphicFramePr>
          <p:nvPr/>
        </p:nvGraphicFramePr>
        <p:xfrm>
          <a:off x="4800600" y="2971800"/>
          <a:ext cx="200025" cy="371475"/>
        </p:xfrm>
        <a:graphic>
          <a:graphicData uri="http://schemas.openxmlformats.org/presentationml/2006/ole">
            <p:oleObj spid="_x0000_s30729" name="Equation" r:id="rId10" imgW="203112" imgH="368140" progId="Equation.3">
              <p:embed/>
            </p:oleObj>
          </a:graphicData>
        </a:graphic>
      </p:graphicFrame>
      <p:sp>
        <p:nvSpPr>
          <p:cNvPr id="30763" name="Rectangle 43"/>
          <p:cNvSpPr>
            <a:spLocks noChangeArrowheads="1"/>
          </p:cNvSpPr>
          <p:nvPr/>
        </p:nvSpPr>
        <p:spPr bwMode="auto">
          <a:xfrm>
            <a:off x="1165225" y="2852738"/>
            <a:ext cx="334963" cy="0"/>
          </a:xfrm>
          <a:prstGeom prst="rect">
            <a:avLst/>
          </a:prstGeom>
          <a:noFill/>
          <a:ln w="9525">
            <a:noFill/>
            <a:miter lim="800000"/>
            <a:headEnd/>
            <a:tailEnd/>
          </a:ln>
          <a:effectLst/>
        </p:spPr>
        <p:txBody>
          <a:bodyPr wrap="none">
            <a:spAutoFit/>
          </a:bodyPr>
          <a:lstStyle/>
          <a:p>
            <a:endParaRPr lang="ar-SA"/>
          </a:p>
        </p:txBody>
      </p:sp>
      <p:graphicFrame>
        <p:nvGraphicFramePr>
          <p:cNvPr id="30728" name="Object 8"/>
          <p:cNvGraphicFramePr>
            <a:graphicFrameLocks noChangeAspect="1"/>
          </p:cNvGraphicFramePr>
          <p:nvPr/>
        </p:nvGraphicFramePr>
        <p:xfrm>
          <a:off x="4343400" y="2971800"/>
          <a:ext cx="200025" cy="371475"/>
        </p:xfrm>
        <a:graphic>
          <a:graphicData uri="http://schemas.openxmlformats.org/presentationml/2006/ole">
            <p:oleObj spid="_x0000_s30728" name="Equation" r:id="rId11" imgW="203112" imgH="368140" progId="Equation.3">
              <p:embed/>
            </p:oleObj>
          </a:graphicData>
        </a:graphic>
      </p:graphicFrame>
      <p:sp>
        <p:nvSpPr>
          <p:cNvPr id="30765" name="Rectangle 45"/>
          <p:cNvSpPr>
            <a:spLocks noChangeArrowheads="1"/>
          </p:cNvSpPr>
          <p:nvPr/>
        </p:nvSpPr>
        <p:spPr bwMode="auto">
          <a:xfrm>
            <a:off x="1165225" y="2852738"/>
            <a:ext cx="334963" cy="0"/>
          </a:xfrm>
          <a:prstGeom prst="rect">
            <a:avLst/>
          </a:prstGeom>
          <a:noFill/>
          <a:ln w="9525">
            <a:noFill/>
            <a:miter lim="800000"/>
            <a:headEnd/>
            <a:tailEnd/>
          </a:ln>
          <a:effectLst/>
        </p:spPr>
        <p:txBody>
          <a:bodyPr wrap="none">
            <a:spAutoFit/>
          </a:bodyPr>
          <a:lstStyle/>
          <a:p>
            <a:endParaRPr lang="ar-SA"/>
          </a:p>
        </p:txBody>
      </p:sp>
      <p:graphicFrame>
        <p:nvGraphicFramePr>
          <p:cNvPr id="30727" name="Object 7"/>
          <p:cNvGraphicFramePr>
            <a:graphicFrameLocks noChangeAspect="1"/>
          </p:cNvGraphicFramePr>
          <p:nvPr/>
        </p:nvGraphicFramePr>
        <p:xfrm>
          <a:off x="3733800" y="2971800"/>
          <a:ext cx="200025" cy="371475"/>
        </p:xfrm>
        <a:graphic>
          <a:graphicData uri="http://schemas.openxmlformats.org/presentationml/2006/ole">
            <p:oleObj spid="_x0000_s30727" name="Equation" r:id="rId12" imgW="203112" imgH="368140" progId="Equation.3">
              <p:embed/>
            </p:oleObj>
          </a:graphicData>
        </a:graphic>
      </p:graphicFrame>
      <p:sp>
        <p:nvSpPr>
          <p:cNvPr id="30767" name="Rectangle 47"/>
          <p:cNvSpPr>
            <a:spLocks noChangeArrowheads="1"/>
          </p:cNvSpPr>
          <p:nvPr/>
        </p:nvSpPr>
        <p:spPr bwMode="auto">
          <a:xfrm>
            <a:off x="1165225" y="2852738"/>
            <a:ext cx="334963" cy="0"/>
          </a:xfrm>
          <a:prstGeom prst="rect">
            <a:avLst/>
          </a:prstGeom>
          <a:noFill/>
          <a:ln w="9525">
            <a:noFill/>
            <a:miter lim="800000"/>
            <a:headEnd/>
            <a:tailEnd/>
          </a:ln>
          <a:effectLst/>
        </p:spPr>
        <p:txBody>
          <a:bodyPr wrap="none">
            <a:spAutoFit/>
          </a:bodyPr>
          <a:lstStyle/>
          <a:p>
            <a:endParaRPr lang="ar-SA"/>
          </a:p>
        </p:txBody>
      </p:sp>
      <p:graphicFrame>
        <p:nvGraphicFramePr>
          <p:cNvPr id="30726" name="Object 6"/>
          <p:cNvGraphicFramePr>
            <a:graphicFrameLocks noChangeAspect="1"/>
          </p:cNvGraphicFramePr>
          <p:nvPr/>
        </p:nvGraphicFramePr>
        <p:xfrm>
          <a:off x="3200400" y="2971800"/>
          <a:ext cx="200025" cy="371475"/>
        </p:xfrm>
        <a:graphic>
          <a:graphicData uri="http://schemas.openxmlformats.org/presentationml/2006/ole">
            <p:oleObj spid="_x0000_s30726" name="Equation" r:id="rId13" imgW="203112" imgH="368140" progId="Equation.3">
              <p:embed/>
            </p:oleObj>
          </a:graphicData>
        </a:graphic>
      </p:graphicFrame>
      <p:sp>
        <p:nvSpPr>
          <p:cNvPr id="30769" name="Rectangle 49"/>
          <p:cNvSpPr>
            <a:spLocks noChangeArrowheads="1"/>
          </p:cNvSpPr>
          <p:nvPr/>
        </p:nvSpPr>
        <p:spPr bwMode="auto">
          <a:xfrm>
            <a:off x="1165225" y="2852738"/>
            <a:ext cx="342900" cy="0"/>
          </a:xfrm>
          <a:prstGeom prst="rect">
            <a:avLst/>
          </a:prstGeom>
          <a:noFill/>
          <a:ln w="9525">
            <a:noFill/>
            <a:miter lim="800000"/>
            <a:headEnd/>
            <a:tailEnd/>
          </a:ln>
          <a:effectLst/>
        </p:spPr>
        <p:txBody>
          <a:bodyPr wrap="none">
            <a:spAutoFit/>
          </a:bodyPr>
          <a:lstStyle/>
          <a:p>
            <a:endParaRPr lang="ar-SA"/>
          </a:p>
        </p:txBody>
      </p:sp>
      <p:graphicFrame>
        <p:nvGraphicFramePr>
          <p:cNvPr id="30908" name="Group 188"/>
          <p:cNvGraphicFramePr>
            <a:graphicFrameLocks noGrp="1"/>
          </p:cNvGraphicFramePr>
          <p:nvPr/>
        </p:nvGraphicFramePr>
        <p:xfrm>
          <a:off x="1066800" y="2381250"/>
          <a:ext cx="7620000" cy="1048385"/>
        </p:xfrm>
        <a:graphic>
          <a:graphicData uri="http://schemas.openxmlformats.org/drawingml/2006/table">
            <a:tbl>
              <a:tblPr rtl="1"/>
              <a:tblGrid>
                <a:gridCol w="582612"/>
                <a:gridCol w="568325"/>
                <a:gridCol w="568325"/>
                <a:gridCol w="569913"/>
                <a:gridCol w="568325"/>
                <a:gridCol w="568325"/>
                <a:gridCol w="569912"/>
                <a:gridCol w="568325"/>
                <a:gridCol w="568325"/>
                <a:gridCol w="568325"/>
                <a:gridCol w="569913"/>
                <a:gridCol w="1349375"/>
              </a:tblGrid>
              <a:tr h="530225">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JO" sz="1200" b="0" i="0" u="none" strike="noStrike" cap="none" normalizeH="0" baseline="0" dirty="0" smtClean="0">
                          <a:ln>
                            <a:noFill/>
                          </a:ln>
                          <a:solidFill>
                            <a:schemeClr val="tx1"/>
                          </a:solidFill>
                          <a:effectLst/>
                          <a:latin typeface="Times New Roman" pitchFamily="18" charset="0"/>
                          <a:cs typeface="Times New Roman" pitchFamily="18" charset="0"/>
                        </a:rPr>
                        <a:t>12</a:t>
                      </a:r>
                      <a:endParaRPr kumimoji="0" lang="ar-JO" sz="1200" b="0" i="0" u="none" strike="noStrike" cap="none" normalizeH="0" baseline="0" dirty="0" smtClean="0">
                        <a:ln>
                          <a:noFill/>
                        </a:ln>
                        <a:solidFill>
                          <a:schemeClr val="tx1"/>
                        </a:solidFill>
                        <a:effectLst/>
                        <a:latin typeface="Arial" charset="0"/>
                        <a:cs typeface="Times New Roman" pitchFamily="18"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JO" sz="1200" b="0" i="0" u="none" strike="noStrike" cap="none" normalizeH="0" baseline="0" smtClean="0">
                          <a:ln>
                            <a:noFill/>
                          </a:ln>
                          <a:solidFill>
                            <a:schemeClr val="tx1"/>
                          </a:solidFill>
                          <a:effectLst/>
                          <a:latin typeface="Times New Roman" pitchFamily="18" charset="0"/>
                          <a:cs typeface="Times New Roman" pitchFamily="18" charset="0"/>
                        </a:rPr>
                        <a:t>11</a:t>
                      </a:r>
                      <a:endParaRPr kumimoji="0" lang="ar-JO" sz="1200" b="0" i="0" u="none" strike="noStrike" cap="none" normalizeH="0" baseline="0" smtClean="0">
                        <a:ln>
                          <a:noFill/>
                        </a:ln>
                        <a:solidFill>
                          <a:schemeClr val="tx1"/>
                        </a:solidFill>
                        <a:effectLst/>
                        <a:latin typeface="Arial"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JO" sz="1200" b="0" i="0" u="none" strike="noStrike" cap="none" normalizeH="0" baseline="0" smtClean="0">
                          <a:ln>
                            <a:noFill/>
                          </a:ln>
                          <a:solidFill>
                            <a:schemeClr val="tx1"/>
                          </a:solidFill>
                          <a:effectLst/>
                          <a:latin typeface="Times New Roman" pitchFamily="18" charset="0"/>
                          <a:cs typeface="Times New Roman" pitchFamily="18" charset="0"/>
                        </a:rPr>
                        <a:t>10</a:t>
                      </a:r>
                      <a:endParaRPr kumimoji="0" lang="ar-JO" sz="1200" b="0" i="0" u="none" strike="noStrike" cap="none" normalizeH="0" baseline="0" smtClean="0">
                        <a:ln>
                          <a:noFill/>
                        </a:ln>
                        <a:solidFill>
                          <a:schemeClr val="tx1"/>
                        </a:solidFill>
                        <a:effectLst/>
                        <a:latin typeface="Arial"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JO" sz="1200" b="0" i="0" u="none" strike="noStrike" cap="none" normalizeH="0" baseline="0" smtClean="0">
                          <a:ln>
                            <a:noFill/>
                          </a:ln>
                          <a:solidFill>
                            <a:schemeClr val="tx1"/>
                          </a:solidFill>
                          <a:effectLst/>
                          <a:latin typeface="Times New Roman" pitchFamily="18" charset="0"/>
                          <a:cs typeface="Times New Roman" pitchFamily="18" charset="0"/>
                        </a:rPr>
                        <a:t>9</a:t>
                      </a:r>
                      <a:endParaRPr kumimoji="0" lang="ar-JO" sz="1200" b="0" i="0" u="none" strike="noStrike" cap="none" normalizeH="0" baseline="0" smtClean="0">
                        <a:ln>
                          <a:noFill/>
                        </a:ln>
                        <a:solidFill>
                          <a:schemeClr val="tx1"/>
                        </a:solidFill>
                        <a:effectLst/>
                        <a:latin typeface="Arial"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JO" sz="1200" b="0" i="0" u="none" strike="noStrike" cap="none" normalizeH="0" baseline="0" smtClean="0">
                          <a:ln>
                            <a:noFill/>
                          </a:ln>
                          <a:solidFill>
                            <a:schemeClr val="tx1"/>
                          </a:solidFill>
                          <a:effectLst/>
                          <a:latin typeface="Times New Roman" pitchFamily="18" charset="0"/>
                          <a:cs typeface="Times New Roman" pitchFamily="18" charset="0"/>
                        </a:rPr>
                        <a:t>8</a:t>
                      </a:r>
                      <a:endParaRPr kumimoji="0" lang="ar-JO" sz="1200" b="0" i="0" u="none" strike="noStrike" cap="none" normalizeH="0" baseline="0" smtClean="0">
                        <a:ln>
                          <a:noFill/>
                        </a:ln>
                        <a:solidFill>
                          <a:schemeClr val="tx1"/>
                        </a:solidFill>
                        <a:effectLst/>
                        <a:latin typeface="Arial"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JO" sz="1200" b="0" i="0" u="none" strike="noStrike" cap="none" normalizeH="0" baseline="0" smtClean="0">
                          <a:ln>
                            <a:noFill/>
                          </a:ln>
                          <a:solidFill>
                            <a:schemeClr val="tx1"/>
                          </a:solidFill>
                          <a:effectLst/>
                          <a:latin typeface="Times New Roman" pitchFamily="18" charset="0"/>
                          <a:cs typeface="Times New Roman" pitchFamily="18" charset="0"/>
                        </a:rPr>
                        <a:t>7</a:t>
                      </a:r>
                      <a:endParaRPr kumimoji="0" lang="ar-JO" sz="1200" b="0" i="0" u="none" strike="noStrike" cap="none" normalizeH="0" baseline="0" smtClean="0">
                        <a:ln>
                          <a:noFill/>
                        </a:ln>
                        <a:solidFill>
                          <a:schemeClr val="tx1"/>
                        </a:solidFill>
                        <a:effectLst/>
                        <a:latin typeface="Arial"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JO" sz="12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ar-JO" sz="1200" b="0" i="0" u="none" strike="noStrike" cap="none" normalizeH="0" baseline="0" smtClean="0">
                        <a:ln>
                          <a:noFill/>
                        </a:ln>
                        <a:solidFill>
                          <a:schemeClr val="tx1"/>
                        </a:solidFill>
                        <a:effectLst/>
                        <a:latin typeface="Arial"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JO" sz="1200" b="0" i="0" u="none" strike="noStrike" cap="none" normalizeH="0" baseline="0" dirty="0" smtClean="0">
                          <a:ln>
                            <a:noFill/>
                          </a:ln>
                          <a:solidFill>
                            <a:schemeClr val="tx1"/>
                          </a:solidFill>
                          <a:effectLst/>
                          <a:latin typeface="Times New Roman" pitchFamily="18" charset="0"/>
                          <a:cs typeface="Times New Roman" pitchFamily="18" charset="0"/>
                        </a:rPr>
                        <a:t>5</a:t>
                      </a:r>
                      <a:endParaRPr kumimoji="0" lang="ar-JO" sz="1200" b="0" i="0" u="none" strike="noStrike" cap="none" normalizeH="0" baseline="0" dirty="0" smtClean="0">
                        <a:ln>
                          <a:noFill/>
                        </a:ln>
                        <a:solidFill>
                          <a:schemeClr val="tx1"/>
                        </a:solidFill>
                        <a:effectLst/>
                        <a:latin typeface="Arial"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JO" sz="12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ar-JO" sz="1200" b="0" i="0" u="none" strike="noStrike" cap="none" normalizeH="0" baseline="0" smtClean="0">
                        <a:ln>
                          <a:noFill/>
                        </a:ln>
                        <a:solidFill>
                          <a:schemeClr val="tx1"/>
                        </a:solidFill>
                        <a:effectLst/>
                        <a:latin typeface="Arial"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JO" sz="12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ar-JO" sz="1200" b="0" i="0" u="none" strike="noStrike" cap="none" normalizeH="0" baseline="0" smtClean="0">
                        <a:ln>
                          <a:noFill/>
                        </a:ln>
                        <a:solidFill>
                          <a:schemeClr val="tx1"/>
                        </a:solidFill>
                        <a:effectLst/>
                        <a:latin typeface="Arial"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JO" sz="12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ar-JO" sz="1200" b="0" i="0" u="none" strike="noStrike" cap="none" normalizeH="0" baseline="0" smtClean="0">
                        <a:ln>
                          <a:noFill/>
                        </a:ln>
                        <a:solidFill>
                          <a:schemeClr val="tx1"/>
                        </a:solidFill>
                        <a:effectLst/>
                        <a:latin typeface="Arial"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SA" sz="1200" b="1" i="0" u="none" strike="noStrike" cap="none" normalizeH="0" baseline="0" smtClean="0">
                          <a:ln>
                            <a:noFill/>
                          </a:ln>
                          <a:solidFill>
                            <a:schemeClr val="tx1"/>
                          </a:solidFill>
                          <a:effectLst/>
                          <a:latin typeface="Times New Roman" pitchFamily="18" charset="0"/>
                          <a:cs typeface="Times New Roman" pitchFamily="18" charset="0"/>
                        </a:rPr>
                        <a:t>المتغير العشوائي مجموع الوجهين</a:t>
                      </a:r>
                      <a:endParaRPr kumimoji="0" lang="ar-SA" sz="1200" b="0" i="0" u="none" strike="noStrike" cap="none" normalizeH="0" baseline="0" smtClean="0">
                        <a:ln>
                          <a:noFill/>
                        </a:ln>
                        <a:solidFill>
                          <a:schemeClr val="tx1"/>
                        </a:solidFill>
                        <a:effectLst/>
                        <a:latin typeface="Arial"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444500">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tx1"/>
                        </a:solidFill>
                        <a:effectLst/>
                        <a:latin typeface="Arial" charset="0"/>
                        <a:cs typeface="Simplified Arabic" pitchFamily="2" charset="-78"/>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en-US" sz="2800" b="0" i="0" u="none" strike="noStrike" cap="none" normalizeH="0" baseline="0" smtClean="0">
                        <a:ln>
                          <a:noFill/>
                        </a:ln>
                        <a:solidFill>
                          <a:schemeClr val="tx1"/>
                        </a:solidFill>
                        <a:effectLst/>
                        <a:latin typeface="Arial" charset="0"/>
                        <a:cs typeface="Simplified Arabic" pitchFamily="2"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1"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ar-SA" sz="1400" b="1" i="0" u="none" strike="noStrike" cap="none" normalizeH="0" baseline="0" smtClean="0">
                          <a:ln>
                            <a:noFill/>
                          </a:ln>
                          <a:solidFill>
                            <a:schemeClr val="tx1"/>
                          </a:solidFill>
                          <a:effectLst/>
                          <a:latin typeface="Times New Roman" pitchFamily="18" charset="0"/>
                          <a:cs typeface="Times New Roman" pitchFamily="18" charset="0"/>
                        </a:rPr>
                        <a:t>الاحتمال</a:t>
                      </a:r>
                      <a:endParaRPr kumimoji="0" lang="ar-SA" sz="1400" b="0" i="0" u="none" strike="noStrike" cap="none" normalizeH="0" baseline="0" smtClean="0">
                        <a:ln>
                          <a:noFill/>
                        </a:ln>
                        <a:solidFill>
                          <a:schemeClr val="tx1"/>
                        </a:solidFill>
                        <a:effectLst/>
                        <a:latin typeface="Arial"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0900" name="Rectangle 180"/>
          <p:cNvSpPr>
            <a:spLocks noChangeArrowheads="1"/>
          </p:cNvSpPr>
          <p:nvPr/>
        </p:nvSpPr>
        <p:spPr bwMode="auto">
          <a:xfrm>
            <a:off x="1524000" y="3778250"/>
            <a:ext cx="7242175" cy="641350"/>
          </a:xfrm>
          <a:prstGeom prst="rect">
            <a:avLst/>
          </a:prstGeom>
          <a:noFill/>
          <a:ln w="9525">
            <a:noFill/>
            <a:miter lim="800000"/>
            <a:headEnd/>
            <a:tailEnd/>
          </a:ln>
          <a:effectLst/>
        </p:spPr>
        <p:txBody>
          <a:bodyPr wrap="none" anchor="ctr">
            <a:spAutoFit/>
          </a:bodyPr>
          <a:lstStyle/>
          <a:p>
            <a:pPr algn="justLow"/>
            <a:r>
              <a:rPr lang="ar-SA"/>
              <a:t>هذا الجدول الذي يتضمن قيم المتغير الشعوائي والاحتمالات المناظرة لها يسمى بالتوزيع الاحتمالي </a:t>
            </a:r>
            <a:endParaRPr lang="ar-JO"/>
          </a:p>
          <a:p>
            <a:pPr algn="justLow"/>
            <a:r>
              <a:rPr lang="ar-SA"/>
              <a:t>للمتغير العشوائي المتقطع ، وهكذا فإن : </a:t>
            </a:r>
          </a:p>
        </p:txBody>
      </p:sp>
      <p:sp>
        <p:nvSpPr>
          <p:cNvPr id="30901" name="Text Box 181"/>
          <p:cNvSpPr txBox="1">
            <a:spLocks noChangeArrowheads="1"/>
          </p:cNvSpPr>
          <p:nvPr/>
        </p:nvSpPr>
        <p:spPr bwMode="auto">
          <a:xfrm>
            <a:off x="1524000" y="4648200"/>
            <a:ext cx="6819900" cy="1143000"/>
          </a:xfrm>
          <a:prstGeom prst="rect">
            <a:avLst/>
          </a:prstGeom>
          <a:solidFill>
            <a:srgbClr val="FFFFFF"/>
          </a:solidFill>
          <a:ln w="28575">
            <a:solidFill>
              <a:srgbClr val="000000"/>
            </a:solidFill>
            <a:miter lim="800000"/>
            <a:headEnd/>
            <a:tailEnd/>
          </a:ln>
        </p:spPr>
        <p:txBody>
          <a:bodyPr/>
          <a:lstStyle/>
          <a:p>
            <a:r>
              <a:rPr lang="ar-SA" sz="2000" b="1">
                <a:latin typeface="Times New Roman" pitchFamily="18" charset="0"/>
                <a:cs typeface="Times New Roman" pitchFamily="18" charset="0"/>
              </a:rPr>
              <a:t>التوزيع الاحتمالي لمجموعة القيم المتقطعة التي يأخذها متغير عشوائي متقطع هو الجدول أو القائمة التي تتضمن جميع القيم الممكنة لهذا المتغير مع الاحتمال الخاص بكل منها.</a:t>
            </a:r>
            <a:endParaRPr lang="en-US" sz="20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0900"/>
                                        </p:tgtEl>
                                        <p:attrNameLst>
                                          <p:attrName>style.visibility</p:attrName>
                                        </p:attrNameLst>
                                      </p:cBhvr>
                                      <p:to>
                                        <p:strVal val="visible"/>
                                      </p:to>
                                    </p:set>
                                    <p:anim calcmode="lin" valueType="num">
                                      <p:cBhvr additive="base">
                                        <p:cTn id="7" dur="500" fill="hold"/>
                                        <p:tgtEl>
                                          <p:spTgt spid="30900"/>
                                        </p:tgtEl>
                                        <p:attrNameLst>
                                          <p:attrName>ppt_x</p:attrName>
                                        </p:attrNameLst>
                                      </p:cBhvr>
                                      <p:tavLst>
                                        <p:tav tm="0">
                                          <p:val>
                                            <p:strVal val="1+#ppt_w/2"/>
                                          </p:val>
                                        </p:tav>
                                        <p:tav tm="100000">
                                          <p:val>
                                            <p:strVal val="#ppt_x"/>
                                          </p:val>
                                        </p:tav>
                                      </p:tavLst>
                                    </p:anim>
                                    <p:anim calcmode="lin" valueType="num">
                                      <p:cBhvr additive="base">
                                        <p:cTn id="8" dur="500" fill="hold"/>
                                        <p:tgtEl>
                                          <p:spTgt spid="3090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901"/>
                                        </p:tgtEl>
                                        <p:attrNameLst>
                                          <p:attrName>style.visibility</p:attrName>
                                        </p:attrNameLst>
                                      </p:cBhvr>
                                      <p:to>
                                        <p:strVal val="visible"/>
                                      </p:to>
                                    </p:set>
                                    <p:anim calcmode="lin" valueType="num">
                                      <p:cBhvr additive="base">
                                        <p:cTn id="13" dur="500" fill="hold"/>
                                        <p:tgtEl>
                                          <p:spTgt spid="30901"/>
                                        </p:tgtEl>
                                        <p:attrNameLst>
                                          <p:attrName>ppt_x</p:attrName>
                                        </p:attrNameLst>
                                      </p:cBhvr>
                                      <p:tavLst>
                                        <p:tav tm="0">
                                          <p:val>
                                            <p:strVal val="#ppt_x"/>
                                          </p:val>
                                        </p:tav>
                                        <p:tav tm="100000">
                                          <p:val>
                                            <p:strVal val="#ppt_x"/>
                                          </p:val>
                                        </p:tav>
                                      </p:tavLst>
                                    </p:anim>
                                    <p:anim calcmode="lin" valueType="num">
                                      <p:cBhvr additive="base">
                                        <p:cTn id="14" dur="500" fill="hold"/>
                                        <p:tgtEl>
                                          <p:spTgt spid="309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00" grpId="0"/>
      <p:bldP spid="30901"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p:txBody>
          <a:bodyPr/>
          <a:lstStyle/>
          <a:p>
            <a:fld id="{35C82746-5D27-4902-A0B9-C8C1B536215C}" type="slidenum">
              <a:rPr lang="ar-JO" smtClean="0"/>
              <a:pPr/>
              <a:t>33</a:t>
            </a:fld>
            <a:endParaRPr lang="en-US"/>
          </a:p>
        </p:txBody>
      </p:sp>
      <p:sp>
        <p:nvSpPr>
          <p:cNvPr id="5" name="مربع نص 4"/>
          <p:cNvSpPr txBox="1"/>
          <p:nvPr/>
        </p:nvSpPr>
        <p:spPr>
          <a:xfrm>
            <a:off x="914400" y="914400"/>
            <a:ext cx="7772400" cy="523220"/>
          </a:xfrm>
          <a:prstGeom prst="rect">
            <a:avLst/>
          </a:prstGeom>
          <a:noFill/>
        </p:spPr>
        <p:txBody>
          <a:bodyPr wrap="square" rtlCol="1">
            <a:spAutoFit/>
          </a:bodyPr>
          <a:lstStyle/>
          <a:p>
            <a:r>
              <a:rPr lang="ar-SA" sz="2800" dirty="0" smtClean="0"/>
              <a:t>تمرين: أوجد قيمة </a:t>
            </a:r>
            <a:r>
              <a:rPr lang="en-US" sz="2800" dirty="0" smtClean="0"/>
              <a:t>K </a:t>
            </a:r>
            <a:r>
              <a:rPr lang="ar-SA" sz="2800" dirty="0" smtClean="0"/>
              <a:t>التي تجعل الجدول التالي يمثل دالة إحصائية: </a:t>
            </a:r>
            <a:endParaRPr lang="ar-SA" sz="2800" dirty="0"/>
          </a:p>
        </p:txBody>
      </p:sp>
      <p:graphicFrame>
        <p:nvGraphicFramePr>
          <p:cNvPr id="6" name="جدول 5"/>
          <p:cNvGraphicFramePr>
            <a:graphicFrameLocks noGrp="1"/>
          </p:cNvGraphicFramePr>
          <p:nvPr/>
        </p:nvGraphicFramePr>
        <p:xfrm>
          <a:off x="1828800" y="1752600"/>
          <a:ext cx="6096000" cy="741680"/>
        </p:xfrm>
        <a:graphic>
          <a:graphicData uri="http://schemas.openxmlformats.org/drawingml/2006/table">
            <a:tbl>
              <a:tblPr rtl="1" firstRow="1" bandRow="1">
                <a:tableStyleId>{5C22544A-7EE6-4342-B048-85BDC9FD1C3A}</a:tableStyleId>
              </a:tblPr>
              <a:tblGrid>
                <a:gridCol w="1219200"/>
                <a:gridCol w="1219200"/>
                <a:gridCol w="1219200"/>
                <a:gridCol w="1219200"/>
                <a:gridCol w="1219200"/>
              </a:tblGrid>
              <a:tr h="370840">
                <a:tc>
                  <a:txBody>
                    <a:bodyPr/>
                    <a:lstStyle/>
                    <a:p>
                      <a:pPr algn="ctr" rtl="1"/>
                      <a:r>
                        <a:rPr lang="ar-SA" dirty="0" smtClean="0"/>
                        <a:t>المجموع</a:t>
                      </a:r>
                      <a:endParaRPr lang="ar-SA" dirty="0"/>
                    </a:p>
                  </a:txBody>
                  <a:tcPr/>
                </a:tc>
                <a:tc>
                  <a:txBody>
                    <a:bodyPr/>
                    <a:lstStyle/>
                    <a:p>
                      <a:pPr algn="ctr" rtl="1"/>
                      <a:r>
                        <a:rPr lang="en-US" dirty="0" smtClean="0"/>
                        <a:t>3</a:t>
                      </a:r>
                      <a:endParaRPr lang="ar-SA" dirty="0"/>
                    </a:p>
                  </a:txBody>
                  <a:tcPr/>
                </a:tc>
                <a:tc>
                  <a:txBody>
                    <a:bodyPr/>
                    <a:lstStyle/>
                    <a:p>
                      <a:pPr algn="ctr" rtl="1"/>
                      <a:r>
                        <a:rPr lang="en-US" dirty="0" smtClean="0"/>
                        <a:t>2</a:t>
                      </a:r>
                      <a:endParaRPr lang="ar-SA" dirty="0"/>
                    </a:p>
                  </a:txBody>
                  <a:tcPr/>
                </a:tc>
                <a:tc>
                  <a:txBody>
                    <a:bodyPr/>
                    <a:lstStyle/>
                    <a:p>
                      <a:pPr algn="ctr" rtl="1"/>
                      <a:r>
                        <a:rPr lang="en-US" dirty="0" smtClean="0"/>
                        <a:t>1</a:t>
                      </a:r>
                      <a:endParaRPr lang="ar-SA" dirty="0"/>
                    </a:p>
                  </a:txBody>
                  <a:tcPr/>
                </a:tc>
                <a:tc>
                  <a:txBody>
                    <a:bodyPr/>
                    <a:lstStyle/>
                    <a:p>
                      <a:pPr algn="ctr" rtl="1"/>
                      <a:r>
                        <a:rPr lang="ar-SA" dirty="0" smtClean="0"/>
                        <a:t>المتغير</a:t>
                      </a:r>
                      <a:endParaRPr lang="ar-SA" dirty="0"/>
                    </a:p>
                  </a:txBody>
                  <a:tcPr/>
                </a:tc>
              </a:tr>
              <a:tr h="370840">
                <a:tc>
                  <a:txBody>
                    <a:bodyPr/>
                    <a:lstStyle/>
                    <a:p>
                      <a:pPr algn="ctr" rtl="1"/>
                      <a:r>
                        <a:rPr lang="en-US" dirty="0" smtClean="0"/>
                        <a:t>1</a:t>
                      </a:r>
                      <a:endParaRPr lang="ar-SA" dirty="0"/>
                    </a:p>
                  </a:txBody>
                  <a:tcPr/>
                </a:tc>
                <a:tc>
                  <a:txBody>
                    <a:bodyPr/>
                    <a:lstStyle/>
                    <a:p>
                      <a:pPr algn="ctr" rtl="1"/>
                      <a:r>
                        <a:rPr lang="en-US" dirty="0" smtClean="0"/>
                        <a:t>.4</a:t>
                      </a:r>
                      <a:endParaRPr lang="ar-SA" dirty="0"/>
                    </a:p>
                  </a:txBody>
                  <a:tcPr/>
                </a:tc>
                <a:tc>
                  <a:txBody>
                    <a:bodyPr/>
                    <a:lstStyle/>
                    <a:p>
                      <a:pPr algn="ctr" rtl="1"/>
                      <a:r>
                        <a:rPr lang="en-US" dirty="0" smtClean="0"/>
                        <a:t>K</a:t>
                      </a:r>
                      <a:endParaRPr lang="ar-SA" dirty="0"/>
                    </a:p>
                  </a:txBody>
                  <a:tcPr/>
                </a:tc>
                <a:tc>
                  <a:txBody>
                    <a:bodyPr/>
                    <a:lstStyle/>
                    <a:p>
                      <a:pPr algn="ctr" rtl="1"/>
                      <a:r>
                        <a:rPr lang="en-US" dirty="0" smtClean="0"/>
                        <a:t>.2</a:t>
                      </a:r>
                      <a:endParaRPr lang="ar-SA" dirty="0"/>
                    </a:p>
                  </a:txBody>
                  <a:tcPr/>
                </a:tc>
                <a:tc>
                  <a:txBody>
                    <a:bodyPr/>
                    <a:lstStyle/>
                    <a:p>
                      <a:pPr algn="ctr" rtl="1"/>
                      <a:r>
                        <a:rPr lang="ar-SA" dirty="0" smtClean="0"/>
                        <a:t>الاحتمال</a:t>
                      </a:r>
                      <a:endParaRPr lang="ar-SA" dirty="0"/>
                    </a:p>
                  </a:txBody>
                  <a:tcPr/>
                </a:tc>
              </a:tr>
            </a:tbl>
          </a:graphicData>
        </a:graphic>
      </p:graphicFrame>
      <p:sp>
        <p:nvSpPr>
          <p:cNvPr id="7" name="مربع نص 6"/>
          <p:cNvSpPr txBox="1"/>
          <p:nvPr/>
        </p:nvSpPr>
        <p:spPr>
          <a:xfrm>
            <a:off x="914400" y="2971800"/>
            <a:ext cx="7772400" cy="523220"/>
          </a:xfrm>
          <a:prstGeom prst="rect">
            <a:avLst/>
          </a:prstGeom>
          <a:noFill/>
        </p:spPr>
        <p:txBody>
          <a:bodyPr wrap="square" rtlCol="1">
            <a:spAutoFit/>
          </a:bodyPr>
          <a:lstStyle/>
          <a:p>
            <a:r>
              <a:rPr lang="ar-SA" sz="2800" dirty="0" smtClean="0"/>
              <a:t>تمرين: هل الجدول التالي يمثل دالة إحصائية: </a:t>
            </a:r>
            <a:endParaRPr lang="ar-SA" sz="2800" dirty="0"/>
          </a:p>
        </p:txBody>
      </p:sp>
      <p:graphicFrame>
        <p:nvGraphicFramePr>
          <p:cNvPr id="8" name="جدول 7"/>
          <p:cNvGraphicFramePr>
            <a:graphicFrameLocks noGrp="1"/>
          </p:cNvGraphicFramePr>
          <p:nvPr/>
        </p:nvGraphicFramePr>
        <p:xfrm>
          <a:off x="1905000" y="3657600"/>
          <a:ext cx="6096000" cy="741680"/>
        </p:xfrm>
        <a:graphic>
          <a:graphicData uri="http://schemas.openxmlformats.org/drawingml/2006/table">
            <a:tbl>
              <a:tblPr rtl="1" firstRow="1" bandRow="1">
                <a:tableStyleId>{5C22544A-7EE6-4342-B048-85BDC9FD1C3A}</a:tableStyleId>
              </a:tblPr>
              <a:tblGrid>
                <a:gridCol w="1219200"/>
                <a:gridCol w="1219200"/>
                <a:gridCol w="1219200"/>
                <a:gridCol w="1219200"/>
                <a:gridCol w="1219200"/>
              </a:tblGrid>
              <a:tr h="370840">
                <a:tc>
                  <a:txBody>
                    <a:bodyPr/>
                    <a:lstStyle/>
                    <a:p>
                      <a:pPr algn="ctr" rtl="1"/>
                      <a:r>
                        <a:rPr lang="ar-SA" dirty="0" smtClean="0"/>
                        <a:t>المجموع</a:t>
                      </a:r>
                      <a:endParaRPr lang="ar-SA" dirty="0"/>
                    </a:p>
                  </a:txBody>
                  <a:tcPr/>
                </a:tc>
                <a:tc>
                  <a:txBody>
                    <a:bodyPr/>
                    <a:lstStyle/>
                    <a:p>
                      <a:pPr algn="ctr" rtl="1"/>
                      <a:r>
                        <a:rPr lang="en-US" dirty="0" smtClean="0"/>
                        <a:t>3</a:t>
                      </a:r>
                      <a:endParaRPr lang="ar-SA" dirty="0"/>
                    </a:p>
                  </a:txBody>
                  <a:tcPr/>
                </a:tc>
                <a:tc>
                  <a:txBody>
                    <a:bodyPr/>
                    <a:lstStyle/>
                    <a:p>
                      <a:pPr algn="ctr" rtl="1"/>
                      <a:r>
                        <a:rPr lang="en-US" dirty="0" smtClean="0"/>
                        <a:t>2</a:t>
                      </a:r>
                      <a:endParaRPr lang="ar-SA" dirty="0"/>
                    </a:p>
                  </a:txBody>
                  <a:tcPr/>
                </a:tc>
                <a:tc>
                  <a:txBody>
                    <a:bodyPr/>
                    <a:lstStyle/>
                    <a:p>
                      <a:pPr algn="ctr" rtl="1"/>
                      <a:r>
                        <a:rPr lang="en-US" dirty="0" smtClean="0"/>
                        <a:t>1</a:t>
                      </a:r>
                      <a:endParaRPr lang="ar-SA" dirty="0"/>
                    </a:p>
                  </a:txBody>
                  <a:tcPr/>
                </a:tc>
                <a:tc>
                  <a:txBody>
                    <a:bodyPr/>
                    <a:lstStyle/>
                    <a:p>
                      <a:pPr algn="ctr" rtl="1"/>
                      <a:r>
                        <a:rPr lang="ar-SA" dirty="0" smtClean="0"/>
                        <a:t>المتغير</a:t>
                      </a:r>
                      <a:endParaRPr lang="ar-SA" dirty="0"/>
                    </a:p>
                  </a:txBody>
                  <a:tcPr/>
                </a:tc>
              </a:tr>
              <a:tr h="370840">
                <a:tc>
                  <a:txBody>
                    <a:bodyPr/>
                    <a:lstStyle/>
                    <a:p>
                      <a:pPr algn="ctr" rtl="1"/>
                      <a:r>
                        <a:rPr lang="en-US" dirty="0" smtClean="0"/>
                        <a:t>1</a:t>
                      </a:r>
                      <a:endParaRPr lang="ar-SA" dirty="0"/>
                    </a:p>
                  </a:txBody>
                  <a:tcPr/>
                </a:tc>
                <a:tc>
                  <a:txBody>
                    <a:bodyPr/>
                    <a:lstStyle/>
                    <a:p>
                      <a:pPr algn="ctr" rtl="1"/>
                      <a:r>
                        <a:rPr lang="en-US" dirty="0" smtClean="0"/>
                        <a:t>.4</a:t>
                      </a:r>
                      <a:endParaRPr lang="ar-SA" dirty="0"/>
                    </a:p>
                  </a:txBody>
                  <a:tcPr/>
                </a:tc>
                <a:tc>
                  <a:txBody>
                    <a:bodyPr/>
                    <a:lstStyle/>
                    <a:p>
                      <a:pPr algn="ctr" rtl="1"/>
                      <a:r>
                        <a:rPr lang="en-US" dirty="0" smtClean="0"/>
                        <a:t>-.1</a:t>
                      </a:r>
                      <a:endParaRPr lang="ar-SA" dirty="0"/>
                    </a:p>
                  </a:txBody>
                  <a:tcPr/>
                </a:tc>
                <a:tc>
                  <a:txBody>
                    <a:bodyPr/>
                    <a:lstStyle/>
                    <a:p>
                      <a:pPr algn="ctr" rtl="1"/>
                      <a:r>
                        <a:rPr lang="en-US" dirty="0" smtClean="0"/>
                        <a:t>.7</a:t>
                      </a:r>
                      <a:endParaRPr lang="ar-SA" dirty="0"/>
                    </a:p>
                  </a:txBody>
                  <a:tcPr/>
                </a:tc>
                <a:tc>
                  <a:txBody>
                    <a:bodyPr/>
                    <a:lstStyle/>
                    <a:p>
                      <a:pPr algn="ctr" rtl="1"/>
                      <a:r>
                        <a:rPr lang="ar-SA" dirty="0" smtClean="0"/>
                        <a:t>الاحتمال</a:t>
                      </a:r>
                      <a:endParaRPr lang="ar-SA" dirty="0"/>
                    </a:p>
                  </a:txBody>
                  <a:tcPr/>
                </a:tc>
              </a:tr>
            </a:tbl>
          </a:graphicData>
        </a:graphic>
      </p:graphicFrame>
      <p:sp>
        <p:nvSpPr>
          <p:cNvPr id="9" name="مربع نص 8"/>
          <p:cNvSpPr txBox="1"/>
          <p:nvPr/>
        </p:nvSpPr>
        <p:spPr>
          <a:xfrm>
            <a:off x="990600" y="4648200"/>
            <a:ext cx="7772400" cy="523220"/>
          </a:xfrm>
          <a:prstGeom prst="rect">
            <a:avLst/>
          </a:prstGeom>
          <a:noFill/>
        </p:spPr>
        <p:txBody>
          <a:bodyPr wrap="square" rtlCol="1">
            <a:spAutoFit/>
          </a:bodyPr>
          <a:lstStyle/>
          <a:p>
            <a:r>
              <a:rPr lang="ar-SA" sz="2800" dirty="0" smtClean="0"/>
              <a:t>تمرين: هل الجدول التالي يمثل دالة إحصائية: </a:t>
            </a:r>
            <a:endParaRPr lang="ar-SA" sz="2800" dirty="0"/>
          </a:p>
        </p:txBody>
      </p:sp>
      <p:graphicFrame>
        <p:nvGraphicFramePr>
          <p:cNvPr id="10" name="جدول 9"/>
          <p:cNvGraphicFramePr>
            <a:graphicFrameLocks noGrp="1"/>
          </p:cNvGraphicFramePr>
          <p:nvPr/>
        </p:nvGraphicFramePr>
        <p:xfrm>
          <a:off x="2057400" y="5257800"/>
          <a:ext cx="6096000" cy="741680"/>
        </p:xfrm>
        <a:graphic>
          <a:graphicData uri="http://schemas.openxmlformats.org/drawingml/2006/table">
            <a:tbl>
              <a:tblPr rtl="1" firstRow="1" bandRow="1">
                <a:tableStyleId>{5C22544A-7EE6-4342-B048-85BDC9FD1C3A}</a:tableStyleId>
              </a:tblPr>
              <a:tblGrid>
                <a:gridCol w="1219200"/>
                <a:gridCol w="1219200"/>
                <a:gridCol w="1219200"/>
                <a:gridCol w="1219200"/>
                <a:gridCol w="1219200"/>
              </a:tblGrid>
              <a:tr h="370840">
                <a:tc>
                  <a:txBody>
                    <a:bodyPr/>
                    <a:lstStyle/>
                    <a:p>
                      <a:pPr algn="ctr" rtl="1"/>
                      <a:r>
                        <a:rPr lang="ar-SA" dirty="0" smtClean="0"/>
                        <a:t>المجموع</a:t>
                      </a:r>
                      <a:endParaRPr lang="ar-SA" dirty="0"/>
                    </a:p>
                  </a:txBody>
                  <a:tcPr/>
                </a:tc>
                <a:tc>
                  <a:txBody>
                    <a:bodyPr/>
                    <a:lstStyle/>
                    <a:p>
                      <a:pPr algn="ctr" rtl="1"/>
                      <a:r>
                        <a:rPr lang="en-US" dirty="0" smtClean="0"/>
                        <a:t>3</a:t>
                      </a:r>
                      <a:endParaRPr lang="ar-SA" dirty="0"/>
                    </a:p>
                  </a:txBody>
                  <a:tcPr/>
                </a:tc>
                <a:tc>
                  <a:txBody>
                    <a:bodyPr/>
                    <a:lstStyle/>
                    <a:p>
                      <a:pPr algn="ctr" rtl="1"/>
                      <a:r>
                        <a:rPr lang="en-US" dirty="0" smtClean="0"/>
                        <a:t>2</a:t>
                      </a:r>
                      <a:endParaRPr lang="ar-SA" dirty="0"/>
                    </a:p>
                  </a:txBody>
                  <a:tcPr/>
                </a:tc>
                <a:tc>
                  <a:txBody>
                    <a:bodyPr/>
                    <a:lstStyle/>
                    <a:p>
                      <a:pPr algn="ctr" rtl="1"/>
                      <a:r>
                        <a:rPr lang="en-US" dirty="0" smtClean="0"/>
                        <a:t>1</a:t>
                      </a:r>
                      <a:endParaRPr lang="ar-SA" dirty="0"/>
                    </a:p>
                  </a:txBody>
                  <a:tcPr/>
                </a:tc>
                <a:tc>
                  <a:txBody>
                    <a:bodyPr/>
                    <a:lstStyle/>
                    <a:p>
                      <a:pPr algn="ctr" rtl="1"/>
                      <a:r>
                        <a:rPr lang="ar-SA" dirty="0" smtClean="0"/>
                        <a:t>المتغير</a:t>
                      </a:r>
                      <a:endParaRPr lang="ar-SA" dirty="0"/>
                    </a:p>
                  </a:txBody>
                  <a:tcPr/>
                </a:tc>
              </a:tr>
              <a:tr h="370840">
                <a:tc>
                  <a:txBody>
                    <a:bodyPr/>
                    <a:lstStyle/>
                    <a:p>
                      <a:pPr algn="ctr" rtl="1"/>
                      <a:r>
                        <a:rPr lang="en-US" dirty="0" smtClean="0"/>
                        <a:t>1.1</a:t>
                      </a:r>
                      <a:endParaRPr lang="ar-SA" dirty="0"/>
                    </a:p>
                  </a:txBody>
                  <a:tcPr/>
                </a:tc>
                <a:tc>
                  <a:txBody>
                    <a:bodyPr/>
                    <a:lstStyle/>
                    <a:p>
                      <a:pPr algn="ctr" rtl="1"/>
                      <a:r>
                        <a:rPr lang="en-US" dirty="0" smtClean="0"/>
                        <a:t>.3</a:t>
                      </a:r>
                      <a:endParaRPr lang="ar-SA" dirty="0"/>
                    </a:p>
                  </a:txBody>
                  <a:tcPr/>
                </a:tc>
                <a:tc>
                  <a:txBody>
                    <a:bodyPr/>
                    <a:lstStyle/>
                    <a:p>
                      <a:pPr algn="ctr" rtl="1"/>
                      <a:r>
                        <a:rPr lang="en-US" dirty="0" smtClean="0"/>
                        <a:t>.1</a:t>
                      </a:r>
                      <a:endParaRPr lang="ar-SA" dirty="0"/>
                    </a:p>
                  </a:txBody>
                  <a:tcPr/>
                </a:tc>
                <a:tc>
                  <a:txBody>
                    <a:bodyPr/>
                    <a:lstStyle/>
                    <a:p>
                      <a:pPr algn="ctr" rtl="1"/>
                      <a:r>
                        <a:rPr lang="en-US" dirty="0" smtClean="0"/>
                        <a:t>.7</a:t>
                      </a:r>
                      <a:endParaRPr lang="ar-SA" dirty="0"/>
                    </a:p>
                  </a:txBody>
                  <a:tcPr/>
                </a:tc>
                <a:tc>
                  <a:txBody>
                    <a:bodyPr/>
                    <a:lstStyle/>
                    <a:p>
                      <a:pPr algn="ctr" rtl="1"/>
                      <a:r>
                        <a:rPr lang="ar-SA" dirty="0" smtClean="0"/>
                        <a:t>الاحتمال</a:t>
                      </a:r>
                      <a:endParaRPr lang="ar-SA" dirty="0"/>
                    </a:p>
                  </a:txBody>
                  <a:tcPr/>
                </a:tc>
              </a:tr>
            </a:tbl>
          </a:graphicData>
        </a:graphic>
      </p:graphicFrame>
    </p:spTree>
  </p:cSld>
  <p:clrMapOvr>
    <a:masterClrMapping/>
  </p:clrMapOvr>
  <p:transition spd="med">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p:txBody>
          <a:bodyPr/>
          <a:lstStyle/>
          <a:p>
            <a:fld id="{35C82746-5D27-4902-A0B9-C8C1B536215C}" type="slidenum">
              <a:rPr lang="ar-JO" smtClean="0"/>
              <a:pPr/>
              <a:t>34</a:t>
            </a:fld>
            <a:endParaRPr lang="en-US"/>
          </a:p>
        </p:txBody>
      </p:sp>
      <p:sp>
        <p:nvSpPr>
          <p:cNvPr id="5" name="مربع نص 4"/>
          <p:cNvSpPr txBox="1"/>
          <p:nvPr/>
        </p:nvSpPr>
        <p:spPr>
          <a:xfrm>
            <a:off x="685800" y="1143000"/>
            <a:ext cx="7772400" cy="523220"/>
          </a:xfrm>
          <a:prstGeom prst="rect">
            <a:avLst/>
          </a:prstGeom>
          <a:noFill/>
        </p:spPr>
        <p:txBody>
          <a:bodyPr wrap="square" rtlCol="1">
            <a:spAutoFit/>
          </a:bodyPr>
          <a:lstStyle/>
          <a:p>
            <a:r>
              <a:rPr lang="ar-SA" sz="2800" dirty="0" smtClean="0"/>
              <a:t>تمرين: هل الجدول التالي يمثل دالة إحصائية: </a:t>
            </a:r>
            <a:endParaRPr lang="ar-SA" sz="2800" dirty="0"/>
          </a:p>
        </p:txBody>
      </p:sp>
      <p:graphicFrame>
        <p:nvGraphicFramePr>
          <p:cNvPr id="6" name="جدول 5"/>
          <p:cNvGraphicFramePr>
            <a:graphicFrameLocks noGrp="1"/>
          </p:cNvGraphicFramePr>
          <p:nvPr/>
        </p:nvGraphicFramePr>
        <p:xfrm>
          <a:off x="2438400" y="1828800"/>
          <a:ext cx="6096000" cy="741680"/>
        </p:xfrm>
        <a:graphic>
          <a:graphicData uri="http://schemas.openxmlformats.org/drawingml/2006/table">
            <a:tbl>
              <a:tblPr rtl="1" firstRow="1" bandRow="1">
                <a:tableStyleId>{5C22544A-7EE6-4342-B048-85BDC9FD1C3A}</a:tableStyleId>
              </a:tblPr>
              <a:tblGrid>
                <a:gridCol w="1219200"/>
                <a:gridCol w="1219200"/>
                <a:gridCol w="1219200"/>
                <a:gridCol w="1219200"/>
                <a:gridCol w="1219200"/>
              </a:tblGrid>
              <a:tr h="370840">
                <a:tc>
                  <a:txBody>
                    <a:bodyPr/>
                    <a:lstStyle/>
                    <a:p>
                      <a:pPr algn="ctr" rtl="1"/>
                      <a:r>
                        <a:rPr lang="ar-SA" dirty="0" smtClean="0"/>
                        <a:t>المجموع</a:t>
                      </a:r>
                      <a:endParaRPr lang="ar-SA" dirty="0"/>
                    </a:p>
                  </a:txBody>
                  <a:tcPr/>
                </a:tc>
                <a:tc>
                  <a:txBody>
                    <a:bodyPr/>
                    <a:lstStyle/>
                    <a:p>
                      <a:pPr algn="ctr" rtl="1"/>
                      <a:r>
                        <a:rPr lang="en-US" dirty="0" smtClean="0"/>
                        <a:t>3</a:t>
                      </a:r>
                      <a:endParaRPr lang="ar-SA" dirty="0"/>
                    </a:p>
                  </a:txBody>
                  <a:tcPr/>
                </a:tc>
                <a:tc>
                  <a:txBody>
                    <a:bodyPr/>
                    <a:lstStyle/>
                    <a:p>
                      <a:pPr algn="ctr" rtl="1"/>
                      <a:r>
                        <a:rPr lang="en-US" dirty="0" smtClean="0"/>
                        <a:t>2</a:t>
                      </a:r>
                      <a:endParaRPr lang="ar-SA" dirty="0"/>
                    </a:p>
                  </a:txBody>
                  <a:tcPr/>
                </a:tc>
                <a:tc>
                  <a:txBody>
                    <a:bodyPr/>
                    <a:lstStyle/>
                    <a:p>
                      <a:pPr algn="ctr" rtl="1"/>
                      <a:r>
                        <a:rPr lang="en-US" dirty="0" smtClean="0"/>
                        <a:t>1</a:t>
                      </a:r>
                      <a:endParaRPr lang="ar-SA" dirty="0"/>
                    </a:p>
                  </a:txBody>
                  <a:tcPr/>
                </a:tc>
                <a:tc>
                  <a:txBody>
                    <a:bodyPr/>
                    <a:lstStyle/>
                    <a:p>
                      <a:pPr algn="ctr" rtl="1"/>
                      <a:r>
                        <a:rPr lang="ar-SA" dirty="0" smtClean="0"/>
                        <a:t>المتغير</a:t>
                      </a:r>
                      <a:endParaRPr lang="ar-SA" dirty="0"/>
                    </a:p>
                  </a:txBody>
                  <a:tcPr/>
                </a:tc>
              </a:tr>
              <a:tr h="370840">
                <a:tc>
                  <a:txBody>
                    <a:bodyPr/>
                    <a:lstStyle/>
                    <a:p>
                      <a:pPr algn="ctr" rtl="1"/>
                      <a:r>
                        <a:rPr lang="en-US" dirty="0" smtClean="0"/>
                        <a:t>1.5</a:t>
                      </a:r>
                      <a:endParaRPr lang="ar-SA" dirty="0"/>
                    </a:p>
                  </a:txBody>
                  <a:tcPr/>
                </a:tc>
                <a:tc>
                  <a:txBody>
                    <a:bodyPr/>
                    <a:lstStyle/>
                    <a:p>
                      <a:pPr algn="ctr" rtl="1"/>
                      <a:r>
                        <a:rPr lang="en-US" dirty="0" smtClean="0"/>
                        <a:t>.3</a:t>
                      </a:r>
                      <a:endParaRPr lang="ar-SA" dirty="0"/>
                    </a:p>
                  </a:txBody>
                  <a:tcPr/>
                </a:tc>
                <a:tc>
                  <a:txBody>
                    <a:bodyPr/>
                    <a:lstStyle/>
                    <a:p>
                      <a:pPr algn="ctr" rtl="1"/>
                      <a:r>
                        <a:rPr lang="en-US" dirty="0" smtClean="0"/>
                        <a:t>1.1</a:t>
                      </a:r>
                      <a:endParaRPr lang="ar-SA" dirty="0"/>
                    </a:p>
                  </a:txBody>
                  <a:tcPr/>
                </a:tc>
                <a:tc>
                  <a:txBody>
                    <a:bodyPr/>
                    <a:lstStyle/>
                    <a:p>
                      <a:pPr algn="ctr" rtl="1"/>
                      <a:r>
                        <a:rPr lang="en-US" dirty="0" smtClean="0"/>
                        <a:t>.1</a:t>
                      </a:r>
                      <a:endParaRPr lang="ar-SA" dirty="0"/>
                    </a:p>
                  </a:txBody>
                  <a:tcPr/>
                </a:tc>
                <a:tc>
                  <a:txBody>
                    <a:bodyPr/>
                    <a:lstStyle/>
                    <a:p>
                      <a:pPr algn="ctr" rtl="1"/>
                      <a:r>
                        <a:rPr lang="ar-SA" dirty="0" smtClean="0"/>
                        <a:t>الاحتمال</a:t>
                      </a:r>
                      <a:endParaRPr lang="ar-SA" dirty="0"/>
                    </a:p>
                  </a:txBody>
                  <a:tcPr/>
                </a:tc>
              </a:tr>
            </a:tbl>
          </a:graphicData>
        </a:graphic>
      </p:graphicFrame>
      <p:sp>
        <p:nvSpPr>
          <p:cNvPr id="7" name="مربع نص 6"/>
          <p:cNvSpPr txBox="1"/>
          <p:nvPr/>
        </p:nvSpPr>
        <p:spPr>
          <a:xfrm>
            <a:off x="914400" y="2895600"/>
            <a:ext cx="7772400" cy="523220"/>
          </a:xfrm>
          <a:prstGeom prst="rect">
            <a:avLst/>
          </a:prstGeom>
          <a:noFill/>
        </p:spPr>
        <p:txBody>
          <a:bodyPr wrap="square" rtlCol="1">
            <a:spAutoFit/>
          </a:bodyPr>
          <a:lstStyle/>
          <a:p>
            <a:r>
              <a:rPr lang="ar-SA" sz="2800" dirty="0" smtClean="0"/>
              <a:t>تمرين: هل الجدول التالي يمثل دالة إحصائية: </a:t>
            </a:r>
            <a:endParaRPr lang="ar-SA" sz="2800" dirty="0"/>
          </a:p>
        </p:txBody>
      </p:sp>
      <p:graphicFrame>
        <p:nvGraphicFramePr>
          <p:cNvPr id="8" name="جدول 7"/>
          <p:cNvGraphicFramePr>
            <a:graphicFrameLocks noGrp="1"/>
          </p:cNvGraphicFramePr>
          <p:nvPr/>
        </p:nvGraphicFramePr>
        <p:xfrm>
          <a:off x="2667000" y="3733800"/>
          <a:ext cx="6096000" cy="741680"/>
        </p:xfrm>
        <a:graphic>
          <a:graphicData uri="http://schemas.openxmlformats.org/drawingml/2006/table">
            <a:tbl>
              <a:tblPr rtl="1" firstRow="1" bandRow="1">
                <a:tableStyleId>{5C22544A-7EE6-4342-B048-85BDC9FD1C3A}</a:tableStyleId>
              </a:tblPr>
              <a:tblGrid>
                <a:gridCol w="1219200"/>
                <a:gridCol w="1219200"/>
                <a:gridCol w="1219200"/>
                <a:gridCol w="1219200"/>
                <a:gridCol w="1219200"/>
              </a:tblGrid>
              <a:tr h="370840">
                <a:tc>
                  <a:txBody>
                    <a:bodyPr/>
                    <a:lstStyle/>
                    <a:p>
                      <a:pPr algn="ctr" rtl="1"/>
                      <a:r>
                        <a:rPr lang="ar-SA" dirty="0" smtClean="0"/>
                        <a:t>المجموع</a:t>
                      </a:r>
                      <a:endParaRPr lang="ar-SA" dirty="0"/>
                    </a:p>
                  </a:txBody>
                  <a:tcPr/>
                </a:tc>
                <a:tc>
                  <a:txBody>
                    <a:bodyPr/>
                    <a:lstStyle/>
                    <a:p>
                      <a:pPr algn="ctr" rtl="1"/>
                      <a:r>
                        <a:rPr lang="en-US" dirty="0" smtClean="0"/>
                        <a:t>3</a:t>
                      </a:r>
                      <a:endParaRPr lang="ar-SA" dirty="0"/>
                    </a:p>
                  </a:txBody>
                  <a:tcPr/>
                </a:tc>
                <a:tc>
                  <a:txBody>
                    <a:bodyPr/>
                    <a:lstStyle/>
                    <a:p>
                      <a:pPr algn="ctr" rtl="1"/>
                      <a:r>
                        <a:rPr lang="en-US" dirty="0" smtClean="0"/>
                        <a:t>2</a:t>
                      </a:r>
                      <a:endParaRPr lang="ar-SA" dirty="0"/>
                    </a:p>
                  </a:txBody>
                  <a:tcPr/>
                </a:tc>
                <a:tc>
                  <a:txBody>
                    <a:bodyPr/>
                    <a:lstStyle/>
                    <a:p>
                      <a:pPr algn="ctr" rtl="1"/>
                      <a:r>
                        <a:rPr lang="en-US" dirty="0" smtClean="0"/>
                        <a:t>1</a:t>
                      </a:r>
                      <a:endParaRPr lang="ar-SA" dirty="0"/>
                    </a:p>
                  </a:txBody>
                  <a:tcPr/>
                </a:tc>
                <a:tc>
                  <a:txBody>
                    <a:bodyPr/>
                    <a:lstStyle/>
                    <a:p>
                      <a:pPr algn="ctr" rtl="1"/>
                      <a:r>
                        <a:rPr lang="ar-SA" dirty="0" smtClean="0"/>
                        <a:t>المتغير</a:t>
                      </a:r>
                      <a:endParaRPr lang="ar-SA" dirty="0"/>
                    </a:p>
                  </a:txBody>
                  <a:tcPr/>
                </a:tc>
              </a:tr>
              <a:tr h="370840">
                <a:tc>
                  <a:txBody>
                    <a:bodyPr/>
                    <a:lstStyle/>
                    <a:p>
                      <a:pPr algn="ctr" rtl="1"/>
                      <a:r>
                        <a:rPr lang="en-US" dirty="0" smtClean="0"/>
                        <a:t>1</a:t>
                      </a:r>
                      <a:endParaRPr lang="ar-SA" dirty="0"/>
                    </a:p>
                  </a:txBody>
                  <a:tcPr/>
                </a:tc>
                <a:tc>
                  <a:txBody>
                    <a:bodyPr/>
                    <a:lstStyle/>
                    <a:p>
                      <a:pPr algn="ctr" rtl="1"/>
                      <a:r>
                        <a:rPr lang="en-US" dirty="0" smtClean="0"/>
                        <a:t>.9</a:t>
                      </a:r>
                      <a:endParaRPr lang="ar-SA" dirty="0"/>
                    </a:p>
                  </a:txBody>
                  <a:tcPr/>
                </a:tc>
                <a:tc>
                  <a:txBody>
                    <a:bodyPr/>
                    <a:lstStyle/>
                    <a:p>
                      <a:pPr algn="ctr" rtl="1"/>
                      <a:r>
                        <a:rPr lang="en-US" dirty="0" smtClean="0"/>
                        <a:t>0</a:t>
                      </a:r>
                      <a:endParaRPr lang="ar-SA" dirty="0"/>
                    </a:p>
                  </a:txBody>
                  <a:tcPr/>
                </a:tc>
                <a:tc>
                  <a:txBody>
                    <a:bodyPr/>
                    <a:lstStyle/>
                    <a:p>
                      <a:pPr algn="ctr" rtl="1"/>
                      <a:r>
                        <a:rPr lang="en-US" dirty="0" smtClean="0"/>
                        <a:t>.1</a:t>
                      </a:r>
                      <a:endParaRPr lang="ar-SA" dirty="0"/>
                    </a:p>
                  </a:txBody>
                  <a:tcPr/>
                </a:tc>
                <a:tc>
                  <a:txBody>
                    <a:bodyPr/>
                    <a:lstStyle/>
                    <a:p>
                      <a:pPr algn="ctr" rtl="1"/>
                      <a:r>
                        <a:rPr lang="ar-SA" dirty="0" smtClean="0"/>
                        <a:t>الاحتمال</a:t>
                      </a:r>
                      <a:endParaRPr lang="ar-SA" dirty="0"/>
                    </a:p>
                  </a:txBody>
                  <a:tcPr/>
                </a:tc>
              </a:tr>
            </a:tbl>
          </a:graphicData>
        </a:graphic>
      </p:graphicFrame>
    </p:spTree>
  </p:cSld>
  <p:clrMapOvr>
    <a:masterClrMapping/>
  </p:clrMapOvr>
  <p:transition spd="med">
    <p:fade thruBlk="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p:txBody>
          <a:bodyPr/>
          <a:lstStyle/>
          <a:p>
            <a:fld id="{35C82746-5D27-4902-A0B9-C8C1B536215C}" type="slidenum">
              <a:rPr lang="ar-JO" smtClean="0"/>
              <a:pPr/>
              <a:t>35</a:t>
            </a:fld>
            <a:endParaRPr lang="en-US"/>
          </a:p>
        </p:txBody>
      </p:sp>
      <p:sp>
        <p:nvSpPr>
          <p:cNvPr id="6" name="مربع نص 5"/>
          <p:cNvSpPr txBox="1"/>
          <p:nvPr/>
        </p:nvSpPr>
        <p:spPr>
          <a:xfrm>
            <a:off x="4724400" y="685800"/>
            <a:ext cx="3352800" cy="5632311"/>
          </a:xfrm>
          <a:prstGeom prst="rect">
            <a:avLst/>
          </a:prstGeom>
          <a:noFill/>
        </p:spPr>
        <p:txBody>
          <a:bodyPr wrap="square" rtlCol="1">
            <a:spAutoFit/>
          </a:bodyPr>
          <a:lstStyle/>
          <a:p>
            <a:r>
              <a:rPr lang="ar-SA" sz="6000" dirty="0" smtClean="0"/>
              <a:t>الإجابات </a:t>
            </a:r>
          </a:p>
          <a:p>
            <a:r>
              <a:rPr lang="ar-SA" sz="6000" dirty="0" smtClean="0"/>
              <a:t>ج1: </a:t>
            </a:r>
            <a:r>
              <a:rPr lang="en-US" sz="6000" dirty="0" smtClean="0"/>
              <a:t>K=.4</a:t>
            </a:r>
          </a:p>
          <a:p>
            <a:r>
              <a:rPr lang="ar-SA" sz="6000" dirty="0" smtClean="0"/>
              <a:t>ج2:  لا</a:t>
            </a:r>
          </a:p>
          <a:p>
            <a:r>
              <a:rPr lang="ar-SA" sz="6000" dirty="0" smtClean="0"/>
              <a:t>ج3: لا</a:t>
            </a:r>
          </a:p>
          <a:p>
            <a:r>
              <a:rPr lang="ar-SA" sz="6000" dirty="0" smtClean="0"/>
              <a:t>ج4: لا</a:t>
            </a:r>
          </a:p>
          <a:p>
            <a:r>
              <a:rPr lang="ar-SA" sz="6000" dirty="0" smtClean="0"/>
              <a:t>ج5:نعم</a:t>
            </a:r>
            <a:endParaRPr lang="ar-SA" sz="6000" dirty="0"/>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رقم الشريحة 4"/>
          <p:cNvSpPr>
            <a:spLocks noGrp="1"/>
          </p:cNvSpPr>
          <p:nvPr>
            <p:ph type="sldNum" sz="quarter" idx="12"/>
          </p:nvPr>
        </p:nvSpPr>
        <p:spPr/>
        <p:txBody>
          <a:bodyPr/>
          <a:lstStyle/>
          <a:p>
            <a:fld id="{93C9FAFE-5B74-4D04-8A12-053206EC79A0}" type="slidenum">
              <a:rPr lang="ar-JO"/>
              <a:pPr/>
              <a:t>4</a:t>
            </a:fld>
            <a:endParaRPr lang="en-US"/>
          </a:p>
        </p:txBody>
      </p:sp>
      <p:sp>
        <p:nvSpPr>
          <p:cNvPr id="5124" name="Text Box 4"/>
          <p:cNvSpPr txBox="1">
            <a:spLocks noChangeArrowheads="1"/>
          </p:cNvSpPr>
          <p:nvPr/>
        </p:nvSpPr>
        <p:spPr bwMode="auto">
          <a:xfrm>
            <a:off x="838200" y="1828800"/>
            <a:ext cx="7848600" cy="915988"/>
          </a:xfrm>
          <a:prstGeom prst="rect">
            <a:avLst/>
          </a:prstGeom>
          <a:noFill/>
          <a:ln w="9525">
            <a:noFill/>
            <a:miter lim="800000"/>
            <a:headEnd/>
            <a:tailEnd/>
          </a:ln>
          <a:effectLst/>
        </p:spPr>
        <p:txBody>
          <a:bodyPr>
            <a:spAutoFit/>
          </a:bodyPr>
          <a:lstStyle/>
          <a:p>
            <a:pPr marL="342900" indent="-342900"/>
            <a:r>
              <a:rPr lang="ar-JO" b="1">
                <a:solidFill>
                  <a:schemeClr val="bg2"/>
                </a:solidFill>
              </a:rPr>
              <a:t>6-</a:t>
            </a:r>
            <a:r>
              <a:rPr lang="ar-SA" b="1">
                <a:solidFill>
                  <a:schemeClr val="bg2"/>
                </a:solidFill>
              </a:rPr>
              <a:t>الحوادث المستقلة </a:t>
            </a:r>
            <a:r>
              <a:rPr lang="en-US" b="1">
                <a:solidFill>
                  <a:schemeClr val="bg2"/>
                </a:solidFill>
              </a:rPr>
              <a:t>(Independent Events)</a:t>
            </a:r>
            <a:endParaRPr lang="ar-JO">
              <a:solidFill>
                <a:schemeClr val="bg2"/>
              </a:solidFill>
            </a:endParaRPr>
          </a:p>
          <a:p>
            <a:pPr marL="342900" indent="-342900"/>
            <a:r>
              <a:rPr lang="ar-SA"/>
              <a:t>يعتبر الحادثين </a:t>
            </a:r>
            <a:r>
              <a:rPr lang="en-US"/>
              <a:t>A</a:t>
            </a:r>
            <a:r>
              <a:rPr lang="ar-SA"/>
              <a:t> أو </a:t>
            </a:r>
            <a:r>
              <a:rPr lang="en-US"/>
              <a:t>B</a:t>
            </a:r>
            <a:r>
              <a:rPr lang="ar-SA"/>
              <a:t> حادثين مستقلين إذا كان وقوع إحداهما أو عدم وقوعه لا يؤثر في وقوع الآخر. فمثلاً عند رمي قطعة عملة واحدة مرتين متتاليتين فإن نتيجة الرمية الثانية لا تتأثر بنتيجة الأولى.</a:t>
            </a:r>
            <a:endParaRPr lang="en-US"/>
          </a:p>
        </p:txBody>
      </p:sp>
      <p:sp>
        <p:nvSpPr>
          <p:cNvPr id="5125" name="Text Box 5"/>
          <p:cNvSpPr txBox="1">
            <a:spLocks noChangeArrowheads="1"/>
          </p:cNvSpPr>
          <p:nvPr/>
        </p:nvSpPr>
        <p:spPr bwMode="auto">
          <a:xfrm>
            <a:off x="762000" y="3581400"/>
            <a:ext cx="7924800" cy="1739900"/>
          </a:xfrm>
          <a:prstGeom prst="rect">
            <a:avLst/>
          </a:prstGeom>
          <a:noFill/>
          <a:ln w="9525">
            <a:noFill/>
            <a:miter lim="800000"/>
            <a:headEnd/>
            <a:tailEnd/>
          </a:ln>
          <a:effectLst/>
        </p:spPr>
        <p:txBody>
          <a:bodyPr>
            <a:spAutoFit/>
          </a:bodyPr>
          <a:lstStyle/>
          <a:p>
            <a:pPr marL="342900" indent="-342900"/>
            <a:r>
              <a:rPr lang="ar-JO" b="1">
                <a:solidFill>
                  <a:schemeClr val="bg2"/>
                </a:solidFill>
              </a:rPr>
              <a:t>7-</a:t>
            </a:r>
            <a:r>
              <a:rPr lang="ar-SA" b="1">
                <a:solidFill>
                  <a:schemeClr val="bg2"/>
                </a:solidFill>
              </a:rPr>
              <a:t>الحوادث الشاملة </a:t>
            </a:r>
            <a:r>
              <a:rPr lang="en-US" b="1">
                <a:solidFill>
                  <a:schemeClr val="bg2"/>
                </a:solidFill>
              </a:rPr>
              <a:t>(Exhaustive Events)</a:t>
            </a:r>
            <a:endParaRPr lang="ar-JO">
              <a:solidFill>
                <a:schemeClr val="bg2"/>
              </a:solidFill>
            </a:endParaRPr>
          </a:p>
          <a:p>
            <a:pPr marL="342900" indent="-342900"/>
            <a:r>
              <a:rPr lang="ar-SA"/>
              <a:t>تسمى الحوادث </a:t>
            </a:r>
            <a:r>
              <a:rPr lang="en-US"/>
              <a:t>A</a:t>
            </a:r>
            <a:r>
              <a:rPr lang="ar-SA"/>
              <a:t> ، </a:t>
            </a:r>
            <a:r>
              <a:rPr lang="en-US"/>
              <a:t>B</a:t>
            </a:r>
            <a:r>
              <a:rPr lang="ar-SA"/>
              <a:t> ، </a:t>
            </a:r>
            <a:r>
              <a:rPr lang="en-US"/>
              <a:t>C</a:t>
            </a:r>
            <a:r>
              <a:rPr lang="ar-JO"/>
              <a:t> ... </a:t>
            </a:r>
            <a:r>
              <a:rPr lang="ar-SA"/>
              <a:t>حوادث شاملة في تجربة ما إذا كان لابد من حدوث إحداها عند إجراء التجربة.</a:t>
            </a:r>
            <a:endParaRPr lang="ar-JO"/>
          </a:p>
          <a:p>
            <a:pPr marL="342900" indent="-342900"/>
            <a:r>
              <a:rPr lang="ar-SA"/>
              <a:t>فمثلاً عند اختيار طالب من الجامعة لمعرفة حالته ما إذا كان مدخنا أو غير مدخن تعتبر هذه الحالات حوادث شاملة لأنه لابد للفرد أن يكون له صفة واحدة من هذه الصفات. كذلك فإن الحصول على العدد 1 أو 2 أو 3 أو 4 أو 5 أو 6 عند رمي حجر النرد تعتبر حوادث شاملة لأنه لابد من حدوث إحداها.</a:t>
            </a:r>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 calcmode="lin" valueType="num">
                                      <p:cBhvr additive="base">
                                        <p:cTn id="7" dur="500" fill="hold"/>
                                        <p:tgtEl>
                                          <p:spTgt spid="5124"/>
                                        </p:tgtEl>
                                        <p:attrNameLst>
                                          <p:attrName>ppt_x</p:attrName>
                                        </p:attrNameLst>
                                      </p:cBhvr>
                                      <p:tavLst>
                                        <p:tav tm="0">
                                          <p:val>
                                            <p:strVal val="1+#ppt_w/2"/>
                                          </p:val>
                                        </p:tav>
                                        <p:tav tm="100000">
                                          <p:val>
                                            <p:strVal val="#ppt_x"/>
                                          </p:val>
                                        </p:tav>
                                      </p:tavLst>
                                    </p:anim>
                                    <p:anim calcmode="lin" valueType="num">
                                      <p:cBhvr additive="base">
                                        <p:cTn id="8" dur="500" fill="hold"/>
                                        <p:tgtEl>
                                          <p:spTgt spid="512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5"/>
                                        </p:tgtEl>
                                        <p:attrNameLst>
                                          <p:attrName>style.visibility</p:attrName>
                                        </p:attrNameLst>
                                      </p:cBhvr>
                                      <p:to>
                                        <p:strVal val="visible"/>
                                      </p:to>
                                    </p:set>
                                    <p:anim calcmode="lin" valueType="num">
                                      <p:cBhvr additive="base">
                                        <p:cTn id="13" dur="500" fill="hold"/>
                                        <p:tgtEl>
                                          <p:spTgt spid="5125"/>
                                        </p:tgtEl>
                                        <p:attrNameLst>
                                          <p:attrName>ppt_x</p:attrName>
                                        </p:attrNameLst>
                                      </p:cBhvr>
                                      <p:tavLst>
                                        <p:tav tm="0">
                                          <p:val>
                                            <p:strVal val="#ppt_x"/>
                                          </p:val>
                                        </p:tav>
                                        <p:tav tm="100000">
                                          <p:val>
                                            <p:strVal val="#ppt_x"/>
                                          </p:val>
                                        </p:tav>
                                      </p:tavLst>
                                    </p:anim>
                                    <p:anim calcmode="lin" valueType="num">
                                      <p:cBhvr additive="base">
                                        <p:cTn id="14" dur="500" fill="hold"/>
                                        <p:tgtEl>
                                          <p:spTgt spid="51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P spid="51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عنصر نائب لرقم الشريحة 4"/>
          <p:cNvSpPr>
            <a:spLocks noGrp="1"/>
          </p:cNvSpPr>
          <p:nvPr>
            <p:ph type="sldNum" sz="quarter" idx="12"/>
          </p:nvPr>
        </p:nvSpPr>
        <p:spPr/>
        <p:txBody>
          <a:bodyPr/>
          <a:lstStyle/>
          <a:p>
            <a:fld id="{21720495-FC60-4183-8D40-78CE7FD41B59}" type="slidenum">
              <a:rPr lang="ar-JO"/>
              <a:pPr/>
              <a:t>5</a:t>
            </a:fld>
            <a:endParaRPr lang="en-US"/>
          </a:p>
        </p:txBody>
      </p:sp>
      <p:sp>
        <p:nvSpPr>
          <p:cNvPr id="6148" name="Text Box 4"/>
          <p:cNvSpPr txBox="1">
            <a:spLocks noChangeArrowheads="1"/>
          </p:cNvSpPr>
          <p:nvPr/>
        </p:nvSpPr>
        <p:spPr bwMode="auto">
          <a:xfrm>
            <a:off x="4114800" y="1600200"/>
            <a:ext cx="4648200" cy="457200"/>
          </a:xfrm>
          <a:prstGeom prst="rect">
            <a:avLst/>
          </a:prstGeom>
          <a:noFill/>
          <a:ln w="9525">
            <a:noFill/>
            <a:miter lim="800000"/>
            <a:headEnd/>
            <a:tailEnd/>
          </a:ln>
          <a:effectLst/>
        </p:spPr>
        <p:txBody>
          <a:bodyPr>
            <a:spAutoFit/>
          </a:bodyPr>
          <a:lstStyle/>
          <a:p>
            <a:pPr>
              <a:spcBef>
                <a:spcPct val="50000"/>
              </a:spcBef>
            </a:pPr>
            <a:r>
              <a:rPr lang="ar-JO" sz="2000" b="1"/>
              <a:t> </a:t>
            </a:r>
            <a:r>
              <a:rPr lang="ar-SA" sz="2400" b="1">
                <a:solidFill>
                  <a:srgbClr val="CC3300"/>
                </a:solidFill>
              </a:rPr>
              <a:t>حســاب الاحتــمـال</a:t>
            </a:r>
            <a:r>
              <a:rPr lang="en-US" sz="2000"/>
              <a:t> </a:t>
            </a:r>
          </a:p>
        </p:txBody>
      </p:sp>
      <p:sp>
        <p:nvSpPr>
          <p:cNvPr id="6149" name="Text Box 5"/>
          <p:cNvSpPr txBox="1">
            <a:spLocks noChangeArrowheads="1"/>
          </p:cNvSpPr>
          <p:nvPr/>
        </p:nvSpPr>
        <p:spPr bwMode="auto">
          <a:xfrm>
            <a:off x="1219200" y="2209800"/>
            <a:ext cx="7391400" cy="1190625"/>
          </a:xfrm>
          <a:prstGeom prst="rect">
            <a:avLst/>
          </a:prstGeom>
          <a:noFill/>
          <a:ln w="9525">
            <a:noFill/>
            <a:miter lim="800000"/>
            <a:headEnd/>
            <a:tailEnd/>
          </a:ln>
          <a:effectLst/>
        </p:spPr>
        <p:txBody>
          <a:bodyPr>
            <a:spAutoFit/>
          </a:bodyPr>
          <a:lstStyle/>
          <a:p>
            <a:r>
              <a:rPr lang="ar-SA" b="1" dirty="0"/>
              <a:t>الاحتمال النظري</a:t>
            </a:r>
            <a:r>
              <a:rPr lang="ar-SA" dirty="0"/>
              <a:t> </a:t>
            </a:r>
            <a:r>
              <a:rPr lang="en-US" b="1" dirty="0"/>
              <a:t>(Theoretical Approach)</a:t>
            </a:r>
            <a:r>
              <a:rPr lang="ar-JO" dirty="0"/>
              <a:t> </a:t>
            </a:r>
          </a:p>
          <a:p>
            <a:r>
              <a:rPr lang="ar-SA" dirty="0"/>
              <a:t>يعرف أيضاً بالاحتمال الكلاسيكي ، والاحتمال النظري لحدوث حادثة ما هو نسبة عدد الحالات المواتية إلى عدد الحالات الممكنة الحدوث على فرض أن كل الحالات لها نصيب متكافيء في الحدوث.</a:t>
            </a:r>
            <a:endParaRPr lang="en-US" dirty="0"/>
          </a:p>
        </p:txBody>
      </p:sp>
      <p:sp>
        <p:nvSpPr>
          <p:cNvPr id="6154" name="Rectangle 10"/>
          <p:cNvSpPr>
            <a:spLocks noChangeArrowheads="1"/>
          </p:cNvSpPr>
          <p:nvPr/>
        </p:nvSpPr>
        <p:spPr bwMode="auto">
          <a:xfrm>
            <a:off x="0" y="3224213"/>
            <a:ext cx="9144000" cy="0"/>
          </a:xfrm>
          <a:prstGeom prst="rect">
            <a:avLst/>
          </a:prstGeom>
          <a:noFill/>
          <a:ln w="9525" algn="ctr">
            <a:noFill/>
            <a:miter lim="800000"/>
            <a:headEnd/>
            <a:tailEnd/>
          </a:ln>
          <a:effectLst/>
        </p:spPr>
        <p:txBody>
          <a:bodyPr wrap="none" anchor="ctr">
            <a:spAutoFit/>
          </a:bodyPr>
          <a:lstStyle/>
          <a:p>
            <a:endParaRPr lang="ar-SA"/>
          </a:p>
        </p:txBody>
      </p:sp>
      <p:grpSp>
        <p:nvGrpSpPr>
          <p:cNvPr id="6160" name="Group 16"/>
          <p:cNvGrpSpPr>
            <a:grpSpLocks/>
          </p:cNvGrpSpPr>
          <p:nvPr/>
        </p:nvGrpSpPr>
        <p:grpSpPr bwMode="auto">
          <a:xfrm>
            <a:off x="1676400" y="3733800"/>
            <a:ext cx="6858000" cy="1905000"/>
            <a:chOff x="1056" y="2352"/>
            <a:chExt cx="4320" cy="1200"/>
          </a:xfrm>
        </p:grpSpPr>
        <p:sp>
          <p:nvSpPr>
            <p:cNvPr id="6150" name="Text Box 6"/>
            <p:cNvSpPr txBox="1">
              <a:spLocks noChangeArrowheads="1"/>
            </p:cNvSpPr>
            <p:nvPr/>
          </p:nvSpPr>
          <p:spPr bwMode="auto">
            <a:xfrm>
              <a:off x="1056" y="2352"/>
              <a:ext cx="4320" cy="923"/>
            </a:xfrm>
            <a:prstGeom prst="rect">
              <a:avLst/>
            </a:prstGeom>
            <a:noFill/>
            <a:ln w="9525">
              <a:noFill/>
              <a:miter lim="800000"/>
              <a:headEnd/>
              <a:tailEnd/>
            </a:ln>
            <a:effectLst/>
          </p:spPr>
          <p:txBody>
            <a:bodyPr>
              <a:spAutoFit/>
            </a:bodyPr>
            <a:lstStyle/>
            <a:p>
              <a:pPr>
                <a:spcBef>
                  <a:spcPct val="50000"/>
                </a:spcBef>
              </a:pPr>
              <a:r>
                <a:rPr lang="ar-SA" b="1" dirty="0"/>
                <a:t>الاحتمال التجريبي  </a:t>
              </a:r>
              <a:r>
                <a:rPr lang="en-US" b="1" dirty="0"/>
                <a:t>(Empirical Approach)</a:t>
              </a:r>
              <a:r>
                <a:rPr lang="ar-JO" dirty="0"/>
                <a:t> </a:t>
              </a:r>
            </a:p>
            <a:p>
              <a:r>
                <a:rPr lang="ar-SA" b="1" dirty="0"/>
                <a:t>إذا أجريت تجربة مرات متتالية عددها </a:t>
              </a:r>
              <a:r>
                <a:rPr lang="en-US" b="1" dirty="0"/>
                <a:t>N</a:t>
              </a:r>
              <a:r>
                <a:rPr lang="ar-SA" b="1" dirty="0"/>
                <a:t> وكان عدد المرات التي يتحقق في كل منها حادث معين هو </a:t>
              </a:r>
              <a:r>
                <a:rPr lang="en-US" b="1" dirty="0"/>
                <a:t>r</a:t>
              </a:r>
              <a:r>
                <a:rPr lang="ar-SA" b="1" dirty="0"/>
                <a:t> مرة فان احتمال وقوع هذا الحادث يساوي </a:t>
              </a:r>
            </a:p>
            <a:p>
              <a:pPr algn="ctr" rtl="0"/>
              <a:endParaRPr lang="en-US" b="1" dirty="0">
                <a:solidFill>
                  <a:srgbClr val="CC3300"/>
                </a:solidFill>
              </a:endParaRPr>
            </a:p>
            <a:p>
              <a:pPr algn="ctr" rtl="0"/>
              <a:r>
                <a:rPr lang="en-US" b="1" dirty="0">
                  <a:solidFill>
                    <a:srgbClr val="CC3300"/>
                  </a:solidFill>
                </a:rPr>
                <a:t>Lim </a:t>
              </a:r>
              <a:endParaRPr lang="en-US" dirty="0"/>
            </a:p>
          </p:txBody>
        </p:sp>
        <p:graphicFrame>
          <p:nvGraphicFramePr>
            <p:cNvPr id="6153" name="Object 9"/>
            <p:cNvGraphicFramePr>
              <a:graphicFrameLocks noChangeAspect="1"/>
            </p:cNvGraphicFramePr>
            <p:nvPr/>
          </p:nvGraphicFramePr>
          <p:xfrm>
            <a:off x="3377" y="2976"/>
            <a:ext cx="133" cy="336"/>
          </p:xfrm>
          <a:graphic>
            <a:graphicData uri="http://schemas.openxmlformats.org/presentationml/2006/ole">
              <p:oleObj spid="_x0000_s6153" name="Equation" r:id="rId3" imgW="164957" imgH="406048" progId="Equation.3">
                <p:embed/>
              </p:oleObj>
            </a:graphicData>
          </a:graphic>
        </p:graphicFrame>
        <p:sp>
          <p:nvSpPr>
            <p:cNvPr id="6157" name="Rectangle 13"/>
            <p:cNvSpPr>
              <a:spLocks noChangeArrowheads="1"/>
            </p:cNvSpPr>
            <p:nvPr/>
          </p:nvSpPr>
          <p:spPr bwMode="auto">
            <a:xfrm>
              <a:off x="2992" y="3369"/>
              <a:ext cx="224" cy="183"/>
            </a:xfrm>
            <a:prstGeom prst="rect">
              <a:avLst/>
            </a:prstGeom>
            <a:noFill/>
            <a:ln w="9525" algn="ctr">
              <a:noFill/>
              <a:miter lim="800000"/>
              <a:headEnd/>
              <a:tailEnd/>
            </a:ln>
            <a:effectLst/>
          </p:spPr>
          <p:txBody>
            <a:bodyPr wrap="none" anchor="ctr">
              <a:spAutoFit/>
            </a:bodyPr>
            <a:lstStyle/>
            <a:p>
              <a:r>
                <a:rPr lang="ar-JO" sz="1300" b="1">
                  <a:ea typeface="Times New Roman" pitchFamily="18" charset="0"/>
                  <a:cs typeface="Simplified Arabic" pitchFamily="2" charset="-78"/>
                </a:rPr>
                <a:t> </a:t>
              </a:r>
              <a:r>
                <a:rPr lang="en-US" sz="1300" b="1">
                  <a:ea typeface="Times New Roman" pitchFamily="18" charset="0"/>
                  <a:cs typeface="Simplified Arabic" pitchFamily="2" charset="-78"/>
                </a:rPr>
                <a:t>N</a:t>
              </a:r>
              <a:r>
                <a:rPr lang="ar-JO" sz="1300" b="1">
                  <a:ea typeface="Times New Roman" pitchFamily="18" charset="0"/>
                  <a:cs typeface="Simplified Arabic" pitchFamily="2" charset="-78"/>
                </a:rPr>
                <a:t> </a:t>
              </a:r>
              <a:endParaRPr lang="ar-JO"/>
            </a:p>
          </p:txBody>
        </p:sp>
        <p:graphicFrame>
          <p:nvGraphicFramePr>
            <p:cNvPr id="6156" name="Object 12"/>
            <p:cNvGraphicFramePr>
              <a:graphicFrameLocks noChangeAspect="1"/>
            </p:cNvGraphicFramePr>
            <p:nvPr/>
          </p:nvGraphicFramePr>
          <p:xfrm>
            <a:off x="3186" y="3408"/>
            <a:ext cx="126" cy="96"/>
          </p:xfrm>
          <a:graphic>
            <a:graphicData uri="http://schemas.openxmlformats.org/presentationml/2006/ole">
              <p:oleObj spid="_x0000_s6156" name="Equation" r:id="rId4" imgW="203024" imgH="152268" progId="Equation.3">
                <p:embed/>
              </p:oleObj>
            </a:graphicData>
          </a:graphic>
        </p:graphicFrame>
        <p:graphicFrame>
          <p:nvGraphicFramePr>
            <p:cNvPr id="6155" name="Object 11"/>
            <p:cNvGraphicFramePr>
              <a:graphicFrameLocks noChangeAspect="1"/>
            </p:cNvGraphicFramePr>
            <p:nvPr/>
          </p:nvGraphicFramePr>
          <p:xfrm>
            <a:off x="3408" y="3408"/>
            <a:ext cx="102" cy="90"/>
          </p:xfrm>
          <a:graphic>
            <a:graphicData uri="http://schemas.openxmlformats.org/presentationml/2006/ole">
              <p:oleObj spid="_x0000_s6155" name="Equation" r:id="rId5" imgW="164957" imgH="139579" progId="Equation.3">
                <p:embed/>
              </p:oleObj>
            </a:graphicData>
          </a:graphic>
        </p:graphicFrame>
      </p:grpSp>
      <p:sp>
        <p:nvSpPr>
          <p:cNvPr id="6159" name="Rectangle 15"/>
          <p:cNvSpPr>
            <a:spLocks noChangeArrowheads="1"/>
          </p:cNvSpPr>
          <p:nvPr/>
        </p:nvSpPr>
        <p:spPr bwMode="auto">
          <a:xfrm>
            <a:off x="685800" y="3867150"/>
            <a:ext cx="9144000" cy="0"/>
          </a:xfrm>
          <a:prstGeom prst="rect">
            <a:avLst/>
          </a:prstGeom>
          <a:noFill/>
          <a:ln w="9525" algn="ctr">
            <a:noFill/>
            <a:miter lim="800000"/>
            <a:headEnd/>
            <a:tailEnd/>
          </a:ln>
          <a:effectLst/>
        </p:spPr>
        <p:txBody>
          <a:bodyPr wrap="none" anchor="ctr">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checkerboard(across)">
                                      <p:cBhvr>
                                        <p:cTn id="7" dur="500"/>
                                        <p:tgtEl>
                                          <p:spTgt spid="614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6149"/>
                                        </p:tgtEl>
                                        <p:attrNameLst>
                                          <p:attrName>style.visibility</p:attrName>
                                        </p:attrNameLst>
                                      </p:cBhvr>
                                      <p:to>
                                        <p:strVal val="visible"/>
                                      </p:to>
                                    </p:set>
                                    <p:anim calcmode="lin" valueType="num">
                                      <p:cBhvr additive="base">
                                        <p:cTn id="12" dur="500" fill="hold"/>
                                        <p:tgtEl>
                                          <p:spTgt spid="6149"/>
                                        </p:tgtEl>
                                        <p:attrNameLst>
                                          <p:attrName>ppt_x</p:attrName>
                                        </p:attrNameLst>
                                      </p:cBhvr>
                                      <p:tavLst>
                                        <p:tav tm="0">
                                          <p:val>
                                            <p:strVal val="1+#ppt_w/2"/>
                                          </p:val>
                                        </p:tav>
                                        <p:tav tm="100000">
                                          <p:val>
                                            <p:strVal val="#ppt_x"/>
                                          </p:val>
                                        </p:tav>
                                      </p:tavLst>
                                    </p:anim>
                                    <p:anim calcmode="lin" valueType="num">
                                      <p:cBhvr additive="base">
                                        <p:cTn id="13" dur="500" fill="hold"/>
                                        <p:tgtEl>
                                          <p:spTgt spid="6149"/>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6160"/>
                                        </p:tgtEl>
                                        <p:attrNameLst>
                                          <p:attrName>style.visibility</p:attrName>
                                        </p:attrNameLst>
                                      </p:cBhvr>
                                      <p:to>
                                        <p:strVal val="visible"/>
                                      </p:to>
                                    </p:set>
                                    <p:anim calcmode="lin" valueType="num">
                                      <p:cBhvr additive="base">
                                        <p:cTn id="18" dur="500" fill="hold"/>
                                        <p:tgtEl>
                                          <p:spTgt spid="6160"/>
                                        </p:tgtEl>
                                        <p:attrNameLst>
                                          <p:attrName>ppt_x</p:attrName>
                                        </p:attrNameLst>
                                      </p:cBhvr>
                                      <p:tavLst>
                                        <p:tav tm="0">
                                          <p:val>
                                            <p:strVal val="#ppt_x"/>
                                          </p:val>
                                        </p:tav>
                                        <p:tav tm="100000">
                                          <p:val>
                                            <p:strVal val="#ppt_x"/>
                                          </p:val>
                                        </p:tav>
                                      </p:tavLst>
                                    </p:anim>
                                    <p:anim calcmode="lin" valueType="num">
                                      <p:cBhvr additive="base">
                                        <p:cTn id="19" dur="500" fill="hold"/>
                                        <p:tgtEl>
                                          <p:spTgt spid="616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4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5C82746-5D27-4902-A0B9-C8C1B536215C}" type="slidenum">
              <a:rPr lang="ar-JO" smtClean="0"/>
              <a:pPr/>
              <a:t>6</a:t>
            </a:fld>
            <a:endParaRPr lang="en-US"/>
          </a:p>
        </p:txBody>
      </p:sp>
      <p:pic>
        <p:nvPicPr>
          <p:cNvPr id="96258" name="Picture 2"/>
          <p:cNvPicPr>
            <a:picLocks noChangeAspect="1" noChangeArrowheads="1"/>
          </p:cNvPicPr>
          <p:nvPr/>
        </p:nvPicPr>
        <p:blipFill>
          <a:blip r:embed="rId2" cstate="print"/>
          <a:srcRect/>
          <a:stretch>
            <a:fillRect/>
          </a:stretch>
        </p:blipFill>
        <p:spPr bwMode="auto">
          <a:xfrm>
            <a:off x="1143001" y="878808"/>
            <a:ext cx="7239000" cy="4845366"/>
          </a:xfrm>
          <a:prstGeom prst="rect">
            <a:avLst/>
          </a:prstGeom>
          <a:noFill/>
          <a:ln w="9525">
            <a:noFill/>
            <a:miter lim="800000"/>
            <a:headEnd/>
            <a:tailEnd/>
          </a:ln>
          <a:effectLst/>
        </p:spPr>
      </p:pic>
    </p:spTree>
  </p:cSld>
  <p:clrMapOvr>
    <a:masterClrMapping/>
  </p:clrMapOvr>
  <p:transition spd="med">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عنصر نائب لرقم الشريحة 4"/>
          <p:cNvSpPr>
            <a:spLocks noGrp="1"/>
          </p:cNvSpPr>
          <p:nvPr>
            <p:ph type="sldNum" sz="quarter" idx="12"/>
          </p:nvPr>
        </p:nvSpPr>
        <p:spPr/>
        <p:txBody>
          <a:bodyPr/>
          <a:lstStyle/>
          <a:p>
            <a:fld id="{10C86217-D1EA-469F-B4A7-D7BA39CD2EAF}" type="slidenum">
              <a:rPr lang="ar-JO"/>
              <a:pPr/>
              <a:t>7</a:t>
            </a:fld>
            <a:endParaRPr lang="en-US"/>
          </a:p>
        </p:txBody>
      </p:sp>
      <p:sp>
        <p:nvSpPr>
          <p:cNvPr id="7173" name="Text Box 5"/>
          <p:cNvSpPr txBox="1">
            <a:spLocks noChangeArrowheads="1"/>
          </p:cNvSpPr>
          <p:nvPr/>
        </p:nvSpPr>
        <p:spPr bwMode="auto">
          <a:xfrm>
            <a:off x="609600" y="990600"/>
            <a:ext cx="7772400" cy="2062103"/>
          </a:xfrm>
          <a:prstGeom prst="rect">
            <a:avLst/>
          </a:prstGeom>
          <a:noFill/>
          <a:ln w="9525">
            <a:noFill/>
            <a:miter lim="800000"/>
            <a:headEnd/>
            <a:tailEnd/>
          </a:ln>
          <a:effectLst/>
        </p:spPr>
        <p:txBody>
          <a:bodyPr wrap="square">
            <a:spAutoFit/>
          </a:bodyPr>
          <a:lstStyle/>
          <a:p>
            <a:pPr marL="342900" indent="-342900"/>
            <a:r>
              <a:rPr lang="ar-JO" sz="2000" dirty="0">
                <a:solidFill>
                  <a:schemeClr val="bg2"/>
                </a:solidFill>
              </a:rPr>
              <a:t> </a:t>
            </a:r>
            <a:r>
              <a:rPr lang="ar-JO" sz="2000" b="1" i="1" dirty="0" smtClean="0">
                <a:solidFill>
                  <a:schemeClr val="bg2"/>
                </a:solidFill>
              </a:rPr>
              <a:t> </a:t>
            </a:r>
            <a:r>
              <a:rPr lang="ar-SA" sz="2800" b="1" i="1" dirty="0" smtClean="0"/>
              <a:t>2- خاصية الجمع :</a:t>
            </a:r>
            <a:endParaRPr lang="ar-SA" sz="2800" b="1" u="sng" dirty="0"/>
          </a:p>
          <a:p>
            <a:pPr marL="342900" indent="-342900"/>
            <a:r>
              <a:rPr lang="ar-SA" sz="2000" b="1" u="sng" dirty="0"/>
              <a:t>في حالة كون الحوادث متنافية </a:t>
            </a:r>
            <a:endParaRPr lang="ar-SA" sz="2000" dirty="0"/>
          </a:p>
          <a:p>
            <a:pPr marL="342900" indent="-342900"/>
            <a:r>
              <a:rPr lang="ar-SA" sz="2000" dirty="0"/>
              <a:t>إذا كانت الحوادث </a:t>
            </a:r>
            <a:r>
              <a:rPr lang="en-US" sz="2000" dirty="0"/>
              <a:t>A3 , A2 , A1</a:t>
            </a:r>
            <a:r>
              <a:rPr lang="ar-JO" sz="2000" dirty="0"/>
              <a:t> .... </a:t>
            </a:r>
            <a:r>
              <a:rPr lang="ar-SA" sz="2000" dirty="0"/>
              <a:t>حوادث متنافية بمعنى أن حدوث أحـدها يـؤدي </a:t>
            </a:r>
            <a:br>
              <a:rPr lang="ar-SA" sz="2000" dirty="0"/>
            </a:br>
            <a:r>
              <a:rPr lang="ar-SA" sz="2000" dirty="0"/>
              <a:t>إلى استحالة حدوث أي من الحوادث الأخرى وبالتالي فإن احتمال حدوث هذه الحوادث معاً يكون معدوماً فإن </a:t>
            </a:r>
            <a:endParaRPr lang="ar-SA" sz="2000" b="1" dirty="0"/>
          </a:p>
          <a:p>
            <a:pPr marL="342900" indent="-342900" algn="ctr"/>
            <a:r>
              <a:rPr lang="ar-SA" sz="2000" b="1" dirty="0">
                <a:solidFill>
                  <a:srgbClr val="CC3300"/>
                </a:solidFill>
              </a:rPr>
              <a:t>احتمال وقوع أي حادث من الحوادث المتنافية يساوي مجموع احتمالات وقوع هذه الحوادث</a:t>
            </a:r>
            <a:endParaRPr lang="en-US" sz="2000" dirty="0">
              <a:solidFill>
                <a:srgbClr val="CC3300"/>
              </a:solidFill>
            </a:endParaRPr>
          </a:p>
        </p:txBody>
      </p:sp>
      <p:sp>
        <p:nvSpPr>
          <p:cNvPr id="7174" name="Text Box 6"/>
          <p:cNvSpPr txBox="1">
            <a:spLocks noChangeArrowheads="1"/>
          </p:cNvSpPr>
          <p:nvPr/>
        </p:nvSpPr>
        <p:spPr bwMode="auto">
          <a:xfrm>
            <a:off x="4419600" y="4038600"/>
            <a:ext cx="3862388" cy="2014538"/>
          </a:xfrm>
          <a:prstGeom prst="rect">
            <a:avLst/>
          </a:prstGeom>
          <a:noFill/>
          <a:ln w="9525">
            <a:noFill/>
            <a:miter lim="800000"/>
            <a:headEnd/>
            <a:tailEnd/>
          </a:ln>
          <a:effectLst/>
        </p:spPr>
        <p:txBody>
          <a:bodyPr wrap="none">
            <a:spAutoFit/>
          </a:bodyPr>
          <a:lstStyle/>
          <a:p>
            <a:r>
              <a:rPr lang="ar-SA" dirty="0"/>
              <a:t>فإذا كان </a:t>
            </a:r>
            <a:r>
              <a:rPr lang="en-US" dirty="0"/>
              <a:t>B</a:t>
            </a:r>
            <a:r>
              <a:rPr lang="ar-SA" dirty="0"/>
              <a:t> ، </a:t>
            </a:r>
            <a:r>
              <a:rPr lang="en-US" dirty="0"/>
              <a:t>A</a:t>
            </a:r>
            <a:r>
              <a:rPr lang="ar-SA" dirty="0"/>
              <a:t> حادثين متنافيين كما في الشكل (1)</a:t>
            </a:r>
            <a:endParaRPr lang="ar-SA" b="1" dirty="0"/>
          </a:p>
          <a:p>
            <a:r>
              <a:rPr lang="en-US" dirty="0"/>
              <a:t/>
            </a:r>
            <a:br>
              <a:rPr lang="en-US" dirty="0"/>
            </a:br>
            <a:r>
              <a:rPr lang="ar-SA" dirty="0"/>
              <a:t>فإن </a:t>
            </a:r>
            <a:r>
              <a:rPr lang="en-US" dirty="0"/>
              <a:t>= P(A) + P(B)</a:t>
            </a:r>
            <a:r>
              <a:rPr lang="ar-JO" dirty="0"/>
              <a:t> (</a:t>
            </a:r>
            <a:r>
              <a:rPr lang="en-US" dirty="0"/>
              <a:t>B</a:t>
            </a:r>
            <a:r>
              <a:rPr lang="ar-SA" dirty="0"/>
              <a:t> أو </a:t>
            </a:r>
            <a:r>
              <a:rPr lang="en-US" dirty="0"/>
              <a:t>A</a:t>
            </a:r>
            <a:r>
              <a:rPr lang="ar-JO" dirty="0"/>
              <a:t>) </a:t>
            </a:r>
            <a:r>
              <a:rPr lang="en-US" dirty="0"/>
              <a:t>P</a:t>
            </a:r>
            <a:endParaRPr lang="ar-JO" dirty="0"/>
          </a:p>
          <a:p>
            <a:r>
              <a:rPr lang="ar-SA" dirty="0"/>
              <a:t>يرمز أيضاً لاحتمال وقوع أحد الحادثين بالرمز </a:t>
            </a:r>
            <a:endParaRPr lang="ar-SA" b="1" dirty="0"/>
          </a:p>
          <a:p>
            <a:r>
              <a:rPr lang="ar-SA" b="1" dirty="0"/>
              <a:t>حوادث متنافية</a:t>
            </a:r>
            <a:endParaRPr lang="en-US" dirty="0"/>
          </a:p>
          <a:p>
            <a:r>
              <a:rPr lang="en-US" dirty="0"/>
              <a:t>P (AUB) = P (A) + P (B)</a:t>
            </a:r>
          </a:p>
          <a:p>
            <a:endParaRPr lang="en-US" dirty="0"/>
          </a:p>
        </p:txBody>
      </p:sp>
      <p:grpSp>
        <p:nvGrpSpPr>
          <p:cNvPr id="7184" name="Group 16"/>
          <p:cNvGrpSpPr>
            <a:grpSpLocks/>
          </p:cNvGrpSpPr>
          <p:nvPr/>
        </p:nvGrpSpPr>
        <p:grpSpPr bwMode="auto">
          <a:xfrm>
            <a:off x="457200" y="4114800"/>
            <a:ext cx="3352800" cy="2362200"/>
            <a:chOff x="288" y="2592"/>
            <a:chExt cx="2112" cy="1488"/>
          </a:xfrm>
        </p:grpSpPr>
        <p:sp>
          <p:nvSpPr>
            <p:cNvPr id="7175" name="Text Box 7"/>
            <p:cNvSpPr txBox="1">
              <a:spLocks noChangeArrowheads="1"/>
            </p:cNvSpPr>
            <p:nvPr/>
          </p:nvSpPr>
          <p:spPr bwMode="auto">
            <a:xfrm>
              <a:off x="288" y="2592"/>
              <a:ext cx="2112" cy="231"/>
            </a:xfrm>
            <a:prstGeom prst="rect">
              <a:avLst/>
            </a:prstGeom>
            <a:noFill/>
            <a:ln w="9525">
              <a:noFill/>
              <a:miter lim="800000"/>
              <a:headEnd/>
              <a:tailEnd/>
            </a:ln>
            <a:effectLst/>
          </p:spPr>
          <p:txBody>
            <a:bodyPr>
              <a:spAutoFit/>
            </a:bodyPr>
            <a:lstStyle/>
            <a:p>
              <a:pPr>
                <a:spcBef>
                  <a:spcPct val="50000"/>
                </a:spcBef>
              </a:pPr>
              <a:r>
                <a:rPr lang="ar-SA" b="1"/>
                <a:t>الشكل (1)</a:t>
              </a:r>
              <a:endParaRPr lang="en-US" b="1"/>
            </a:p>
          </p:txBody>
        </p:sp>
        <p:sp>
          <p:nvSpPr>
            <p:cNvPr id="7176" name="Text Box 8"/>
            <p:cNvSpPr txBox="1">
              <a:spLocks noChangeArrowheads="1"/>
            </p:cNvSpPr>
            <p:nvPr/>
          </p:nvSpPr>
          <p:spPr bwMode="auto">
            <a:xfrm>
              <a:off x="864" y="2976"/>
              <a:ext cx="1368" cy="864"/>
            </a:xfrm>
            <a:prstGeom prst="rect">
              <a:avLst/>
            </a:prstGeom>
            <a:solidFill>
              <a:srgbClr val="FFFFFF"/>
            </a:solidFill>
            <a:ln w="9525">
              <a:solidFill>
                <a:srgbClr val="000000"/>
              </a:solidFill>
              <a:miter lim="800000"/>
              <a:headEnd/>
              <a:tailEnd/>
            </a:ln>
          </p:spPr>
          <p:txBody>
            <a:bodyPr/>
            <a:lstStyle/>
            <a:p>
              <a:pPr algn="l"/>
              <a:r>
                <a:rPr lang="en-US" sz="1500" b="1">
                  <a:latin typeface="Times New Roman" pitchFamily="18" charset="0"/>
                </a:rPr>
                <a:t>s</a:t>
              </a:r>
              <a:endParaRPr lang="en-US"/>
            </a:p>
          </p:txBody>
        </p:sp>
        <p:sp>
          <p:nvSpPr>
            <p:cNvPr id="7177" name="Oval 9"/>
            <p:cNvSpPr>
              <a:spLocks noChangeArrowheads="1"/>
            </p:cNvSpPr>
            <p:nvPr/>
          </p:nvSpPr>
          <p:spPr bwMode="auto">
            <a:xfrm>
              <a:off x="1008" y="3264"/>
              <a:ext cx="432" cy="384"/>
            </a:xfrm>
            <a:prstGeom prst="ellipse">
              <a:avLst/>
            </a:prstGeom>
            <a:solidFill>
              <a:srgbClr val="FFFFFF"/>
            </a:solidFill>
            <a:ln w="12700">
              <a:solidFill>
                <a:srgbClr val="000000"/>
              </a:solidFill>
              <a:round/>
              <a:headEnd/>
              <a:tailEnd/>
            </a:ln>
          </p:spPr>
          <p:txBody>
            <a:bodyPr/>
            <a:lstStyle/>
            <a:p>
              <a:endParaRPr lang="ar-SA"/>
            </a:p>
          </p:txBody>
        </p:sp>
        <p:sp>
          <p:nvSpPr>
            <p:cNvPr id="7178" name="Oval 10"/>
            <p:cNvSpPr>
              <a:spLocks noChangeArrowheads="1"/>
            </p:cNvSpPr>
            <p:nvPr/>
          </p:nvSpPr>
          <p:spPr bwMode="auto">
            <a:xfrm>
              <a:off x="1680" y="3264"/>
              <a:ext cx="432" cy="384"/>
            </a:xfrm>
            <a:prstGeom prst="ellipse">
              <a:avLst/>
            </a:prstGeom>
            <a:solidFill>
              <a:srgbClr val="FFFFFF"/>
            </a:solidFill>
            <a:ln w="12700">
              <a:solidFill>
                <a:srgbClr val="000000"/>
              </a:solidFill>
              <a:round/>
              <a:headEnd/>
              <a:tailEnd/>
            </a:ln>
          </p:spPr>
          <p:txBody>
            <a:bodyPr/>
            <a:lstStyle/>
            <a:p>
              <a:endParaRPr lang="ar-SA"/>
            </a:p>
          </p:txBody>
        </p:sp>
        <p:sp>
          <p:nvSpPr>
            <p:cNvPr id="7179" name="Rectangle 11"/>
            <p:cNvSpPr>
              <a:spLocks noChangeArrowheads="1"/>
            </p:cNvSpPr>
            <p:nvPr/>
          </p:nvSpPr>
          <p:spPr bwMode="auto">
            <a:xfrm>
              <a:off x="1776" y="3312"/>
              <a:ext cx="220" cy="231"/>
            </a:xfrm>
            <a:prstGeom prst="rect">
              <a:avLst/>
            </a:prstGeom>
            <a:noFill/>
            <a:ln w="9525">
              <a:noFill/>
              <a:miter lim="800000"/>
              <a:headEnd/>
              <a:tailEnd/>
            </a:ln>
            <a:effectLst/>
          </p:spPr>
          <p:txBody>
            <a:bodyPr wrap="none" anchor="ctr">
              <a:spAutoFit/>
            </a:bodyPr>
            <a:lstStyle/>
            <a:p>
              <a:pPr algn="ctr"/>
              <a:r>
                <a:rPr lang="en-US" b="1"/>
                <a:t>B</a:t>
              </a:r>
            </a:p>
          </p:txBody>
        </p:sp>
        <p:sp>
          <p:nvSpPr>
            <p:cNvPr id="7180" name="Rectangle 12"/>
            <p:cNvSpPr>
              <a:spLocks noChangeArrowheads="1"/>
            </p:cNvSpPr>
            <p:nvPr/>
          </p:nvSpPr>
          <p:spPr bwMode="auto">
            <a:xfrm>
              <a:off x="1104" y="3312"/>
              <a:ext cx="220" cy="231"/>
            </a:xfrm>
            <a:prstGeom prst="rect">
              <a:avLst/>
            </a:prstGeom>
            <a:noFill/>
            <a:ln w="9525">
              <a:noFill/>
              <a:miter lim="800000"/>
              <a:headEnd/>
              <a:tailEnd/>
            </a:ln>
            <a:effectLst/>
          </p:spPr>
          <p:txBody>
            <a:bodyPr wrap="none" anchor="ctr">
              <a:spAutoFit/>
            </a:bodyPr>
            <a:lstStyle/>
            <a:p>
              <a:pPr algn="ctr"/>
              <a:r>
                <a:rPr lang="arn-CL" b="1"/>
                <a:t>A</a:t>
              </a:r>
              <a:endParaRPr lang="en-US" b="1"/>
            </a:p>
          </p:txBody>
        </p:sp>
        <p:sp>
          <p:nvSpPr>
            <p:cNvPr id="7181" name="Text Box 13"/>
            <p:cNvSpPr txBox="1">
              <a:spLocks noChangeArrowheads="1"/>
            </p:cNvSpPr>
            <p:nvPr/>
          </p:nvSpPr>
          <p:spPr bwMode="auto">
            <a:xfrm>
              <a:off x="1344" y="3840"/>
              <a:ext cx="864" cy="240"/>
            </a:xfrm>
            <a:prstGeom prst="rect">
              <a:avLst/>
            </a:prstGeom>
            <a:noFill/>
            <a:ln w="9525">
              <a:noFill/>
              <a:miter lim="800000"/>
              <a:headEnd/>
              <a:tailEnd/>
            </a:ln>
          </p:spPr>
          <p:txBody>
            <a:bodyPr/>
            <a:lstStyle/>
            <a:p>
              <a:r>
                <a:rPr lang="ar-SA" sz="1600" b="1">
                  <a:latin typeface="Times New Roman" pitchFamily="18" charset="0"/>
                  <a:cs typeface="Times New Roman" pitchFamily="18" charset="0"/>
                </a:rPr>
                <a:t>حوادث متنافية</a:t>
              </a:r>
              <a:endParaRPr lang="en-US" sz="1600"/>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173"/>
                                        </p:tgtEl>
                                        <p:attrNameLst>
                                          <p:attrName>style.visibility</p:attrName>
                                        </p:attrNameLst>
                                      </p:cBhvr>
                                      <p:to>
                                        <p:strVal val="visible"/>
                                      </p:to>
                                    </p:set>
                                    <p:anim calcmode="lin" valueType="num">
                                      <p:cBhvr additive="base">
                                        <p:cTn id="7" dur="500" fill="hold"/>
                                        <p:tgtEl>
                                          <p:spTgt spid="7173"/>
                                        </p:tgtEl>
                                        <p:attrNameLst>
                                          <p:attrName>ppt_x</p:attrName>
                                        </p:attrNameLst>
                                      </p:cBhvr>
                                      <p:tavLst>
                                        <p:tav tm="0">
                                          <p:val>
                                            <p:strVal val="1+#ppt_w/2"/>
                                          </p:val>
                                        </p:tav>
                                        <p:tav tm="100000">
                                          <p:val>
                                            <p:strVal val="#ppt_x"/>
                                          </p:val>
                                        </p:tav>
                                      </p:tavLst>
                                    </p:anim>
                                    <p:anim calcmode="lin" valueType="num">
                                      <p:cBhvr additive="base">
                                        <p:cTn id="8" dur="500" fill="hold"/>
                                        <p:tgtEl>
                                          <p:spTgt spid="717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4"/>
                                        </p:tgtEl>
                                        <p:attrNameLst>
                                          <p:attrName>style.visibility</p:attrName>
                                        </p:attrNameLst>
                                      </p:cBhvr>
                                      <p:to>
                                        <p:strVal val="visible"/>
                                      </p:to>
                                    </p:set>
                                    <p:anim calcmode="lin" valueType="num">
                                      <p:cBhvr additive="base">
                                        <p:cTn id="13" dur="500" fill="hold"/>
                                        <p:tgtEl>
                                          <p:spTgt spid="7174"/>
                                        </p:tgtEl>
                                        <p:attrNameLst>
                                          <p:attrName>ppt_x</p:attrName>
                                        </p:attrNameLst>
                                      </p:cBhvr>
                                      <p:tavLst>
                                        <p:tav tm="0">
                                          <p:val>
                                            <p:strVal val="#ppt_x"/>
                                          </p:val>
                                        </p:tav>
                                        <p:tav tm="100000">
                                          <p:val>
                                            <p:strVal val="#ppt_x"/>
                                          </p:val>
                                        </p:tav>
                                      </p:tavLst>
                                    </p:anim>
                                    <p:anim calcmode="lin" valueType="num">
                                      <p:cBhvr additive="base">
                                        <p:cTn id="14" dur="500" fill="hold"/>
                                        <p:tgtEl>
                                          <p:spTgt spid="717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184"/>
                                        </p:tgtEl>
                                        <p:attrNameLst>
                                          <p:attrName>style.visibility</p:attrName>
                                        </p:attrNameLst>
                                      </p:cBhvr>
                                      <p:to>
                                        <p:strVal val="visible"/>
                                      </p:to>
                                    </p:set>
                                    <p:anim calcmode="lin" valueType="num">
                                      <p:cBhvr additive="base">
                                        <p:cTn id="19" dur="500" fill="hold"/>
                                        <p:tgtEl>
                                          <p:spTgt spid="7184"/>
                                        </p:tgtEl>
                                        <p:attrNameLst>
                                          <p:attrName>ppt_x</p:attrName>
                                        </p:attrNameLst>
                                      </p:cBhvr>
                                      <p:tavLst>
                                        <p:tav tm="0">
                                          <p:val>
                                            <p:strVal val="#ppt_x"/>
                                          </p:val>
                                        </p:tav>
                                        <p:tav tm="100000">
                                          <p:val>
                                            <p:strVal val="#ppt_x"/>
                                          </p:val>
                                        </p:tav>
                                      </p:tavLst>
                                    </p:anim>
                                    <p:anim calcmode="lin" valueType="num">
                                      <p:cBhvr additive="base">
                                        <p:cTn id="20" dur="500" fill="hold"/>
                                        <p:tgtEl>
                                          <p:spTgt spid="718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p:bldP spid="717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عنصر نائب لرقم الشريحة 3"/>
          <p:cNvSpPr>
            <a:spLocks noGrp="1"/>
          </p:cNvSpPr>
          <p:nvPr>
            <p:ph type="sldNum" sz="quarter" idx="11"/>
          </p:nvPr>
        </p:nvSpPr>
        <p:spPr/>
        <p:txBody>
          <a:bodyPr/>
          <a:lstStyle/>
          <a:p>
            <a:fld id="{76B6B0C4-A933-424D-B1FF-3B529DAAA060}" type="slidenum">
              <a:rPr lang="ar-JO"/>
              <a:pPr/>
              <a:t>8</a:t>
            </a:fld>
            <a:endParaRPr lang="en-US"/>
          </a:p>
        </p:txBody>
      </p:sp>
      <p:sp>
        <p:nvSpPr>
          <p:cNvPr id="8197" name="Text Box 5"/>
          <p:cNvSpPr txBox="1">
            <a:spLocks noChangeArrowheads="1"/>
          </p:cNvSpPr>
          <p:nvPr/>
        </p:nvSpPr>
        <p:spPr bwMode="auto">
          <a:xfrm>
            <a:off x="609600" y="1447800"/>
            <a:ext cx="76962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8199" name="Text Box 7"/>
          <p:cNvSpPr txBox="1">
            <a:spLocks noChangeArrowheads="1"/>
          </p:cNvSpPr>
          <p:nvPr/>
        </p:nvSpPr>
        <p:spPr bwMode="auto">
          <a:xfrm>
            <a:off x="762000" y="3657600"/>
            <a:ext cx="7848600" cy="915988"/>
          </a:xfrm>
          <a:prstGeom prst="rect">
            <a:avLst/>
          </a:prstGeom>
          <a:noFill/>
          <a:ln w="9525">
            <a:noFill/>
            <a:miter lim="800000"/>
            <a:headEnd/>
            <a:tailEnd/>
          </a:ln>
          <a:effectLst/>
        </p:spPr>
        <p:txBody>
          <a:bodyPr>
            <a:spAutoFit/>
          </a:bodyPr>
          <a:lstStyle/>
          <a:p>
            <a:r>
              <a:rPr lang="ar-SA"/>
              <a:t>ب- </a:t>
            </a:r>
            <a:r>
              <a:rPr lang="ar-SA" b="1" u="sng"/>
              <a:t>في حالة كون الحوادث غير متنافية </a:t>
            </a:r>
            <a:endParaRPr lang="ar-SA"/>
          </a:p>
          <a:p>
            <a:r>
              <a:rPr lang="ar-SA"/>
              <a:t>عند عدم اشتراط تنافي الحادثين </a:t>
            </a:r>
            <a:r>
              <a:rPr lang="en-US"/>
              <a:t>A</a:t>
            </a:r>
            <a:r>
              <a:rPr lang="ar-SA"/>
              <a:t> و </a:t>
            </a:r>
            <a:r>
              <a:rPr lang="en-US"/>
              <a:t>B</a:t>
            </a:r>
            <a:r>
              <a:rPr lang="ar-SA"/>
              <a:t> يكون المقصود بالحادث (</a:t>
            </a:r>
            <a:r>
              <a:rPr lang="en-US"/>
              <a:t>A</a:t>
            </a:r>
            <a:r>
              <a:rPr lang="ar-SA"/>
              <a:t> أو </a:t>
            </a:r>
            <a:r>
              <a:rPr lang="en-US"/>
              <a:t>B</a:t>
            </a:r>
            <a:r>
              <a:rPr lang="ar-JO"/>
              <a:t>) </a:t>
            </a:r>
            <a:r>
              <a:rPr lang="ar-SA"/>
              <a:t>وقوع </a:t>
            </a:r>
            <a:r>
              <a:rPr lang="en-US"/>
              <a:t>A</a:t>
            </a:r>
            <a:r>
              <a:rPr lang="ar-SA"/>
              <a:t> على انفراد أو وقوع </a:t>
            </a:r>
            <a:r>
              <a:rPr lang="en-US"/>
              <a:t>B</a:t>
            </a:r>
            <a:r>
              <a:rPr lang="ar-SA"/>
              <a:t> على انفراد أو وقوع الحادثين </a:t>
            </a:r>
            <a:r>
              <a:rPr lang="en-US"/>
              <a:t>A</a:t>
            </a:r>
            <a:r>
              <a:rPr lang="ar-SA"/>
              <a:t> و </a:t>
            </a:r>
            <a:r>
              <a:rPr lang="en-US"/>
              <a:t>B</a:t>
            </a:r>
            <a:r>
              <a:rPr lang="ar-SA"/>
              <a:t> معا في وقت واحد كما يتضح من الشكل (2) التالي</a:t>
            </a:r>
            <a:endParaRPr lang="en-US"/>
          </a:p>
        </p:txBody>
      </p:sp>
      <p:sp>
        <p:nvSpPr>
          <p:cNvPr id="8214" name="Rectangle 22"/>
          <p:cNvSpPr>
            <a:spLocks noChangeArrowheads="1"/>
          </p:cNvSpPr>
          <p:nvPr/>
        </p:nvSpPr>
        <p:spPr bwMode="auto">
          <a:xfrm>
            <a:off x="0" y="3328988"/>
            <a:ext cx="9144000" cy="0"/>
          </a:xfrm>
          <a:prstGeom prst="rect">
            <a:avLst/>
          </a:prstGeom>
          <a:noFill/>
          <a:ln w="9525" algn="ctr">
            <a:noFill/>
            <a:miter lim="800000"/>
            <a:headEnd/>
            <a:tailEnd/>
          </a:ln>
          <a:effectLst/>
        </p:spPr>
        <p:txBody>
          <a:bodyPr wrap="none" anchor="ctr">
            <a:spAutoFit/>
          </a:bodyPr>
          <a:lstStyle/>
          <a:p>
            <a:endParaRPr lang="ar-SA"/>
          </a:p>
        </p:txBody>
      </p:sp>
      <p:sp>
        <p:nvSpPr>
          <p:cNvPr id="8215" name="Rectangle 23"/>
          <p:cNvSpPr>
            <a:spLocks noChangeArrowheads="1"/>
          </p:cNvSpPr>
          <p:nvPr/>
        </p:nvSpPr>
        <p:spPr bwMode="auto">
          <a:xfrm>
            <a:off x="0" y="3529013"/>
            <a:ext cx="9144000" cy="0"/>
          </a:xfrm>
          <a:prstGeom prst="rect">
            <a:avLst/>
          </a:prstGeom>
          <a:noFill/>
          <a:ln w="9525" algn="ctr">
            <a:noFill/>
            <a:miter lim="800000"/>
            <a:headEnd/>
            <a:tailEnd/>
          </a:ln>
          <a:effectLst/>
        </p:spPr>
        <p:txBody>
          <a:bodyPr wrap="none" anchor="ctr">
            <a:spAutoFit/>
          </a:bodyPr>
          <a:lstStyle/>
          <a:p>
            <a:endParaRPr lang="ar-SA"/>
          </a:p>
        </p:txBody>
      </p:sp>
      <p:grpSp>
        <p:nvGrpSpPr>
          <p:cNvPr id="8218" name="Group 26"/>
          <p:cNvGrpSpPr>
            <a:grpSpLocks/>
          </p:cNvGrpSpPr>
          <p:nvPr/>
        </p:nvGrpSpPr>
        <p:grpSpPr bwMode="auto">
          <a:xfrm>
            <a:off x="1676400" y="1295400"/>
            <a:ext cx="6861175" cy="2286000"/>
            <a:chOff x="1056" y="816"/>
            <a:chExt cx="4322" cy="1440"/>
          </a:xfrm>
        </p:grpSpPr>
        <p:sp>
          <p:nvSpPr>
            <p:cNvPr id="8198" name="Text Box 6"/>
            <p:cNvSpPr txBox="1">
              <a:spLocks noChangeArrowheads="1"/>
            </p:cNvSpPr>
            <p:nvPr/>
          </p:nvSpPr>
          <p:spPr bwMode="auto">
            <a:xfrm>
              <a:off x="1056" y="816"/>
              <a:ext cx="4322" cy="1440"/>
            </a:xfrm>
            <a:prstGeom prst="rect">
              <a:avLst/>
            </a:prstGeom>
            <a:solidFill>
              <a:srgbClr val="FFFFFF"/>
            </a:solidFill>
            <a:ln w="28575">
              <a:solidFill>
                <a:srgbClr val="000000"/>
              </a:solidFill>
              <a:miter lim="800000"/>
              <a:headEnd/>
              <a:tailEnd/>
            </a:ln>
          </p:spPr>
          <p:txBody>
            <a:bodyPr/>
            <a:lstStyle/>
            <a:p>
              <a:pPr algn="just">
                <a:spcAft>
                  <a:spcPts val="300"/>
                </a:spcAft>
              </a:pPr>
              <a:r>
                <a:rPr lang="ar-SA" sz="2000" b="1" dirty="0">
                  <a:latin typeface="Times New Roman" pitchFamily="18" charset="0"/>
                  <a:cs typeface="Times New Roman" pitchFamily="18" charset="0"/>
                </a:rPr>
                <a:t>إذا كان </a:t>
              </a:r>
              <a:r>
                <a:rPr lang="en-US" sz="2000" b="1" dirty="0">
                  <a:latin typeface="Times New Roman" pitchFamily="18" charset="0"/>
                </a:rPr>
                <a:t>B , A</a:t>
              </a:r>
              <a:r>
                <a:rPr lang="ar-SA" sz="2000" b="1" dirty="0">
                  <a:latin typeface="Times New Roman" pitchFamily="18" charset="0"/>
                  <a:cs typeface="Times New Roman" pitchFamily="18" charset="0"/>
                </a:rPr>
                <a:t> حادثين شاملين ومتنافين فإن </a:t>
              </a:r>
              <a:endParaRPr lang="ar-SA" sz="2000" b="1" dirty="0">
                <a:latin typeface="Times New Roman" pitchFamily="18" charset="0"/>
              </a:endParaRPr>
            </a:p>
            <a:p>
              <a:pPr algn="ctr">
                <a:spcAft>
                  <a:spcPts val="300"/>
                </a:spcAft>
              </a:pPr>
              <a:r>
                <a:rPr lang="en-US" sz="2000" b="1" dirty="0">
                  <a:latin typeface="Times New Roman" pitchFamily="18" charset="0"/>
                </a:rPr>
                <a:t>P (A) + P(B) = 1</a:t>
              </a:r>
            </a:p>
            <a:p>
              <a:pPr algn="just">
                <a:spcAft>
                  <a:spcPts val="300"/>
                </a:spcAft>
              </a:pPr>
              <a:r>
                <a:rPr lang="ar-SA" sz="2000" b="1" dirty="0">
                  <a:latin typeface="Times New Roman" pitchFamily="18" charset="0"/>
                  <a:cs typeface="Times New Roman" pitchFamily="18" charset="0"/>
                </a:rPr>
                <a:t>إذا كان </a:t>
              </a:r>
              <a:r>
                <a:rPr lang="en-US" sz="2000" b="1" dirty="0">
                  <a:latin typeface="Times New Roman" pitchFamily="18" charset="0"/>
                </a:rPr>
                <a:t>B , A</a:t>
              </a:r>
              <a:r>
                <a:rPr lang="ar-SA" sz="2000" b="1" dirty="0">
                  <a:latin typeface="Times New Roman" pitchFamily="18" charset="0"/>
                  <a:cs typeface="Times New Roman" pitchFamily="18" charset="0"/>
                </a:rPr>
                <a:t> حادثين شاملين ومتنافين ومتماثلين فإن </a:t>
              </a:r>
              <a:endParaRPr lang="ar-JO" sz="2000" b="1" dirty="0">
                <a:latin typeface="Times New Roman" pitchFamily="18" charset="0"/>
              </a:endParaRPr>
            </a:p>
            <a:p>
              <a:pPr algn="ctr">
                <a:spcAft>
                  <a:spcPts val="300"/>
                </a:spcAft>
              </a:pPr>
              <a:r>
                <a:rPr lang="en-US" sz="2000" b="1" dirty="0">
                  <a:latin typeface="Times New Roman" pitchFamily="18" charset="0"/>
                </a:rPr>
                <a:t>P (A) = P (B) = 1/2</a:t>
              </a:r>
            </a:p>
            <a:p>
              <a:pPr algn="just">
                <a:spcAft>
                  <a:spcPts val="300"/>
                </a:spcAft>
              </a:pPr>
              <a:r>
                <a:rPr lang="ar-SA" sz="2000" b="1" dirty="0">
                  <a:latin typeface="Times New Roman" pitchFamily="18" charset="0"/>
                  <a:cs typeface="Times New Roman" pitchFamily="18" charset="0"/>
                </a:rPr>
                <a:t>إذا رمزنا للحادث عدم وقوع </a:t>
              </a:r>
              <a:r>
                <a:rPr lang="en-US" sz="2000" b="1" dirty="0">
                  <a:latin typeface="Times New Roman" pitchFamily="18" charset="0"/>
                </a:rPr>
                <a:t>A</a:t>
              </a:r>
              <a:r>
                <a:rPr lang="ar-SA" sz="2000" b="1" dirty="0">
                  <a:latin typeface="Times New Roman" pitchFamily="18" charset="0"/>
                  <a:cs typeface="Times New Roman" pitchFamily="18" charset="0"/>
                </a:rPr>
                <a:t> بالرمز</a:t>
              </a:r>
              <a:r>
                <a:rPr lang="ar-JO" sz="2000" b="1" dirty="0">
                  <a:latin typeface="Times New Roman" pitchFamily="18" charset="0"/>
                  <a:cs typeface="Times New Roman" pitchFamily="18" charset="0"/>
                </a:rPr>
                <a:t> </a:t>
              </a:r>
              <a:r>
                <a:rPr lang="ar-SA" sz="2000" b="1" dirty="0">
                  <a:latin typeface="Times New Roman" pitchFamily="18" charset="0"/>
                  <a:cs typeface="Times New Roman" pitchFamily="18" charset="0"/>
                </a:rPr>
                <a:t>  فإن الحادثين </a:t>
              </a:r>
              <a:r>
                <a:rPr lang="en-US" sz="2000" b="1" dirty="0">
                  <a:latin typeface="Times New Roman" pitchFamily="18" charset="0"/>
                </a:rPr>
                <a:t>A</a:t>
              </a:r>
              <a:r>
                <a:rPr lang="ar-SA" sz="2000" b="1" dirty="0">
                  <a:latin typeface="Times New Roman" pitchFamily="18" charset="0"/>
                  <a:cs typeface="Times New Roman" pitchFamily="18" charset="0"/>
                </a:rPr>
                <a:t> و</a:t>
              </a:r>
              <a:r>
                <a:rPr lang="ar-JO" sz="2000" b="1" dirty="0">
                  <a:latin typeface="Times New Roman" pitchFamily="18" charset="0"/>
                  <a:cs typeface="Times New Roman" pitchFamily="18" charset="0"/>
                </a:rPr>
                <a:t> </a:t>
              </a:r>
              <a:r>
                <a:rPr lang="ar-SA" sz="2000" b="1" dirty="0">
                  <a:latin typeface="Times New Roman" pitchFamily="18" charset="0"/>
                  <a:cs typeface="Times New Roman" pitchFamily="18" charset="0"/>
                </a:rPr>
                <a:t> يكونان متنافيين وشاملين ، مثل أن يكون الشخص مدخنا أو غير مدخن </a:t>
              </a:r>
              <a:endParaRPr lang="ar-JO" sz="2000" b="1" dirty="0">
                <a:latin typeface="Times New Roman" pitchFamily="18" charset="0"/>
                <a:cs typeface="Times New Roman" pitchFamily="18" charset="0"/>
              </a:endParaRPr>
            </a:p>
            <a:p>
              <a:endParaRPr lang="en-US" sz="2000" dirty="0"/>
            </a:p>
          </p:txBody>
        </p:sp>
        <p:graphicFrame>
          <p:nvGraphicFramePr>
            <p:cNvPr id="8213" name="Object 21"/>
            <p:cNvGraphicFramePr>
              <a:graphicFrameLocks noChangeAspect="1"/>
            </p:cNvGraphicFramePr>
            <p:nvPr/>
          </p:nvGraphicFramePr>
          <p:xfrm>
            <a:off x="3120" y="1746"/>
            <a:ext cx="102" cy="126"/>
          </p:xfrm>
          <a:graphic>
            <a:graphicData uri="http://schemas.openxmlformats.org/presentationml/2006/ole">
              <p:oleObj spid="_x0000_s8213" name="Equation" r:id="rId3" imgW="164957" imgH="203024" progId="Equation.3">
                <p:embed/>
              </p:oleObj>
            </a:graphicData>
          </a:graphic>
        </p:graphicFrame>
        <p:graphicFrame>
          <p:nvGraphicFramePr>
            <p:cNvPr id="8216" name="Object 24"/>
            <p:cNvGraphicFramePr>
              <a:graphicFrameLocks noChangeAspect="1"/>
            </p:cNvGraphicFramePr>
            <p:nvPr/>
          </p:nvGraphicFramePr>
          <p:xfrm>
            <a:off x="1968" y="1728"/>
            <a:ext cx="119" cy="146"/>
          </p:xfrm>
          <a:graphic>
            <a:graphicData uri="http://schemas.openxmlformats.org/presentationml/2006/ole">
              <p:oleObj spid="_x0000_s8216" name="Equation" r:id="rId4" imgW="164957" imgH="203024" progId="Equation.3">
                <p:embed/>
              </p:oleObj>
            </a:graphicData>
          </a:graphic>
        </p:graphicFrame>
      </p:grpSp>
      <p:grpSp>
        <p:nvGrpSpPr>
          <p:cNvPr id="8219" name="Group 27"/>
          <p:cNvGrpSpPr>
            <a:grpSpLocks/>
          </p:cNvGrpSpPr>
          <p:nvPr/>
        </p:nvGrpSpPr>
        <p:grpSpPr bwMode="auto">
          <a:xfrm>
            <a:off x="3810000" y="4648200"/>
            <a:ext cx="4724400" cy="1676400"/>
            <a:chOff x="2400" y="2928"/>
            <a:chExt cx="2976" cy="1056"/>
          </a:xfrm>
        </p:grpSpPr>
        <p:sp>
          <p:nvSpPr>
            <p:cNvPr id="8200" name="Text Box 8"/>
            <p:cNvSpPr txBox="1">
              <a:spLocks noChangeArrowheads="1"/>
            </p:cNvSpPr>
            <p:nvPr/>
          </p:nvSpPr>
          <p:spPr bwMode="auto">
            <a:xfrm>
              <a:off x="3840" y="2928"/>
              <a:ext cx="552" cy="192"/>
            </a:xfrm>
            <a:prstGeom prst="rect">
              <a:avLst/>
            </a:prstGeom>
            <a:noFill/>
            <a:ln w="9525">
              <a:noFill/>
              <a:miter lim="800000"/>
              <a:headEnd/>
              <a:tailEnd/>
            </a:ln>
          </p:spPr>
          <p:txBody>
            <a:bodyPr/>
            <a:lstStyle/>
            <a:p>
              <a:r>
                <a:rPr lang="ar-SA" sz="1400" b="1">
                  <a:latin typeface="Times New Roman" pitchFamily="18" charset="0"/>
                  <a:cs typeface="Times New Roman" pitchFamily="18" charset="0"/>
                </a:rPr>
                <a:t>شكل (2)</a:t>
              </a:r>
              <a:endParaRPr lang="en-US" sz="1400"/>
            </a:p>
          </p:txBody>
        </p:sp>
        <p:sp>
          <p:nvSpPr>
            <p:cNvPr id="8201" name="Text Box 9"/>
            <p:cNvSpPr txBox="1">
              <a:spLocks noChangeArrowheads="1"/>
            </p:cNvSpPr>
            <p:nvPr/>
          </p:nvSpPr>
          <p:spPr bwMode="auto">
            <a:xfrm>
              <a:off x="4464" y="3168"/>
              <a:ext cx="912" cy="288"/>
            </a:xfrm>
            <a:prstGeom prst="rect">
              <a:avLst/>
            </a:prstGeom>
            <a:noFill/>
            <a:ln w="9525">
              <a:noFill/>
              <a:miter lim="800000"/>
              <a:headEnd/>
              <a:tailEnd/>
            </a:ln>
          </p:spPr>
          <p:txBody>
            <a:bodyPr/>
            <a:lstStyle/>
            <a:p>
              <a:r>
                <a:rPr lang="ar-SA" sz="1400" b="1">
                  <a:latin typeface="Times New Roman" pitchFamily="18" charset="0"/>
                  <a:cs typeface="Times New Roman" pitchFamily="18" charset="0"/>
                </a:rPr>
                <a:t>حوادث غير متنافية</a:t>
              </a:r>
              <a:endParaRPr lang="en-US" sz="1400"/>
            </a:p>
          </p:txBody>
        </p:sp>
        <p:sp>
          <p:nvSpPr>
            <p:cNvPr id="8202" name="Text Box 10"/>
            <p:cNvSpPr txBox="1">
              <a:spLocks noChangeArrowheads="1"/>
            </p:cNvSpPr>
            <p:nvPr/>
          </p:nvSpPr>
          <p:spPr bwMode="auto">
            <a:xfrm>
              <a:off x="2400" y="3168"/>
              <a:ext cx="1920" cy="816"/>
            </a:xfrm>
            <a:prstGeom prst="rect">
              <a:avLst/>
            </a:prstGeom>
            <a:solidFill>
              <a:srgbClr val="FFFFFF"/>
            </a:solidFill>
            <a:ln w="9525">
              <a:solidFill>
                <a:srgbClr val="000000"/>
              </a:solidFill>
              <a:miter lim="800000"/>
              <a:headEnd/>
              <a:tailEnd/>
            </a:ln>
          </p:spPr>
          <p:txBody>
            <a:bodyPr/>
            <a:lstStyle/>
            <a:p>
              <a:pPr algn="l"/>
              <a:r>
                <a:rPr lang="en-US" sz="1600" b="1">
                  <a:latin typeface="Times New Roman" pitchFamily="18" charset="0"/>
                </a:rPr>
                <a:t>s</a:t>
              </a:r>
              <a:endParaRPr lang="en-US"/>
            </a:p>
          </p:txBody>
        </p:sp>
        <p:sp>
          <p:nvSpPr>
            <p:cNvPr id="8203" name="Text Box 11"/>
            <p:cNvSpPr txBox="1">
              <a:spLocks noChangeArrowheads="1"/>
            </p:cNvSpPr>
            <p:nvPr/>
          </p:nvSpPr>
          <p:spPr bwMode="auto">
            <a:xfrm>
              <a:off x="2928" y="3240"/>
              <a:ext cx="576" cy="216"/>
            </a:xfrm>
            <a:prstGeom prst="rect">
              <a:avLst/>
            </a:prstGeom>
            <a:noFill/>
            <a:ln w="9525">
              <a:noFill/>
              <a:miter lim="800000"/>
              <a:headEnd/>
              <a:tailEnd/>
            </a:ln>
          </p:spPr>
          <p:txBody>
            <a:bodyPr/>
            <a:lstStyle/>
            <a:p>
              <a:r>
                <a:rPr lang="en-US" sz="1200" b="1">
                  <a:latin typeface="Times New Roman" pitchFamily="18" charset="0"/>
                </a:rPr>
                <a:t>A and B</a:t>
              </a:r>
              <a:endParaRPr lang="en-US"/>
            </a:p>
          </p:txBody>
        </p:sp>
        <p:sp>
          <p:nvSpPr>
            <p:cNvPr id="8205" name="Oval 13"/>
            <p:cNvSpPr>
              <a:spLocks noChangeArrowheads="1"/>
            </p:cNvSpPr>
            <p:nvPr/>
          </p:nvSpPr>
          <p:spPr bwMode="auto">
            <a:xfrm>
              <a:off x="2880" y="3552"/>
              <a:ext cx="432" cy="384"/>
            </a:xfrm>
            <a:prstGeom prst="ellipse">
              <a:avLst/>
            </a:prstGeom>
            <a:solidFill>
              <a:srgbClr val="FFFFFF"/>
            </a:solidFill>
            <a:ln w="12700">
              <a:solidFill>
                <a:srgbClr val="000000"/>
              </a:solidFill>
              <a:round/>
              <a:headEnd/>
              <a:tailEnd/>
            </a:ln>
          </p:spPr>
          <p:txBody>
            <a:bodyPr/>
            <a:lstStyle/>
            <a:p>
              <a:endParaRPr lang="ar-SA"/>
            </a:p>
          </p:txBody>
        </p:sp>
        <p:sp>
          <p:nvSpPr>
            <p:cNvPr id="8206" name="Oval 14"/>
            <p:cNvSpPr>
              <a:spLocks noChangeArrowheads="1"/>
            </p:cNvSpPr>
            <p:nvPr/>
          </p:nvSpPr>
          <p:spPr bwMode="auto">
            <a:xfrm>
              <a:off x="3216" y="3552"/>
              <a:ext cx="432" cy="384"/>
            </a:xfrm>
            <a:prstGeom prst="ellipse">
              <a:avLst/>
            </a:prstGeom>
            <a:noFill/>
            <a:ln w="12700">
              <a:solidFill>
                <a:srgbClr val="000000"/>
              </a:solidFill>
              <a:round/>
              <a:headEnd/>
              <a:tailEnd/>
            </a:ln>
          </p:spPr>
          <p:txBody>
            <a:bodyPr/>
            <a:lstStyle/>
            <a:p>
              <a:endParaRPr lang="ar-SA"/>
            </a:p>
          </p:txBody>
        </p:sp>
        <p:sp>
          <p:nvSpPr>
            <p:cNvPr id="8207" name="Line 15"/>
            <p:cNvSpPr>
              <a:spLocks noChangeShapeType="1"/>
            </p:cNvSpPr>
            <p:nvPr/>
          </p:nvSpPr>
          <p:spPr bwMode="auto">
            <a:xfrm>
              <a:off x="2784" y="3744"/>
              <a:ext cx="216" cy="0"/>
            </a:xfrm>
            <a:prstGeom prst="line">
              <a:avLst/>
            </a:prstGeom>
            <a:noFill/>
            <a:ln w="9525">
              <a:solidFill>
                <a:srgbClr val="000000"/>
              </a:solidFill>
              <a:round/>
              <a:headEnd/>
              <a:tailEnd type="triangle" w="med" len="med"/>
            </a:ln>
          </p:spPr>
          <p:txBody>
            <a:bodyPr/>
            <a:lstStyle/>
            <a:p>
              <a:endParaRPr lang="ar-SA"/>
            </a:p>
          </p:txBody>
        </p:sp>
        <p:sp>
          <p:nvSpPr>
            <p:cNvPr id="8208" name="Line 16"/>
            <p:cNvSpPr>
              <a:spLocks noChangeShapeType="1"/>
            </p:cNvSpPr>
            <p:nvPr/>
          </p:nvSpPr>
          <p:spPr bwMode="auto">
            <a:xfrm flipH="1">
              <a:off x="3552" y="3696"/>
              <a:ext cx="216" cy="0"/>
            </a:xfrm>
            <a:prstGeom prst="line">
              <a:avLst/>
            </a:prstGeom>
            <a:noFill/>
            <a:ln w="9525">
              <a:solidFill>
                <a:srgbClr val="000000"/>
              </a:solidFill>
              <a:round/>
              <a:headEnd/>
              <a:tailEnd type="triangle" w="med" len="med"/>
            </a:ln>
          </p:spPr>
          <p:txBody>
            <a:bodyPr/>
            <a:lstStyle/>
            <a:p>
              <a:endParaRPr lang="ar-SA"/>
            </a:p>
          </p:txBody>
        </p:sp>
        <p:sp>
          <p:nvSpPr>
            <p:cNvPr id="8209" name="Rectangle 17"/>
            <p:cNvSpPr>
              <a:spLocks noChangeArrowheads="1"/>
            </p:cNvSpPr>
            <p:nvPr/>
          </p:nvSpPr>
          <p:spPr bwMode="auto">
            <a:xfrm>
              <a:off x="3792" y="3552"/>
              <a:ext cx="220" cy="231"/>
            </a:xfrm>
            <a:prstGeom prst="rect">
              <a:avLst/>
            </a:prstGeom>
            <a:noFill/>
            <a:ln w="9525">
              <a:noFill/>
              <a:miter lim="800000"/>
              <a:headEnd/>
              <a:tailEnd/>
            </a:ln>
            <a:effectLst/>
          </p:spPr>
          <p:txBody>
            <a:bodyPr wrap="none" anchor="ctr">
              <a:spAutoFit/>
            </a:bodyPr>
            <a:lstStyle/>
            <a:p>
              <a:pPr algn="ctr"/>
              <a:r>
                <a:rPr lang="en-US" b="1"/>
                <a:t>B</a:t>
              </a:r>
            </a:p>
          </p:txBody>
        </p:sp>
        <p:sp>
          <p:nvSpPr>
            <p:cNvPr id="8210" name="Rectangle 18"/>
            <p:cNvSpPr>
              <a:spLocks noChangeArrowheads="1"/>
            </p:cNvSpPr>
            <p:nvPr/>
          </p:nvSpPr>
          <p:spPr bwMode="auto">
            <a:xfrm>
              <a:off x="2544" y="3600"/>
              <a:ext cx="220" cy="231"/>
            </a:xfrm>
            <a:prstGeom prst="rect">
              <a:avLst/>
            </a:prstGeom>
            <a:noFill/>
            <a:ln w="9525">
              <a:noFill/>
              <a:miter lim="800000"/>
              <a:headEnd/>
              <a:tailEnd/>
            </a:ln>
            <a:effectLst/>
          </p:spPr>
          <p:txBody>
            <a:bodyPr wrap="none" anchor="ctr">
              <a:spAutoFit/>
            </a:bodyPr>
            <a:lstStyle/>
            <a:p>
              <a:pPr algn="ctr"/>
              <a:r>
                <a:rPr lang="arn-CL" b="1"/>
                <a:t>A</a:t>
              </a:r>
              <a:endParaRPr lang="en-US" b="1"/>
            </a:p>
          </p:txBody>
        </p:sp>
        <p:sp>
          <p:nvSpPr>
            <p:cNvPr id="8204" name="Line 12"/>
            <p:cNvSpPr>
              <a:spLocks noChangeShapeType="1"/>
            </p:cNvSpPr>
            <p:nvPr/>
          </p:nvSpPr>
          <p:spPr bwMode="auto">
            <a:xfrm>
              <a:off x="3264" y="3408"/>
              <a:ext cx="0" cy="288"/>
            </a:xfrm>
            <a:prstGeom prst="line">
              <a:avLst/>
            </a:prstGeom>
            <a:noFill/>
            <a:ln w="9525">
              <a:solidFill>
                <a:srgbClr val="000000"/>
              </a:solidFill>
              <a:round/>
              <a:headEnd/>
              <a:tailEnd type="triangle" w="med" len="med"/>
            </a:ln>
          </p:spPr>
          <p:txBody>
            <a:bodyPr/>
            <a:lstStyle/>
            <a:p>
              <a:endParaRPr lang="ar-SA"/>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218"/>
                                        </p:tgtEl>
                                        <p:attrNameLst>
                                          <p:attrName>style.visibility</p:attrName>
                                        </p:attrNameLst>
                                      </p:cBhvr>
                                      <p:to>
                                        <p:strVal val="visible"/>
                                      </p:to>
                                    </p:set>
                                    <p:animEffect transition="in" filter="box(in)">
                                      <p:cBhvr>
                                        <p:cTn id="7" dur="500"/>
                                        <p:tgtEl>
                                          <p:spTgt spid="821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199"/>
                                        </p:tgtEl>
                                        <p:attrNameLst>
                                          <p:attrName>style.visibility</p:attrName>
                                        </p:attrNameLst>
                                      </p:cBhvr>
                                      <p:to>
                                        <p:strVal val="visible"/>
                                      </p:to>
                                    </p:set>
                                    <p:anim calcmode="lin" valueType="num">
                                      <p:cBhvr additive="base">
                                        <p:cTn id="12" dur="500" fill="hold"/>
                                        <p:tgtEl>
                                          <p:spTgt spid="8199"/>
                                        </p:tgtEl>
                                        <p:attrNameLst>
                                          <p:attrName>ppt_x</p:attrName>
                                        </p:attrNameLst>
                                      </p:cBhvr>
                                      <p:tavLst>
                                        <p:tav tm="0">
                                          <p:val>
                                            <p:strVal val="#ppt_x"/>
                                          </p:val>
                                        </p:tav>
                                        <p:tav tm="100000">
                                          <p:val>
                                            <p:strVal val="#ppt_x"/>
                                          </p:val>
                                        </p:tav>
                                      </p:tavLst>
                                    </p:anim>
                                    <p:anim calcmode="lin" valueType="num">
                                      <p:cBhvr additive="base">
                                        <p:cTn id="13" dur="500" fill="hold"/>
                                        <p:tgtEl>
                                          <p:spTgt spid="819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8219"/>
                                        </p:tgtEl>
                                        <p:attrNameLst>
                                          <p:attrName>style.visibility</p:attrName>
                                        </p:attrNameLst>
                                      </p:cBhvr>
                                      <p:to>
                                        <p:strVal val="visible"/>
                                      </p:to>
                                    </p:set>
                                    <p:anim calcmode="lin" valueType="num">
                                      <p:cBhvr additive="base">
                                        <p:cTn id="18" dur="500" fill="hold"/>
                                        <p:tgtEl>
                                          <p:spTgt spid="8219"/>
                                        </p:tgtEl>
                                        <p:attrNameLst>
                                          <p:attrName>ppt_x</p:attrName>
                                        </p:attrNameLst>
                                      </p:cBhvr>
                                      <p:tavLst>
                                        <p:tav tm="0">
                                          <p:val>
                                            <p:strVal val="#ppt_x"/>
                                          </p:val>
                                        </p:tav>
                                        <p:tav tm="100000">
                                          <p:val>
                                            <p:strVal val="#ppt_x"/>
                                          </p:val>
                                        </p:tav>
                                      </p:tavLst>
                                    </p:anim>
                                    <p:anim calcmode="lin" valueType="num">
                                      <p:cBhvr additive="base">
                                        <p:cTn id="19" dur="500" fill="hold"/>
                                        <p:tgtEl>
                                          <p:spTgt spid="82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عنصر نائب لرقم الشريحة 3"/>
          <p:cNvSpPr>
            <a:spLocks noGrp="1"/>
          </p:cNvSpPr>
          <p:nvPr>
            <p:ph type="sldNum" sz="quarter" idx="11"/>
          </p:nvPr>
        </p:nvSpPr>
        <p:spPr/>
        <p:txBody>
          <a:bodyPr/>
          <a:lstStyle/>
          <a:p>
            <a:fld id="{8A24557E-73BA-4D6F-B9D0-DDC830402F72}" type="slidenum">
              <a:rPr lang="ar-JO"/>
              <a:pPr/>
              <a:t>9</a:t>
            </a:fld>
            <a:endParaRPr lang="en-US"/>
          </a:p>
        </p:txBody>
      </p:sp>
      <p:sp>
        <p:nvSpPr>
          <p:cNvPr id="9224" name="Rectangle 8"/>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ar-SA"/>
          </a:p>
        </p:txBody>
      </p:sp>
      <p:sp>
        <p:nvSpPr>
          <p:cNvPr id="9232" name="Rectangle 16"/>
          <p:cNvSpPr>
            <a:spLocks noChangeArrowheads="1"/>
          </p:cNvSpPr>
          <p:nvPr/>
        </p:nvSpPr>
        <p:spPr bwMode="auto">
          <a:xfrm>
            <a:off x="0" y="3357563"/>
            <a:ext cx="9144000" cy="0"/>
          </a:xfrm>
          <a:prstGeom prst="rect">
            <a:avLst/>
          </a:prstGeom>
          <a:noFill/>
          <a:ln w="9525" algn="ctr">
            <a:noFill/>
            <a:miter lim="800000"/>
            <a:headEnd/>
            <a:tailEnd/>
          </a:ln>
          <a:effectLst/>
        </p:spPr>
        <p:txBody>
          <a:bodyPr wrap="none" anchor="ctr">
            <a:spAutoFit/>
          </a:bodyPr>
          <a:lstStyle/>
          <a:p>
            <a:endParaRPr lang="ar-SA"/>
          </a:p>
        </p:txBody>
      </p:sp>
      <p:grpSp>
        <p:nvGrpSpPr>
          <p:cNvPr id="9236" name="Group 20"/>
          <p:cNvGrpSpPr>
            <a:grpSpLocks/>
          </p:cNvGrpSpPr>
          <p:nvPr/>
        </p:nvGrpSpPr>
        <p:grpSpPr bwMode="auto">
          <a:xfrm>
            <a:off x="457200" y="1447800"/>
            <a:ext cx="8153400" cy="2289175"/>
            <a:chOff x="288" y="912"/>
            <a:chExt cx="5136" cy="1442"/>
          </a:xfrm>
        </p:grpSpPr>
        <p:sp>
          <p:nvSpPr>
            <p:cNvPr id="9220" name="Text Box 4"/>
            <p:cNvSpPr txBox="1">
              <a:spLocks noChangeArrowheads="1"/>
            </p:cNvSpPr>
            <p:nvPr/>
          </p:nvSpPr>
          <p:spPr bwMode="auto">
            <a:xfrm>
              <a:off x="288" y="912"/>
              <a:ext cx="5136" cy="1442"/>
            </a:xfrm>
            <a:prstGeom prst="rect">
              <a:avLst/>
            </a:prstGeom>
            <a:noFill/>
            <a:ln w="9525">
              <a:noFill/>
              <a:miter lim="800000"/>
              <a:headEnd/>
              <a:tailEnd/>
            </a:ln>
            <a:effectLst/>
          </p:spPr>
          <p:txBody>
            <a:bodyPr>
              <a:spAutoFit/>
            </a:bodyPr>
            <a:lstStyle/>
            <a:p>
              <a:r>
                <a:rPr lang="ar-SA"/>
                <a:t>الآن </a:t>
              </a:r>
              <a:r>
                <a:rPr lang="en-US"/>
                <a:t>P (A) + P (B)</a:t>
              </a:r>
              <a:r>
                <a:rPr lang="ar-SA"/>
                <a:t> تمثل مجموع الحالات المواتية للحادث </a:t>
              </a:r>
              <a:r>
                <a:rPr lang="en-US"/>
                <a:t>A</a:t>
              </a:r>
              <a:r>
                <a:rPr lang="ar-SA"/>
                <a:t> مضافاً إليها مجموع الحالات المواتية للحادث </a:t>
              </a:r>
              <a:r>
                <a:rPr lang="en-US"/>
                <a:t>B</a:t>
              </a:r>
              <a:r>
                <a:rPr lang="ar-SA"/>
                <a:t> ولكن يجب ملاحظة أن كل من الحالات المواتية للحادث </a:t>
              </a:r>
              <a:r>
                <a:rPr lang="en-US"/>
                <a:t>A</a:t>
              </a:r>
              <a:r>
                <a:rPr lang="ar-SA"/>
                <a:t> وتلك المواتية للحادث </a:t>
              </a:r>
              <a:r>
                <a:rPr lang="en-US"/>
                <a:t>B</a:t>
              </a:r>
              <a:r>
                <a:rPr lang="ar-SA"/>
                <a:t> تتضمن الحالات المواتية لوقوع </a:t>
              </a:r>
              <a:r>
                <a:rPr lang="en-US"/>
                <a:t>A</a:t>
              </a:r>
              <a:r>
                <a:rPr lang="ar-SA"/>
                <a:t> و </a:t>
              </a:r>
              <a:r>
                <a:rPr lang="en-US"/>
                <a:t>B</a:t>
              </a:r>
              <a:r>
                <a:rPr lang="ar-SA"/>
                <a:t> معاً ، وبهذا فإنه في حالة جمع </a:t>
              </a:r>
              <a:r>
                <a:rPr lang="en-US"/>
                <a:t>P (A)</a:t>
              </a:r>
              <a:r>
                <a:rPr lang="ar-SA"/>
                <a:t> و </a:t>
              </a:r>
              <a:r>
                <a:rPr lang="en-US"/>
                <a:t>(B)</a:t>
              </a:r>
              <a:r>
                <a:rPr lang="ar-JO"/>
                <a:t> </a:t>
              </a:r>
              <a:r>
                <a:rPr lang="en-US"/>
                <a:t>P</a:t>
              </a:r>
              <a:r>
                <a:rPr lang="ar-JO"/>
                <a:t>  </a:t>
              </a:r>
              <a:r>
                <a:rPr lang="ar-SA"/>
                <a:t>فإننا نجمع </a:t>
              </a:r>
              <a:r>
                <a:rPr lang="ar-JO"/>
                <a:t/>
              </a:r>
              <a:br>
                <a:rPr lang="ar-JO"/>
              </a:br>
              <a:r>
                <a:rPr lang="ar-JO"/>
                <a:t>(</a:t>
              </a:r>
              <a:r>
                <a:rPr lang="en-US"/>
                <a:t>B</a:t>
              </a:r>
              <a:r>
                <a:rPr lang="ar-SA"/>
                <a:t> و </a:t>
              </a:r>
              <a:r>
                <a:rPr lang="en-US"/>
                <a:t>A</a:t>
              </a:r>
              <a:r>
                <a:rPr lang="ar-JO"/>
                <a:t>) </a:t>
              </a:r>
              <a:r>
                <a:rPr lang="en-US"/>
                <a:t>P</a:t>
              </a:r>
              <a:r>
                <a:rPr lang="ar-SA"/>
                <a:t> مرتين ، لهذا لابد من طرح (</a:t>
              </a:r>
              <a:r>
                <a:rPr lang="en-US"/>
                <a:t>B </a:t>
              </a:r>
              <a:r>
                <a:rPr lang="ar-JO"/>
                <a:t> </a:t>
              </a:r>
              <a:r>
                <a:rPr lang="ar-SA"/>
                <a:t>و </a:t>
              </a:r>
              <a:r>
                <a:rPr lang="en-US"/>
                <a:t>A</a:t>
              </a:r>
              <a:r>
                <a:rPr lang="ar-JO"/>
                <a:t>) </a:t>
              </a:r>
              <a:r>
                <a:rPr lang="en-US"/>
                <a:t>P</a:t>
              </a:r>
              <a:r>
                <a:rPr lang="ar-SA"/>
                <a:t> مرة واحدة لنحصل على الاحتمال (</a:t>
              </a:r>
              <a:r>
                <a:rPr lang="en-US"/>
                <a:t>B</a:t>
              </a:r>
              <a:r>
                <a:rPr lang="ar-SA"/>
                <a:t> أو </a:t>
              </a:r>
              <a:r>
                <a:rPr lang="en-US"/>
                <a:t>A</a:t>
              </a:r>
              <a:r>
                <a:rPr lang="ar-JO"/>
                <a:t>) </a:t>
              </a:r>
              <a:r>
                <a:rPr lang="en-US"/>
                <a:t>P</a:t>
              </a:r>
              <a:r>
                <a:rPr lang="ar-SA"/>
                <a:t> وهذا هو </a:t>
              </a:r>
              <a:r>
                <a:rPr lang="ar-JO"/>
                <a:t>: </a:t>
              </a:r>
            </a:p>
            <a:p>
              <a:r>
                <a:rPr lang="ar-JO"/>
                <a:t>      (</a:t>
              </a:r>
              <a:r>
                <a:rPr lang="en-US"/>
                <a:t>B</a:t>
              </a:r>
              <a:r>
                <a:rPr lang="ar-SA"/>
                <a:t> و </a:t>
              </a:r>
              <a:r>
                <a:rPr lang="en-US"/>
                <a:t>A</a:t>
              </a:r>
              <a:r>
                <a:rPr lang="ar-JO"/>
                <a:t>) </a:t>
              </a:r>
              <a:r>
                <a:rPr lang="en-US"/>
                <a:t>P</a:t>
              </a:r>
              <a:r>
                <a:rPr lang="ar-JO"/>
                <a:t> – </a:t>
              </a:r>
              <a:r>
                <a:rPr lang="en-US"/>
                <a:t>P (A) + P (B)</a:t>
              </a:r>
              <a:r>
                <a:rPr lang="ar-JO"/>
                <a:t> =( </a:t>
              </a:r>
              <a:r>
                <a:rPr lang="en-US"/>
                <a:t>B</a:t>
              </a:r>
              <a:r>
                <a:rPr lang="ar-SA"/>
                <a:t> او </a:t>
              </a:r>
              <a:r>
                <a:rPr lang="en-US"/>
                <a:t>A</a:t>
              </a:r>
              <a:r>
                <a:rPr lang="ar-JO"/>
                <a:t>) </a:t>
              </a:r>
              <a:r>
                <a:rPr lang="en-US"/>
                <a:t>P</a:t>
              </a:r>
              <a:r>
                <a:rPr lang="ar-JO"/>
                <a:t>  </a:t>
              </a:r>
            </a:p>
            <a:p>
              <a:r>
                <a:rPr lang="ar-SA"/>
                <a:t>أو </a:t>
              </a:r>
            </a:p>
            <a:p>
              <a:pPr algn="l" rtl="0"/>
              <a:r>
                <a:rPr lang="ar-SA"/>
                <a:t>		</a:t>
              </a:r>
              <a:r>
                <a:rPr lang="en-US"/>
                <a:t>P (AUB) = P (A) + P(B) – P (A    B)</a:t>
              </a:r>
            </a:p>
          </p:txBody>
        </p:sp>
        <p:graphicFrame>
          <p:nvGraphicFramePr>
            <p:cNvPr id="9231" name="Object 15"/>
            <p:cNvGraphicFramePr>
              <a:graphicFrameLocks noChangeAspect="1"/>
            </p:cNvGraphicFramePr>
            <p:nvPr/>
          </p:nvGraphicFramePr>
          <p:xfrm>
            <a:off x="3408" y="2177"/>
            <a:ext cx="144" cy="127"/>
          </p:xfrm>
          <a:graphic>
            <a:graphicData uri="http://schemas.openxmlformats.org/presentationml/2006/ole">
              <p:oleObj spid="_x0000_s9231" name="Equation" r:id="rId3" imgW="164957" imgH="139579" progId="Equation.3">
                <p:embed/>
              </p:oleObj>
            </a:graphicData>
          </a:graphic>
        </p:graphicFrame>
      </p:grpSp>
      <p:grpSp>
        <p:nvGrpSpPr>
          <p:cNvPr id="9238" name="Group 22"/>
          <p:cNvGrpSpPr>
            <a:grpSpLocks/>
          </p:cNvGrpSpPr>
          <p:nvPr/>
        </p:nvGrpSpPr>
        <p:grpSpPr bwMode="auto">
          <a:xfrm>
            <a:off x="838200" y="5334000"/>
            <a:ext cx="7391400" cy="641350"/>
            <a:chOff x="528" y="3360"/>
            <a:chExt cx="4656" cy="404"/>
          </a:xfrm>
        </p:grpSpPr>
        <p:sp>
          <p:nvSpPr>
            <p:cNvPr id="9222" name="Text Box 6"/>
            <p:cNvSpPr txBox="1">
              <a:spLocks noChangeArrowheads="1"/>
            </p:cNvSpPr>
            <p:nvPr/>
          </p:nvSpPr>
          <p:spPr bwMode="auto">
            <a:xfrm>
              <a:off x="528" y="3360"/>
              <a:ext cx="4656" cy="404"/>
            </a:xfrm>
            <a:prstGeom prst="rect">
              <a:avLst/>
            </a:prstGeom>
            <a:noFill/>
            <a:ln w="9525">
              <a:noFill/>
              <a:miter lim="800000"/>
              <a:headEnd/>
              <a:tailEnd/>
            </a:ln>
            <a:effectLst/>
          </p:spPr>
          <p:txBody>
            <a:bodyPr>
              <a:spAutoFit/>
            </a:bodyPr>
            <a:lstStyle/>
            <a:p>
              <a:r>
                <a:rPr lang="ar-SA"/>
                <a:t>إذا كان لدينا الحادثين المستقلين </a:t>
              </a:r>
              <a:r>
                <a:rPr lang="en-US"/>
                <a:t>A</a:t>
              </a:r>
              <a:r>
                <a:rPr lang="ar-SA"/>
                <a:t> و </a:t>
              </a:r>
              <a:r>
                <a:rPr lang="en-US"/>
                <a:t>B</a:t>
              </a:r>
              <a:r>
                <a:rPr lang="ar-SA"/>
                <a:t> فإن </a:t>
              </a:r>
            </a:p>
            <a:p>
              <a:pPr algn="l" rtl="0"/>
              <a:r>
                <a:rPr lang="en-US"/>
                <a:t>P(A</a:t>
              </a:r>
              <a:r>
                <a:rPr lang="ar-JO"/>
                <a:t> </a:t>
              </a:r>
              <a:r>
                <a:rPr lang="en-US"/>
                <a:t>  B) = P (A) P (B)</a:t>
              </a:r>
            </a:p>
          </p:txBody>
        </p:sp>
        <p:graphicFrame>
          <p:nvGraphicFramePr>
            <p:cNvPr id="9233" name="Object 17"/>
            <p:cNvGraphicFramePr>
              <a:graphicFrameLocks noChangeAspect="1"/>
            </p:cNvGraphicFramePr>
            <p:nvPr/>
          </p:nvGraphicFramePr>
          <p:xfrm>
            <a:off x="816" y="3600"/>
            <a:ext cx="144" cy="122"/>
          </p:xfrm>
          <a:graphic>
            <a:graphicData uri="http://schemas.openxmlformats.org/presentationml/2006/ole">
              <p:oleObj spid="_x0000_s9233" name="Equation" r:id="rId4" imgW="164957" imgH="139579" progId="Equation.3">
                <p:embed/>
              </p:oleObj>
            </a:graphicData>
          </a:graphic>
        </p:graphicFrame>
      </p:grpSp>
      <p:grpSp>
        <p:nvGrpSpPr>
          <p:cNvPr id="9237" name="Group 21"/>
          <p:cNvGrpSpPr>
            <a:grpSpLocks/>
          </p:cNvGrpSpPr>
          <p:nvPr/>
        </p:nvGrpSpPr>
        <p:grpSpPr bwMode="auto">
          <a:xfrm>
            <a:off x="838200" y="3917950"/>
            <a:ext cx="7620000" cy="1263650"/>
            <a:chOff x="528" y="2468"/>
            <a:chExt cx="4800" cy="796"/>
          </a:xfrm>
        </p:grpSpPr>
        <p:sp>
          <p:nvSpPr>
            <p:cNvPr id="9221" name="Text Box 5"/>
            <p:cNvSpPr txBox="1">
              <a:spLocks noChangeArrowheads="1"/>
            </p:cNvSpPr>
            <p:nvPr/>
          </p:nvSpPr>
          <p:spPr bwMode="auto">
            <a:xfrm>
              <a:off x="528" y="2832"/>
              <a:ext cx="4656" cy="432"/>
            </a:xfrm>
            <a:prstGeom prst="rect">
              <a:avLst/>
            </a:prstGeom>
            <a:solidFill>
              <a:srgbClr val="FFFFFF"/>
            </a:solidFill>
            <a:ln w="28575">
              <a:solidFill>
                <a:srgbClr val="000000"/>
              </a:solidFill>
              <a:miter lim="800000"/>
              <a:headEnd/>
              <a:tailEnd/>
            </a:ln>
          </p:spPr>
          <p:txBody>
            <a:bodyPr/>
            <a:lstStyle/>
            <a:p>
              <a:pPr lvl="1" algn="ctr"/>
              <a:r>
                <a:rPr lang="ar-SA" sz="2000" b="1">
                  <a:latin typeface="Times New Roman" pitchFamily="18" charset="0"/>
                  <a:cs typeface="Times New Roman" pitchFamily="18" charset="0"/>
                </a:rPr>
                <a:t>أن احتمال حدوث حادثين مستقلين أو أكثر معاً يساوي حاصل ضرب احتمال حدوث كل واحد من هذه الحوادث ببعضها بعضاً</a:t>
              </a:r>
              <a:endParaRPr lang="en-US" sz="2000"/>
            </a:p>
          </p:txBody>
        </p:sp>
        <p:sp>
          <p:nvSpPr>
            <p:cNvPr id="9235" name="Rectangle 19"/>
            <p:cNvSpPr>
              <a:spLocks noChangeArrowheads="1"/>
            </p:cNvSpPr>
            <p:nvPr/>
          </p:nvSpPr>
          <p:spPr bwMode="auto">
            <a:xfrm>
              <a:off x="3702" y="2468"/>
              <a:ext cx="1626" cy="291"/>
            </a:xfrm>
            <a:prstGeom prst="rect">
              <a:avLst/>
            </a:prstGeom>
            <a:noFill/>
            <a:ln w="9525" algn="ctr">
              <a:noFill/>
              <a:miter lim="800000"/>
              <a:headEnd/>
              <a:tailEnd/>
            </a:ln>
            <a:effectLst/>
          </p:spPr>
          <p:txBody>
            <a:bodyPr wrap="none" anchor="ctr">
              <a:spAutoFit/>
            </a:bodyPr>
            <a:lstStyle/>
            <a:p>
              <a:r>
                <a:rPr lang="ar-SA" sz="2400" b="1" dirty="0" smtClean="0"/>
                <a:t>3- ضـــرب </a:t>
              </a:r>
              <a:r>
                <a:rPr lang="ar-SA" sz="2400" b="1" dirty="0"/>
                <a:t>الاحتــمالات</a:t>
              </a:r>
              <a:r>
                <a:rPr lang="en-US" dirty="0"/>
                <a:t> </a:t>
              </a:r>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236"/>
                                        </p:tgtEl>
                                        <p:attrNameLst>
                                          <p:attrName>style.visibility</p:attrName>
                                        </p:attrNameLst>
                                      </p:cBhvr>
                                      <p:to>
                                        <p:strVal val="visible"/>
                                      </p:to>
                                    </p:set>
                                    <p:anim calcmode="lin" valueType="num">
                                      <p:cBhvr additive="base">
                                        <p:cTn id="7" dur="500" fill="hold"/>
                                        <p:tgtEl>
                                          <p:spTgt spid="9236"/>
                                        </p:tgtEl>
                                        <p:attrNameLst>
                                          <p:attrName>ppt_x</p:attrName>
                                        </p:attrNameLst>
                                      </p:cBhvr>
                                      <p:tavLst>
                                        <p:tav tm="0">
                                          <p:val>
                                            <p:strVal val="1+#ppt_w/2"/>
                                          </p:val>
                                        </p:tav>
                                        <p:tav tm="100000">
                                          <p:val>
                                            <p:strVal val="#ppt_x"/>
                                          </p:val>
                                        </p:tav>
                                      </p:tavLst>
                                    </p:anim>
                                    <p:anim calcmode="lin" valueType="num">
                                      <p:cBhvr additive="base">
                                        <p:cTn id="8" dur="500" fill="hold"/>
                                        <p:tgtEl>
                                          <p:spTgt spid="923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9237"/>
                                        </p:tgtEl>
                                        <p:attrNameLst>
                                          <p:attrName>style.visibility</p:attrName>
                                        </p:attrNameLst>
                                      </p:cBhvr>
                                      <p:to>
                                        <p:strVal val="visible"/>
                                      </p:to>
                                    </p:set>
                                    <p:animEffect transition="in" filter="box(in)">
                                      <p:cBhvr>
                                        <p:cTn id="13" dur="500"/>
                                        <p:tgtEl>
                                          <p:spTgt spid="9237"/>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9238"/>
                                        </p:tgtEl>
                                        <p:attrNameLst>
                                          <p:attrName>style.visibility</p:attrName>
                                        </p:attrNameLst>
                                      </p:cBhvr>
                                      <p:to>
                                        <p:strVal val="visible"/>
                                      </p:to>
                                    </p:set>
                                    <p:anim calcmode="lin" valueType="num">
                                      <p:cBhvr additive="base">
                                        <p:cTn id="18" dur="500" fill="hold"/>
                                        <p:tgtEl>
                                          <p:spTgt spid="9238"/>
                                        </p:tgtEl>
                                        <p:attrNameLst>
                                          <p:attrName>ppt_x</p:attrName>
                                        </p:attrNameLst>
                                      </p:cBhvr>
                                      <p:tavLst>
                                        <p:tav tm="0">
                                          <p:val>
                                            <p:strVal val="#ppt_x"/>
                                          </p:val>
                                        </p:tav>
                                        <p:tav tm="100000">
                                          <p:val>
                                            <p:strVal val="#ppt_x"/>
                                          </p:val>
                                        </p:tav>
                                      </p:tavLst>
                                    </p:anim>
                                    <p:anim calcmode="lin" valueType="num">
                                      <p:cBhvr additive="base">
                                        <p:cTn id="19" dur="500" fill="hold"/>
                                        <p:tgtEl>
                                          <p:spTgt spid="92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1801</TotalTime>
  <Words>2107</Words>
  <Application>Microsoft Office PowerPoint</Application>
  <PresentationFormat>عرض على الشاشة (3:4)‏</PresentationFormat>
  <Paragraphs>339</Paragraphs>
  <Slides>35</Slides>
  <Notes>1</Notes>
  <HiddenSlides>0</HiddenSlides>
  <MMClips>0</MMClips>
  <ScaleCrop>false</ScaleCrop>
  <HeadingPairs>
    <vt:vector size="6" baseType="variant">
      <vt:variant>
        <vt:lpstr>سمة</vt:lpstr>
      </vt:variant>
      <vt:variant>
        <vt:i4>1</vt:i4>
      </vt:variant>
      <vt:variant>
        <vt:lpstr>خوادم OLE مضمنة</vt:lpstr>
      </vt:variant>
      <vt:variant>
        <vt:i4>1</vt:i4>
      </vt:variant>
      <vt:variant>
        <vt:lpstr>عناوين الشرائح</vt:lpstr>
      </vt:variant>
      <vt:variant>
        <vt:i4>35</vt:i4>
      </vt:variant>
    </vt:vector>
  </HeadingPairs>
  <TitlesOfParts>
    <vt:vector size="37" baseType="lpstr">
      <vt:lpstr>سمة Office</vt:lpstr>
      <vt:lpstr>Equation</vt:lpstr>
      <vt:lpstr>أساسيات الاحتمالات </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أساسيات الاحتمالات</dc:title>
  <dc:creator>Maram</dc:creator>
  <cp:lastModifiedBy>hp</cp:lastModifiedBy>
  <cp:revision>164</cp:revision>
  <dcterms:created xsi:type="dcterms:W3CDTF">2005-03-10T08:01:43Z</dcterms:created>
  <dcterms:modified xsi:type="dcterms:W3CDTF">2012-03-10T14:06:47Z</dcterms:modified>
</cp:coreProperties>
</file>