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30" name="Date Placeholder 29"/>
          <p:cNvSpPr>
            <a:spLocks noGrp="1"/>
          </p:cNvSpPr>
          <p:nvPr>
            <p:ph type="dt" sz="half" idx="10"/>
          </p:nvPr>
        </p:nvSpPr>
        <p:spPr/>
        <p:txBody>
          <a:bodyPr/>
          <a:lstStyle/>
          <a:p>
            <a:fld id="{DB6F1E7B-5E03-4B68-9895-BD358D917E19}" type="datetimeFigureOut">
              <a:rPr lang="en-US" smtClean="0"/>
              <a:t>7/7/2025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336141D-CDF6-46DD-96B1-FBFA6B7B4323}"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Date Placeholder 3"/>
          <p:cNvSpPr>
            <a:spLocks noGrp="1"/>
          </p:cNvSpPr>
          <p:nvPr>
            <p:ph type="dt" sz="half" idx="10"/>
          </p:nvPr>
        </p:nvSpPr>
        <p:spPr/>
        <p:txBody>
          <a:bodyPr/>
          <a:lstStyle/>
          <a:p>
            <a:fld id="{DB6F1E7B-5E03-4B68-9895-BD358D917E1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Date Placeholder 3"/>
          <p:cNvSpPr>
            <a:spLocks noGrp="1"/>
          </p:cNvSpPr>
          <p:nvPr>
            <p:ph type="dt" sz="half" idx="10"/>
          </p:nvPr>
        </p:nvSpPr>
        <p:spPr/>
        <p:txBody>
          <a:bodyPr/>
          <a:lstStyle/>
          <a:p>
            <a:fld id="{DB6F1E7B-5E03-4B68-9895-BD358D917E1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Date Placeholder 3"/>
          <p:cNvSpPr>
            <a:spLocks noGrp="1"/>
          </p:cNvSpPr>
          <p:nvPr>
            <p:ph type="dt" sz="half" idx="10"/>
          </p:nvPr>
        </p:nvSpPr>
        <p:spPr/>
        <p:txBody>
          <a:bodyPr/>
          <a:lstStyle/>
          <a:p>
            <a:fld id="{DB6F1E7B-5E03-4B68-9895-BD358D917E1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Date Placeholder 3"/>
          <p:cNvSpPr>
            <a:spLocks noGrp="1"/>
          </p:cNvSpPr>
          <p:nvPr>
            <p:ph type="dt" sz="half" idx="10"/>
          </p:nvPr>
        </p:nvSpPr>
        <p:spPr/>
        <p:txBody>
          <a:bodyPr/>
          <a:lstStyle/>
          <a:p>
            <a:fld id="{DB6F1E7B-5E03-4B68-9895-BD358D917E1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6141D-CDF6-46DD-96B1-FBFA6B7B4323}"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Date Placeholder 4"/>
          <p:cNvSpPr>
            <a:spLocks noGrp="1"/>
          </p:cNvSpPr>
          <p:nvPr>
            <p:ph type="dt" sz="half" idx="10"/>
          </p:nvPr>
        </p:nvSpPr>
        <p:spPr/>
        <p:txBody>
          <a:bodyPr/>
          <a:lstStyle/>
          <a:p>
            <a:fld id="{DB6F1E7B-5E03-4B68-9895-BD358D917E1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Date Placeholder 6"/>
          <p:cNvSpPr>
            <a:spLocks noGrp="1"/>
          </p:cNvSpPr>
          <p:nvPr>
            <p:ph type="dt" sz="half" idx="10"/>
          </p:nvPr>
        </p:nvSpPr>
        <p:spPr/>
        <p:txBody>
          <a:bodyPr/>
          <a:lstStyle/>
          <a:p>
            <a:fld id="{DB6F1E7B-5E03-4B68-9895-BD358D917E19}"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Modifiez le style du titre</a:t>
            </a:r>
            <a:endParaRPr kumimoji="0" lang="en-US"/>
          </a:p>
        </p:txBody>
      </p:sp>
      <p:sp>
        <p:nvSpPr>
          <p:cNvPr id="3" name="Date Placeholder 2"/>
          <p:cNvSpPr>
            <a:spLocks noGrp="1"/>
          </p:cNvSpPr>
          <p:nvPr>
            <p:ph type="dt" sz="half" idx="10"/>
          </p:nvPr>
        </p:nvSpPr>
        <p:spPr/>
        <p:txBody>
          <a:bodyPr/>
          <a:lstStyle/>
          <a:p>
            <a:fld id="{DB6F1E7B-5E03-4B68-9895-BD358D917E19}"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6F1E7B-5E03-4B68-9895-BD358D917E19}"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Date Placeholder 4"/>
          <p:cNvSpPr>
            <a:spLocks noGrp="1"/>
          </p:cNvSpPr>
          <p:nvPr>
            <p:ph type="dt" sz="half" idx="10"/>
          </p:nvPr>
        </p:nvSpPr>
        <p:spPr/>
        <p:txBody>
          <a:bodyPr/>
          <a:lstStyle/>
          <a:p>
            <a:fld id="{DB6F1E7B-5E03-4B68-9895-BD358D917E1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6141D-CDF6-46DD-96B1-FBFA6B7B4323}"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Date Placeholder 4"/>
          <p:cNvSpPr>
            <a:spLocks noGrp="1"/>
          </p:cNvSpPr>
          <p:nvPr>
            <p:ph type="dt" sz="half" idx="10"/>
          </p:nvPr>
        </p:nvSpPr>
        <p:spPr/>
        <p:txBody>
          <a:bodyPr/>
          <a:lstStyle/>
          <a:p>
            <a:fld id="{DB6F1E7B-5E03-4B68-9895-BD358D917E1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336141D-CDF6-46DD-96B1-FBFA6B7B4323}" type="slidenum">
              <a:rPr lang="en-US" smtClean="0"/>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6F1E7B-5E03-4B68-9895-BD358D917E19}" type="datetimeFigureOut">
              <a:rPr lang="en-US" smtClean="0"/>
              <a:t>7/7/2025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36141D-CDF6-46DD-96B1-FBFA6B7B4323}" type="slidenum">
              <a:rPr lang="en-US" smtClean="0"/>
              <a:t>‹N°›</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a:t>البيانات المفتوحة  والبحث العلمي </a:t>
            </a:r>
            <a:endParaRPr lang="en-US" dirty="0"/>
          </a:p>
        </p:txBody>
      </p:sp>
      <p:sp>
        <p:nvSpPr>
          <p:cNvPr id="3" name="Sous-titre 2"/>
          <p:cNvSpPr>
            <a:spLocks noGrp="1"/>
          </p:cNvSpPr>
          <p:nvPr>
            <p:ph type="subTitle" idx="1"/>
          </p:nvPr>
        </p:nvSpPr>
        <p:spPr/>
        <p:txBody>
          <a:bodyPr/>
          <a:lstStyle/>
          <a:p>
            <a:r>
              <a:rPr lang="ar-DZ" dirty="0"/>
              <a:t>ا</a:t>
            </a:r>
            <a:r>
              <a:rPr lang="ar-DZ" b="1" dirty="0"/>
              <a:t>لاستاد الدكتور شاشة فارس </a:t>
            </a:r>
          </a:p>
          <a:p>
            <a:r>
              <a:rPr lang="ar-DZ" b="1" dirty="0"/>
              <a:t>جامعة محمد لمين دباغين سطيف 02</a:t>
            </a:r>
            <a:endParaRPr lang="en-US" b="1" dirty="0"/>
          </a:p>
        </p:txBody>
      </p:sp>
    </p:spTree>
    <p:extLst>
      <p:ext uri="{BB962C8B-B14F-4D97-AF65-F5344CB8AC3E}">
        <p14:creationId xmlns:p14="http://schemas.microsoft.com/office/powerpoint/2010/main" val="1347750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تأثير البيانات المفتوحة على دورة حياة البحث العلمي</a:t>
            </a:r>
            <a:endParaRPr lang="en-US" dirty="0"/>
          </a:p>
        </p:txBody>
      </p:sp>
      <p:sp>
        <p:nvSpPr>
          <p:cNvPr id="3" name="Espace réservé du contenu 2"/>
          <p:cNvSpPr>
            <a:spLocks noGrp="1"/>
          </p:cNvSpPr>
          <p:nvPr>
            <p:ph idx="1"/>
          </p:nvPr>
        </p:nvSpPr>
        <p:spPr/>
        <p:txBody>
          <a:bodyPr/>
          <a:lstStyle/>
          <a:p>
            <a:pPr algn="r" rtl="1"/>
            <a:r>
              <a:rPr lang="ar-DZ" dirty="0"/>
              <a:t>التعاون والابتكار متعدد التخصصات:** تسمح البيانات المفتوحة لعالم الأحياء بمشاركة بياناته الجينومية مع عالم الكمبيوتر لتطبيق خوارزميات تعلم الآلة، أو لعالم الاجتماع باستخدام بيانات جغرافية مكانية من مهندس مدني. هذا الاندماج بين التخصصات هو محرك رئيسي للابتكار الجذري.</a:t>
            </a:r>
            <a:endParaRPr lang="en-US" dirty="0"/>
          </a:p>
        </p:txBody>
      </p:sp>
    </p:spTree>
    <p:extLst>
      <p:ext uri="{BB962C8B-B14F-4D97-AF65-F5344CB8AC3E}">
        <p14:creationId xmlns:p14="http://schemas.microsoft.com/office/powerpoint/2010/main" val="950872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تأثير البيانات المفتوحة على دورة حياة البحث العلمي</a:t>
            </a:r>
            <a:endParaRPr lang="en-US" dirty="0"/>
          </a:p>
        </p:txBody>
      </p:sp>
      <p:sp>
        <p:nvSpPr>
          <p:cNvPr id="3" name="Espace réservé du contenu 2"/>
          <p:cNvSpPr>
            <a:spLocks noGrp="1"/>
          </p:cNvSpPr>
          <p:nvPr>
            <p:ph idx="1"/>
          </p:nvPr>
        </p:nvSpPr>
        <p:spPr/>
        <p:txBody>
          <a:bodyPr/>
          <a:lstStyle/>
          <a:p>
            <a:pPr marL="0" indent="0" algn="r" rtl="1">
              <a:buNone/>
            </a:pPr>
            <a:r>
              <a:rPr lang="ar-DZ" b="1" dirty="0"/>
              <a:t>التعليم والتدريب: </a:t>
            </a:r>
            <a:r>
              <a:rPr lang="ar-DZ" dirty="0"/>
              <a:t>توفر البيانات المفتوحة للطلاب والباحثين في بداية حياتهم المهنية فرصة فريدة للتدرب على مجموعات بيانات حقيقية ومعقدة، واكتساب مهارات عملية في إدارة البيانات وتحليلها، وهو ما لم يكن ممكنًا عندما كانت البيانات ملكية خاصة.</a:t>
            </a:r>
            <a:endParaRPr lang="en-US" dirty="0"/>
          </a:p>
        </p:txBody>
      </p:sp>
    </p:spTree>
    <p:extLst>
      <p:ext uri="{BB962C8B-B14F-4D97-AF65-F5344CB8AC3E}">
        <p14:creationId xmlns:p14="http://schemas.microsoft.com/office/powerpoint/2010/main" val="774485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a:t>عقبات استخدام البيانات المفتوحة في البحث العلمي</a:t>
            </a:r>
            <a:endParaRPr lang="en-US" dirty="0"/>
          </a:p>
        </p:txBody>
      </p:sp>
      <p:sp>
        <p:nvSpPr>
          <p:cNvPr id="3" name="Espace réservé du contenu 2"/>
          <p:cNvSpPr>
            <a:spLocks noGrp="1"/>
          </p:cNvSpPr>
          <p:nvPr>
            <p:ph idx="1"/>
          </p:nvPr>
        </p:nvSpPr>
        <p:spPr/>
        <p:txBody>
          <a:bodyPr/>
          <a:lstStyle/>
          <a:p>
            <a:pPr algn="r" rtl="1"/>
            <a:r>
              <a:rPr lang="ar-DZ" dirty="0"/>
              <a:t>الجودة والتوحيد القياسي: ليست كل البيانات متساوية. فوجود بيانات غير دقيقة أو غير موثقة جيدًا يمكن أن يكون أسوأ من عدم وجود بيانات على الإطلاق. إن ضمان جودة البيانات وتوفير بيانات وصفية </a:t>
            </a:r>
            <a:r>
              <a:rPr lang="en-US" dirty="0"/>
              <a:t>metadata </a:t>
            </a:r>
            <a:r>
              <a:rPr lang="ar-DZ" dirty="0"/>
              <a:t>غنية وتطبيق معايير موحدة .مثل مبادئ </a:t>
            </a:r>
            <a:r>
              <a:rPr lang="en-US" dirty="0"/>
              <a:t>FAIR </a:t>
            </a:r>
            <a:r>
              <a:rPr lang="ar-DZ" dirty="0"/>
              <a:t>هو تحدٍ مستمر.</a:t>
            </a:r>
            <a:endParaRPr lang="en-US" dirty="0"/>
          </a:p>
        </p:txBody>
      </p:sp>
    </p:spTree>
    <p:extLst>
      <p:ext uri="{BB962C8B-B14F-4D97-AF65-F5344CB8AC3E}">
        <p14:creationId xmlns:p14="http://schemas.microsoft.com/office/powerpoint/2010/main" val="349166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عقبات استخدام البيانات المفتوحة في البحث العلمي</a:t>
            </a:r>
            <a:endParaRPr lang="en-US" dirty="0"/>
          </a:p>
        </p:txBody>
      </p:sp>
      <p:sp>
        <p:nvSpPr>
          <p:cNvPr id="3" name="Espace réservé du contenu 2"/>
          <p:cNvSpPr>
            <a:spLocks noGrp="1"/>
          </p:cNvSpPr>
          <p:nvPr>
            <p:ph idx="1"/>
          </p:nvPr>
        </p:nvSpPr>
        <p:spPr/>
        <p:txBody>
          <a:bodyPr/>
          <a:lstStyle/>
          <a:p>
            <a:pPr algn="r" rtl="1"/>
            <a:r>
              <a:rPr lang="ar-DZ" b="1" dirty="0"/>
              <a:t>الخصوصية والأخلاقيات: </a:t>
            </a:r>
            <a:r>
              <a:rPr lang="ar-DZ" dirty="0"/>
              <a:t>في البحوث الطبية والاجتماعية، تعد حماية خصوصية المشاركين أمرًا بالغ الأهمية. يجب تطوير واستخدام تقنيات إخفاء هوية </a:t>
            </a:r>
            <a:r>
              <a:rPr lang="en-US" dirty="0" err="1"/>
              <a:t>Anonymization</a:t>
            </a:r>
            <a:r>
              <a:rPr lang="en-US" dirty="0"/>
              <a:t> </a:t>
            </a:r>
            <a:r>
              <a:rPr lang="ar-DZ" dirty="0"/>
              <a:t>قوية، والحصول على موافقات مستنيرة واضحة، والامتثال للوائح صارمة مثل اللائحة العامة لحماية البيانات </a:t>
            </a:r>
            <a:r>
              <a:rPr lang="en-US" dirty="0"/>
              <a:t>GDPR.</a:t>
            </a:r>
          </a:p>
        </p:txBody>
      </p:sp>
    </p:spTree>
    <p:extLst>
      <p:ext uri="{BB962C8B-B14F-4D97-AF65-F5344CB8AC3E}">
        <p14:creationId xmlns:p14="http://schemas.microsoft.com/office/powerpoint/2010/main" val="827518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عقبات استخدام البيانات المفتوحة في البحث العلمي</a:t>
            </a:r>
            <a:endParaRPr lang="en-US" dirty="0"/>
          </a:p>
        </p:txBody>
      </p:sp>
      <p:sp>
        <p:nvSpPr>
          <p:cNvPr id="3" name="Espace réservé du contenu 2"/>
          <p:cNvSpPr>
            <a:spLocks noGrp="1"/>
          </p:cNvSpPr>
          <p:nvPr>
            <p:ph idx="1"/>
          </p:nvPr>
        </p:nvSpPr>
        <p:spPr/>
        <p:txBody>
          <a:bodyPr/>
          <a:lstStyle/>
          <a:p>
            <a:pPr algn="r" rtl="1"/>
            <a:r>
              <a:rPr lang="ar-DZ" b="1" dirty="0"/>
              <a:t>البنية التحتية والاستدامة المالية: </a:t>
            </a:r>
            <a:r>
              <a:rPr lang="ar-DZ" dirty="0"/>
              <a:t>يتطلب تخزين وإدارة وصيانة </a:t>
            </a:r>
            <a:r>
              <a:rPr lang="ar-DZ" dirty="0" err="1"/>
              <a:t>بيتابايتات</a:t>
            </a:r>
            <a:r>
              <a:rPr lang="ar-DZ" dirty="0"/>
              <a:t> من البيانات العلمية استثمارات ضخمة ومستمرة في البنية التحتية. يظل السؤال حول "من يدفع" لتأمين هذه البيانات للأجيال القادمة سؤالاً مفتوحًا، يتطلب نماذج تمويل مشتركة بين الحكومات والمؤسسات المانحة والجامعات</a:t>
            </a:r>
            <a:endParaRPr lang="en-US" dirty="0"/>
          </a:p>
        </p:txBody>
      </p:sp>
    </p:spTree>
    <p:extLst>
      <p:ext uri="{BB962C8B-B14F-4D97-AF65-F5344CB8AC3E}">
        <p14:creationId xmlns:p14="http://schemas.microsoft.com/office/powerpoint/2010/main" val="3285708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نحو علم مترابط ومدفوع بالبيانات</a:t>
            </a:r>
            <a:endParaRPr lang="en-US" dirty="0"/>
          </a:p>
        </p:txBody>
      </p:sp>
      <p:sp>
        <p:nvSpPr>
          <p:cNvPr id="3" name="Espace réservé du contenu 2"/>
          <p:cNvSpPr>
            <a:spLocks noGrp="1"/>
          </p:cNvSpPr>
          <p:nvPr>
            <p:ph idx="1"/>
          </p:nvPr>
        </p:nvSpPr>
        <p:spPr/>
        <p:txBody>
          <a:bodyPr/>
          <a:lstStyle/>
          <a:p>
            <a:pPr marL="0" indent="0" algn="r" rtl="1">
              <a:buNone/>
            </a:pPr>
            <a:r>
              <a:rPr lang="ar-DZ" b="1" dirty="0"/>
              <a:t>العلم المفتوح كوضع افتراضي</a:t>
            </a:r>
            <a:r>
              <a:rPr lang="ar-DZ" dirty="0"/>
              <a:t>: ستصبح مشاركة البيانات هي القاعدة وليس الاستثناء، مدفوعة بسياسات من الممولين والناشرين والمؤسسات البحثية.</a:t>
            </a:r>
          </a:p>
          <a:p>
            <a:pPr marL="0" indent="0" algn="r" rtl="1">
              <a:buNone/>
            </a:pPr>
            <a:r>
              <a:rPr lang="ar-DZ" dirty="0"/>
              <a:t>التكامل مع الذكاء الاصطناعي: سيتم استخدام خوارزميات التعلم الآلي لتحليل مجموعات البيانات المفتوحة الضخمة، واكتشاف الأنماط والارتباطات المعقدة التي تفوق القدرة البشرية، مما يؤدي إلى توليد فرضيات جديدة بشكل تلقائي</a:t>
            </a:r>
          </a:p>
          <a:p>
            <a:pPr marL="0" indent="0" algn="r" rtl="1">
              <a:buNone/>
            </a:pPr>
            <a:endParaRPr lang="en-US" dirty="0"/>
          </a:p>
        </p:txBody>
      </p:sp>
    </p:spTree>
    <p:extLst>
      <p:ext uri="{BB962C8B-B14F-4D97-AF65-F5344CB8AC3E}">
        <p14:creationId xmlns:p14="http://schemas.microsoft.com/office/powerpoint/2010/main" val="3948212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نحو علم مترابط ومدفوع بالبيانات</a:t>
            </a:r>
            <a:endParaRPr lang="en-US" dirty="0"/>
          </a:p>
        </p:txBody>
      </p:sp>
      <p:sp>
        <p:nvSpPr>
          <p:cNvPr id="3" name="Espace réservé du contenu 2"/>
          <p:cNvSpPr>
            <a:spLocks noGrp="1"/>
          </p:cNvSpPr>
          <p:nvPr>
            <p:ph idx="1"/>
          </p:nvPr>
        </p:nvSpPr>
        <p:spPr/>
        <p:txBody>
          <a:bodyPr>
            <a:normAutofit/>
          </a:bodyPr>
          <a:lstStyle/>
          <a:p>
            <a:pPr marL="0" indent="0" algn="r" rtl="1">
              <a:buNone/>
            </a:pPr>
            <a:r>
              <a:rPr lang="ar-DZ" b="1" dirty="0"/>
              <a:t>المشاعات العلمية </a:t>
            </a:r>
            <a:r>
              <a:rPr lang="en-US" b="1" dirty="0"/>
              <a:t>Science Commons</a:t>
            </a:r>
            <a:r>
              <a:rPr lang="ar-DZ" dirty="0"/>
              <a:t>:سيتطور المفهوم من مجرد "مستودعات بيانات" إلى "منصات عمل تعاونية" توفر ليس فقط البيانات، بل أيضًا الأدوات الحاسوبية (الكود، الخوارزميات) اللازمة لتحليلها مباشرة على السحابة، مما يسهل الوصول إليها للباحثين من المؤسسات ذات الموارد المحدودة.</a:t>
            </a:r>
          </a:p>
          <a:p>
            <a:pPr marL="0" indent="0" algn="r" rtl="1">
              <a:buNone/>
            </a:pPr>
            <a:r>
              <a:rPr lang="ar-DZ" b="1" dirty="0"/>
              <a:t>السياسات العالمية للبيانات: </a:t>
            </a:r>
            <a:r>
              <a:rPr lang="ar-DZ" dirty="0"/>
              <a:t>سيزداد التركيز على تطوير بروتوكولات وسياسات دولية لضمان التدفق السلس والآمن للبيانات البحثية عبر الحدود، مع احترام السيادة الرقمية والأخلاقيات.</a:t>
            </a:r>
          </a:p>
          <a:p>
            <a:pPr marL="0" indent="0" algn="r" rtl="1">
              <a:buNone/>
            </a:pPr>
            <a:endParaRPr lang="en-US" dirty="0"/>
          </a:p>
        </p:txBody>
      </p:sp>
    </p:spTree>
    <p:extLst>
      <p:ext uri="{BB962C8B-B14F-4D97-AF65-F5344CB8AC3E}">
        <p14:creationId xmlns:p14="http://schemas.microsoft.com/office/powerpoint/2010/main" val="154684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البيانات المفتوحة  والبحث العلمي </a:t>
            </a:r>
            <a:endParaRPr lang="en-US" dirty="0"/>
          </a:p>
        </p:txBody>
      </p:sp>
      <p:sp>
        <p:nvSpPr>
          <p:cNvPr id="3" name="Espace réservé du contenu 2"/>
          <p:cNvSpPr>
            <a:spLocks noGrp="1"/>
          </p:cNvSpPr>
          <p:nvPr>
            <p:ph idx="1"/>
          </p:nvPr>
        </p:nvSpPr>
        <p:spPr>
          <a:xfrm>
            <a:off x="457200" y="1981200"/>
            <a:ext cx="8229600" cy="4389120"/>
          </a:xfrm>
        </p:spPr>
        <p:txBody>
          <a:bodyPr>
            <a:normAutofit/>
          </a:bodyPr>
          <a:lstStyle/>
          <a:p>
            <a:pPr marL="0" indent="0" algn="r" rtl="1">
              <a:buNone/>
            </a:pPr>
            <a:r>
              <a:rPr lang="ar-DZ" b="1" dirty="0"/>
              <a:t>القابلية للتكرار والتحقق (</a:t>
            </a:r>
            <a:r>
              <a:rPr lang="en-US" b="1" dirty="0"/>
              <a:t>Reproducibility &amp; </a:t>
            </a:r>
            <a:r>
              <a:rPr lang="ar-DZ" b="1" dirty="0"/>
              <a:t>:</a:t>
            </a:r>
            <a:r>
              <a:rPr lang="en-US" dirty="0"/>
              <a:t>Verifiability) </a:t>
            </a:r>
            <a:r>
              <a:rPr lang="ar-DZ" dirty="0"/>
              <a:t>هي حجر الزاوية للمصداقية العلمية. لا يمكن اعتبار نتيجة علمية موثوقة ما لم يتمكن باحثون آخرون من تكرار التجربة أو التحليل والوصول إلى نفس النتيجة. توفر البيانات المفتوحة، إلى جانب التعليمات البرمجية (الكود) المستخدم في التحليل، المادة الخام اللازمة لهذا التحقق، مما يحارب ما يُعرف بـ "أزمة التكرار" التي تواجهها العديد من المجالات العلمية.</a:t>
            </a:r>
          </a:p>
          <a:p>
            <a:pPr marL="0" indent="0" algn="r" rtl="1">
              <a:buNone/>
            </a:pPr>
            <a:endParaRPr lang="en-US" dirty="0"/>
          </a:p>
        </p:txBody>
      </p:sp>
    </p:spTree>
    <p:extLst>
      <p:ext uri="{BB962C8B-B14F-4D97-AF65-F5344CB8AC3E}">
        <p14:creationId xmlns:p14="http://schemas.microsoft.com/office/powerpoint/2010/main" val="3364480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البيانات المفتوحة  والبحث العلمي </a:t>
            </a:r>
            <a:endParaRPr lang="en-US" dirty="0"/>
          </a:p>
        </p:txBody>
      </p:sp>
      <p:sp>
        <p:nvSpPr>
          <p:cNvPr id="3" name="Espace réservé du contenu 2"/>
          <p:cNvSpPr>
            <a:spLocks noGrp="1"/>
          </p:cNvSpPr>
          <p:nvPr>
            <p:ph idx="1"/>
          </p:nvPr>
        </p:nvSpPr>
        <p:spPr/>
        <p:txBody>
          <a:bodyPr>
            <a:normAutofit/>
          </a:bodyPr>
          <a:lstStyle/>
          <a:p>
            <a:pPr algn="r" rtl="1"/>
            <a:r>
              <a:rPr lang="ar-DZ" dirty="0"/>
              <a:t>ا</a:t>
            </a:r>
            <a:r>
              <a:rPr lang="ar-DZ" b="1" dirty="0"/>
              <a:t>لشفافية </a:t>
            </a:r>
            <a:r>
              <a:rPr lang="en-US" b="1" dirty="0"/>
              <a:t>Transparency</a:t>
            </a:r>
            <a:r>
              <a:rPr lang="ar-DZ" dirty="0"/>
              <a:t>تزيد إتاحة البيانات من شفافية العملية البحثية، وتبني الثقة بين المجتمع العلمي والجمهور وصناع السياسات، وهي أمر حيوي في القضايا ذات الأهمية المجتمعية مثل تغير المناخ أو الأوبئة.</a:t>
            </a:r>
          </a:p>
          <a:p>
            <a:pPr algn="r" rtl="1"/>
            <a:r>
              <a:rPr lang="ar-DZ" b="1" dirty="0"/>
              <a:t>التعاون </a:t>
            </a:r>
            <a:r>
              <a:rPr lang="en-US" b="1" dirty="0"/>
              <a:t>Collaboration</a:t>
            </a:r>
            <a:r>
              <a:rPr lang="en-US" dirty="0"/>
              <a:t> </a:t>
            </a:r>
            <a:r>
              <a:rPr lang="ar-DZ" dirty="0"/>
              <a:t>تعمل البيانات المفتوحة على كسر الحواجز بين المختبرات والجامعات والدول، مما يسمح للباحثين من تخصصات مختلفة بالعمل على نفس مجموعة البيانات، وتقديم رؤى جديدة لم تكن ممكنة في بيئة منعزلة.</a:t>
            </a:r>
          </a:p>
          <a:p>
            <a:pPr algn="r" rtl="1"/>
            <a:endParaRPr lang="en-US" dirty="0"/>
          </a:p>
        </p:txBody>
      </p:sp>
    </p:spTree>
    <p:extLst>
      <p:ext uri="{BB962C8B-B14F-4D97-AF65-F5344CB8AC3E}">
        <p14:creationId xmlns:p14="http://schemas.microsoft.com/office/powerpoint/2010/main" val="4175862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مبادئ </a:t>
            </a:r>
            <a:r>
              <a:rPr lang="en-US" dirty="0"/>
              <a:t>FAIR</a:t>
            </a:r>
          </a:p>
        </p:txBody>
      </p:sp>
      <p:sp>
        <p:nvSpPr>
          <p:cNvPr id="3" name="Espace réservé du contenu 2"/>
          <p:cNvSpPr>
            <a:spLocks noGrp="1"/>
          </p:cNvSpPr>
          <p:nvPr>
            <p:ph idx="1"/>
          </p:nvPr>
        </p:nvSpPr>
        <p:spPr/>
        <p:txBody>
          <a:bodyPr/>
          <a:lstStyle/>
          <a:p>
            <a:pPr marL="0" indent="0" algn="r" rtl="1">
              <a:buNone/>
            </a:pPr>
            <a:r>
              <a:rPr lang="ar-DZ" b="1" dirty="0"/>
              <a:t>قابلة للاكتشاف </a:t>
            </a:r>
            <a:r>
              <a:rPr lang="en-US" b="1" dirty="0"/>
              <a:t>Findable </a:t>
            </a:r>
            <a:r>
              <a:rPr lang="ar-DZ" dirty="0"/>
              <a:t>يجب أن تكون البيانات والبيانات الوصفية (</a:t>
            </a:r>
            <a:r>
              <a:rPr lang="en-US" dirty="0"/>
              <a:t>Metadata) </a:t>
            </a:r>
            <a:r>
              <a:rPr lang="ar-DZ" dirty="0"/>
              <a:t>سهلة الاكتشاف للباحثين الآخرين من خلال محركات البحث والفهارس.</a:t>
            </a:r>
          </a:p>
          <a:p>
            <a:pPr marL="0" indent="0" algn="r" rtl="1">
              <a:buNone/>
            </a:pPr>
            <a:r>
              <a:rPr lang="ar-DZ" b="1" dirty="0"/>
              <a:t>سهلة الوصول</a:t>
            </a:r>
            <a:r>
              <a:rPr lang="en-US" b="1" dirty="0"/>
              <a:t>Accessible</a:t>
            </a:r>
            <a:r>
              <a:rPr lang="ar-DZ" b="1" dirty="0"/>
              <a:t>: </a:t>
            </a:r>
            <a:r>
              <a:rPr lang="en-US" b="1" dirty="0"/>
              <a:t> </a:t>
            </a:r>
            <a:r>
              <a:rPr lang="ar-DZ" dirty="0"/>
              <a:t>يجب أن تكون قابلة للتنزيل باستخدام بروتوكولات قياسية ومفتوحة، مع وجود آليات واضحة للوصول عند الحاجة لضوابط معينة.</a:t>
            </a:r>
          </a:p>
          <a:p>
            <a:pPr marL="0" indent="0" algn="r" rtl="1">
              <a:buNone/>
            </a:pPr>
            <a:endParaRPr lang="en-US" dirty="0"/>
          </a:p>
        </p:txBody>
      </p:sp>
    </p:spTree>
    <p:extLst>
      <p:ext uri="{BB962C8B-B14F-4D97-AF65-F5344CB8AC3E}">
        <p14:creationId xmlns:p14="http://schemas.microsoft.com/office/powerpoint/2010/main" val="3669336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مبادئ </a:t>
            </a:r>
            <a:r>
              <a:rPr lang="en-US" dirty="0"/>
              <a:t>FAIR</a:t>
            </a:r>
          </a:p>
        </p:txBody>
      </p:sp>
      <p:sp>
        <p:nvSpPr>
          <p:cNvPr id="3" name="Espace réservé du contenu 2"/>
          <p:cNvSpPr>
            <a:spLocks noGrp="1"/>
          </p:cNvSpPr>
          <p:nvPr>
            <p:ph idx="1"/>
          </p:nvPr>
        </p:nvSpPr>
        <p:spPr/>
        <p:txBody>
          <a:bodyPr/>
          <a:lstStyle/>
          <a:p>
            <a:pPr marL="0" indent="0" algn="r" rtl="1">
              <a:buNone/>
            </a:pPr>
            <a:r>
              <a:rPr lang="ar-SA" b="1" dirty="0"/>
              <a:t>قابلة للتشغيل البيني</a:t>
            </a:r>
            <a:r>
              <a:rPr lang="en-US" b="1" dirty="0"/>
              <a:t>Interoperable</a:t>
            </a:r>
            <a:r>
              <a:rPr lang="en-US" dirty="0"/>
              <a:t> </a:t>
            </a:r>
            <a:r>
              <a:rPr lang="ar-SA" dirty="0"/>
              <a:t> يجب أن تستخدم البيانات لغة وتنسيقات ومفردات قياسية تسمح بدمجها مع مجموعات بيانات أخرى بسهولة</a:t>
            </a:r>
            <a:r>
              <a:rPr lang="en-US" dirty="0"/>
              <a:t>.</a:t>
            </a:r>
          </a:p>
          <a:p>
            <a:pPr marL="0" indent="0" algn="r" rtl="1">
              <a:buNone/>
            </a:pPr>
            <a:r>
              <a:rPr lang="ar-SA" b="1" dirty="0"/>
              <a:t>قابلة لإعادة الاستخدام</a:t>
            </a:r>
            <a:r>
              <a:rPr lang="en-US" b="1" dirty="0"/>
              <a:t>Reusable</a:t>
            </a:r>
            <a:r>
              <a:rPr lang="ar-SA" b="1" dirty="0"/>
              <a:t>: </a:t>
            </a:r>
            <a:r>
              <a:rPr lang="ar-SA" dirty="0"/>
              <a:t>يجب أن تكون البيانات موثقة جيدًا ومرخصة بوضوح للسماح بإعادة استخدامها في دراسات جديدة</a:t>
            </a:r>
            <a:r>
              <a:rPr lang="en-US" dirty="0"/>
              <a:t>.</a:t>
            </a:r>
          </a:p>
          <a:p>
            <a:pPr marL="0" indent="0" algn="r" rtl="1">
              <a:buNone/>
            </a:pPr>
            <a:endParaRPr lang="en-US" dirty="0"/>
          </a:p>
        </p:txBody>
      </p:sp>
    </p:spTree>
    <p:extLst>
      <p:ext uri="{BB962C8B-B14F-4D97-AF65-F5344CB8AC3E}">
        <p14:creationId xmlns:p14="http://schemas.microsoft.com/office/powerpoint/2010/main" val="409643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dirty="0"/>
              <a:t>تأثير البيانات المفتوحة على دورة حياة البحث العلمي</a:t>
            </a:r>
            <a:endParaRPr lang="en-US" b="1" dirty="0"/>
          </a:p>
        </p:txBody>
      </p:sp>
      <p:sp>
        <p:nvSpPr>
          <p:cNvPr id="3" name="Espace réservé du contenu 2"/>
          <p:cNvSpPr>
            <a:spLocks noGrp="1"/>
          </p:cNvSpPr>
          <p:nvPr>
            <p:ph idx="1"/>
          </p:nvPr>
        </p:nvSpPr>
        <p:spPr/>
        <p:txBody>
          <a:bodyPr/>
          <a:lstStyle/>
          <a:p>
            <a:pPr marL="0" indent="0" algn="r" rtl="1">
              <a:buNone/>
            </a:pPr>
            <a:endParaRPr lang="ar-DZ" dirty="0"/>
          </a:p>
          <a:p>
            <a:pPr marL="0" indent="0" algn="r" rtl="1">
              <a:buNone/>
            </a:pPr>
            <a:r>
              <a:rPr lang="ar-DZ" dirty="0"/>
              <a:t>قبل البدء في أي دراسة جديدة، يمكن للباحثين الآن استكشاف مستودعات البيانات المفتوحة الضخمة لتحديد الفجوات المعرفية، وصياغة فرضيات مبتكرة، وتجنب إعادة اختراع العجلة من خلال عدم تكرار دراسات تم إجراؤها بالفعل. كما أنها تسمح بتصميم دراسات أقوى من خلال إجراء تحليلات أولية لتحديد حجم العينة المطلوب بدقة.</a:t>
            </a:r>
            <a:endParaRPr lang="en-US" dirty="0"/>
          </a:p>
        </p:txBody>
      </p:sp>
    </p:spTree>
    <p:extLst>
      <p:ext uri="{BB962C8B-B14F-4D97-AF65-F5344CB8AC3E}">
        <p14:creationId xmlns:p14="http://schemas.microsoft.com/office/powerpoint/2010/main" val="2432220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a:t>تأثير البيانات المفتوحة على دورة حياة البحث العلمي</a:t>
            </a:r>
            <a:endParaRPr lang="en-US" dirty="0"/>
          </a:p>
        </p:txBody>
      </p:sp>
      <p:sp>
        <p:nvSpPr>
          <p:cNvPr id="3" name="Espace réservé du contenu 2"/>
          <p:cNvSpPr>
            <a:spLocks noGrp="1"/>
          </p:cNvSpPr>
          <p:nvPr>
            <p:ph idx="1"/>
          </p:nvPr>
        </p:nvSpPr>
        <p:spPr/>
        <p:txBody>
          <a:bodyPr/>
          <a:lstStyle/>
          <a:p>
            <a:pPr marL="0" indent="0" algn="just" rtl="1">
              <a:buNone/>
            </a:pPr>
            <a:r>
              <a:rPr lang="ar-DZ" dirty="0"/>
              <a:t>التحليلات الثانوية والميتا-تحليل (</a:t>
            </a:r>
            <a:r>
              <a:rPr lang="en-US" dirty="0"/>
              <a:t>Secondary &amp; Meta-analysis) </a:t>
            </a:r>
            <a:r>
              <a:rPr lang="ar-DZ" dirty="0"/>
              <a:t>أتاحت البيانات المفتوحة إجراء تحليلات ثانوية على نطاق واسع، حيث يمكن للباحثين طرح أسئلة جديدة على بيانات تم جمعها لأغراض أخرى. كما أنها سهلت عمليات الميتا-تحليل، التي تجمع نتائج دراسات متعددة للوصول إلى استنتاجات إحصائية أقوى.</a:t>
            </a:r>
            <a:endParaRPr lang="en-US" dirty="0"/>
          </a:p>
        </p:txBody>
      </p:sp>
    </p:spTree>
    <p:extLst>
      <p:ext uri="{BB962C8B-B14F-4D97-AF65-F5344CB8AC3E}">
        <p14:creationId xmlns:p14="http://schemas.microsoft.com/office/powerpoint/2010/main" val="3979785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تأثير البيانات المفتوحة على دورة حياة البحث العلمي</a:t>
            </a:r>
            <a:endParaRPr lang="en-US" dirty="0"/>
          </a:p>
        </p:txBody>
      </p:sp>
      <p:sp>
        <p:nvSpPr>
          <p:cNvPr id="3" name="Espace réservé du contenu 2"/>
          <p:cNvSpPr>
            <a:spLocks noGrp="1"/>
          </p:cNvSpPr>
          <p:nvPr>
            <p:ph idx="1"/>
          </p:nvPr>
        </p:nvSpPr>
        <p:spPr/>
        <p:txBody>
          <a:bodyPr/>
          <a:lstStyle/>
          <a:p>
            <a:pPr marL="0" indent="0" algn="r" rtl="1">
              <a:buNone/>
            </a:pPr>
            <a:r>
              <a:rPr lang="ar-DZ" dirty="0"/>
              <a:t>الاستفادة من البيانات الحكومية والمجتمعية: توفر الحكومات والمنظمات الدولية كنوزًا من البيانات المفتوحة (مثل بيانات التعداد السكاني، والإحصاءات الصحية، وبيانات الأقمار الصناعية البيئية) التي تشكل أساسًا لأبحاث لا تقدر بثمن في مجالات الاقتصاد، وعلم الاجتماع، والصحة العامة، وعلوم الأرض</a:t>
            </a:r>
            <a:endParaRPr lang="en-US" dirty="0"/>
          </a:p>
        </p:txBody>
      </p:sp>
    </p:spTree>
    <p:extLst>
      <p:ext uri="{BB962C8B-B14F-4D97-AF65-F5344CB8AC3E}">
        <p14:creationId xmlns:p14="http://schemas.microsoft.com/office/powerpoint/2010/main" val="3507294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تأثير البيانات المفتوحة على دورة حياة البحث العلمي</a:t>
            </a:r>
            <a:endParaRPr lang="en-US" dirty="0"/>
          </a:p>
        </p:txBody>
      </p:sp>
      <p:sp>
        <p:nvSpPr>
          <p:cNvPr id="3" name="Espace réservé du contenu 2"/>
          <p:cNvSpPr>
            <a:spLocks noGrp="1"/>
          </p:cNvSpPr>
          <p:nvPr>
            <p:ph idx="1"/>
          </p:nvPr>
        </p:nvSpPr>
        <p:spPr/>
        <p:txBody>
          <a:bodyPr/>
          <a:lstStyle/>
          <a:p>
            <a:pPr marL="0" indent="0" algn="r" rtl="1">
              <a:buNone/>
            </a:pPr>
            <a:r>
              <a:rPr lang="ar-DZ" dirty="0"/>
              <a:t>التحقق من صحة النتائج: هذه هي القيمة الأكثر وضوحًا. عندما ينشر باحث ورقته العلمية مرفقة بالبيانات الأولية والشيفرة المصدرية للتحليل، فإنه يدعو المجتمع العلمي بأكمله لمراجعة عمله والتحقق منه، مما يرفع من معايير الجودة ويكشف الأخطاء غير المقصودة أو حتى حالات التلاعب.</a:t>
            </a:r>
            <a:endParaRPr lang="en-US" dirty="0"/>
          </a:p>
        </p:txBody>
      </p:sp>
    </p:spTree>
    <p:extLst>
      <p:ext uri="{BB962C8B-B14F-4D97-AF65-F5344CB8AC3E}">
        <p14:creationId xmlns:p14="http://schemas.microsoft.com/office/powerpoint/2010/main" val="1454637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TotalTime>
  <Words>872</Words>
  <Application>Microsoft Office PowerPoint</Application>
  <PresentationFormat>Affichage à l'écran (4:3)</PresentationFormat>
  <Paragraphs>39</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Calibri</vt:lpstr>
      <vt:lpstr>Constantia</vt:lpstr>
      <vt:lpstr>Wingdings 2</vt:lpstr>
      <vt:lpstr>Débit</vt:lpstr>
      <vt:lpstr>البيانات المفتوحة  والبحث العلمي </vt:lpstr>
      <vt:lpstr>البيانات المفتوحة  والبحث العلمي </vt:lpstr>
      <vt:lpstr>البيانات المفتوحة  والبحث العلمي </vt:lpstr>
      <vt:lpstr>مبادئ FAIR</vt:lpstr>
      <vt:lpstr>مبادئ FAIR</vt:lpstr>
      <vt:lpstr>تأثير البيانات المفتوحة على دورة حياة البحث العلمي</vt:lpstr>
      <vt:lpstr>تأثير البيانات المفتوحة على دورة حياة البحث العلمي</vt:lpstr>
      <vt:lpstr>تأثير البيانات المفتوحة على دورة حياة البحث العلمي</vt:lpstr>
      <vt:lpstr>تأثير البيانات المفتوحة على دورة حياة البحث العلمي</vt:lpstr>
      <vt:lpstr>تأثير البيانات المفتوحة على دورة حياة البحث العلمي</vt:lpstr>
      <vt:lpstr>تأثير البيانات المفتوحة على دورة حياة البحث العلمي</vt:lpstr>
      <vt:lpstr>عقبات استخدام البيانات المفتوحة في البحث العلمي</vt:lpstr>
      <vt:lpstr>عقبات استخدام البيانات المفتوحة في البحث العلمي</vt:lpstr>
      <vt:lpstr>عقبات استخدام البيانات المفتوحة في البحث العلمي</vt:lpstr>
      <vt:lpstr>نحو علم مترابط ومدفوع بالبيانات</vt:lpstr>
      <vt:lpstr>نحو علم مترابط ومدفوع بالبيانات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TUXEDO</dc:creator>
  <cp:lastModifiedBy>dell</cp:lastModifiedBy>
  <cp:revision>7</cp:revision>
  <dcterms:created xsi:type="dcterms:W3CDTF">2025-06-27T22:07:40Z</dcterms:created>
  <dcterms:modified xsi:type="dcterms:W3CDTF">2025-07-07T07:16:18Z</dcterms:modified>
</cp:coreProperties>
</file>