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0" r:id="rId1"/>
  </p:sldMasterIdLst>
  <p:sldIdLst>
    <p:sldId id="266" r:id="rId2"/>
    <p:sldId id="267" r:id="rId3"/>
    <p:sldId id="268" r:id="rId4"/>
    <p:sldId id="269" r:id="rId5"/>
    <p:sldId id="270" r:id="rId6"/>
    <p:sldId id="271" r:id="rId7"/>
    <p:sldId id="256" r:id="rId8"/>
    <p:sldId id="257" r:id="rId9"/>
    <p:sldId id="258" r:id="rId10"/>
    <p:sldId id="259" r:id="rId11"/>
    <p:sldId id="260" r:id="rId12"/>
    <p:sldId id="261" r:id="rId13"/>
    <p:sldId id="262" r:id="rId14"/>
    <p:sldId id="263" r:id="rId15"/>
    <p:sldId id="264" r:id="rId16"/>
    <p:sldId id="265"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6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347" y="1122363"/>
            <a:ext cx="7773308" cy="2387600"/>
          </a:xfrm>
        </p:spPr>
        <p:txBody>
          <a:bodyPr anchor="b">
            <a:normAutofit/>
          </a:bodyPr>
          <a:lstStyle>
            <a:lvl1pPr algn="ctr">
              <a:defRPr sz="4800"/>
            </a:lvl1pPr>
          </a:lstStyle>
          <a:p>
            <a:r>
              <a:rPr lang="fr-FR" smtClean="0"/>
              <a:t>Modifiez le style du titre</a:t>
            </a:r>
            <a:endParaRPr lang="en-US" dirty="0"/>
          </a:p>
        </p:txBody>
      </p:sp>
      <p:sp>
        <p:nvSpPr>
          <p:cNvPr id="3" name="Subtitle 2"/>
          <p:cNvSpPr>
            <a:spLocks noGrp="1"/>
          </p:cNvSpPr>
          <p:nvPr>
            <p:ph type="subTitle" idx="1"/>
          </p:nvPr>
        </p:nvSpPr>
        <p:spPr>
          <a:xfrm>
            <a:off x="685347" y="3602038"/>
            <a:ext cx="7773308"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6D2BD81A-AB68-41A9-B622-4D61628A0BAA}" type="datetimeFigureOut">
              <a:rPr lang="fr-FR" smtClean="0"/>
              <a:t>06/11/2021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18EA2FC-8867-4D9A-93C0-F2DCB6636AFE}" type="slidenum">
              <a:rPr lang="fr-FR" smtClean="0"/>
              <a:t>‹N°›</a:t>
            </a:fld>
            <a:endParaRPr lang="fr-FR"/>
          </a:p>
        </p:txBody>
      </p:sp>
    </p:spTree>
    <p:extLst>
      <p:ext uri="{BB962C8B-B14F-4D97-AF65-F5344CB8AC3E}">
        <p14:creationId xmlns:p14="http://schemas.microsoft.com/office/powerpoint/2010/main" val="8266151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355" y="4289373"/>
            <a:ext cx="7775673" cy="819355"/>
          </a:xfrm>
        </p:spPr>
        <p:txBody>
          <a:bodyPr anchor="b">
            <a:normAutofit/>
          </a:bodyPr>
          <a:lstStyle>
            <a:lvl1pPr>
              <a:defRPr sz="28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85355" y="621322"/>
            <a:ext cx="7775673"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5346" y="5108728"/>
            <a:ext cx="7774499"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D2BD81A-AB68-41A9-B622-4D61628A0BAA}" type="datetimeFigureOut">
              <a:rPr lang="fr-FR" smtClean="0"/>
              <a:t>06/11/2021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18EA2FC-8867-4D9A-93C0-F2DCB6636AFE}" type="slidenum">
              <a:rPr lang="fr-FR" smtClean="0"/>
              <a:t>‹N°›</a:t>
            </a:fld>
            <a:endParaRPr lang="fr-FR"/>
          </a:p>
        </p:txBody>
      </p:sp>
    </p:spTree>
    <p:extLst>
      <p:ext uri="{BB962C8B-B14F-4D97-AF65-F5344CB8AC3E}">
        <p14:creationId xmlns:p14="http://schemas.microsoft.com/office/powerpoint/2010/main" val="423086674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346" y="609601"/>
            <a:ext cx="7765322" cy="3424859"/>
          </a:xfrm>
        </p:spPr>
        <p:txBody>
          <a:bodyPr anchor="ctr"/>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5347" y="4204820"/>
            <a:ext cx="776532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D2BD81A-AB68-41A9-B622-4D61628A0BAA}" type="datetimeFigureOut">
              <a:rPr lang="fr-FR" smtClean="0"/>
              <a:t>06/11/2021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18EA2FC-8867-4D9A-93C0-F2DCB6636AFE}" type="slidenum">
              <a:rPr lang="fr-FR" smtClean="0"/>
              <a:t>‹N°›</a:t>
            </a:fld>
            <a:endParaRPr lang="fr-FR"/>
          </a:p>
        </p:txBody>
      </p:sp>
    </p:spTree>
    <p:extLst>
      <p:ext uri="{BB962C8B-B14F-4D97-AF65-F5344CB8AC3E}">
        <p14:creationId xmlns:p14="http://schemas.microsoft.com/office/powerpoint/2010/main" val="371215584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fr-FR" smtClean="0"/>
              <a:t>Modifiez le style du titre</a:t>
            </a:r>
            <a:endParaRPr lang="en-US" dirty="0"/>
          </a:p>
        </p:txBody>
      </p:sp>
      <p:sp>
        <p:nvSpPr>
          <p:cNvPr id="12" name="Text Placeholder 3"/>
          <p:cNvSpPr>
            <a:spLocks noGrp="1"/>
          </p:cNvSpPr>
          <p:nvPr>
            <p:ph type="body" sz="half" idx="13"/>
          </p:nvPr>
        </p:nvSpPr>
        <p:spPr>
          <a:xfrm>
            <a:off x="1290484" y="3610032"/>
            <a:ext cx="6564224"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4" name="Text Placeholder 3"/>
          <p:cNvSpPr>
            <a:spLocks noGrp="1"/>
          </p:cNvSpPr>
          <p:nvPr>
            <p:ph type="body" sz="half" idx="2"/>
          </p:nvPr>
        </p:nvSpPr>
        <p:spPr>
          <a:xfrm>
            <a:off x="685345" y="4204821"/>
            <a:ext cx="776532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D2BD81A-AB68-41A9-B622-4D61628A0BAA}" type="datetimeFigureOut">
              <a:rPr lang="fr-FR" smtClean="0"/>
              <a:t>06/11/2021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18EA2FC-8867-4D9A-93C0-F2DCB6636AFE}" type="slidenum">
              <a:rPr lang="fr-FR" smtClean="0"/>
              <a:t>‹N°›</a:t>
            </a:fld>
            <a:endParaRPr lang="fr-FR"/>
          </a:p>
        </p:txBody>
      </p:sp>
      <p:sp>
        <p:nvSpPr>
          <p:cNvPr id="10" name="TextBox 9"/>
          <p:cNvSpPr txBox="1"/>
          <p:nvPr/>
        </p:nvSpPr>
        <p:spPr>
          <a:xfrm>
            <a:off x="505245" y="641749"/>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946721" y="307337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75705860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85355" y="2126943"/>
            <a:ext cx="7766495" cy="2511835"/>
          </a:xfrm>
        </p:spPr>
        <p:txBody>
          <a:bodyPr anchor="b"/>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5346" y="4650556"/>
            <a:ext cx="776532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D2BD81A-AB68-41A9-B622-4D61628A0BAA}" type="datetimeFigureOut">
              <a:rPr lang="fr-FR" smtClean="0"/>
              <a:t>06/11/2021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18EA2FC-8867-4D9A-93C0-F2DCB6636AFE}" type="slidenum">
              <a:rPr lang="fr-FR" smtClean="0"/>
              <a:t>‹N°›</a:t>
            </a:fld>
            <a:endParaRPr lang="fr-FR"/>
          </a:p>
        </p:txBody>
      </p:sp>
    </p:spTree>
    <p:extLst>
      <p:ext uri="{BB962C8B-B14F-4D97-AF65-F5344CB8AC3E}">
        <p14:creationId xmlns:p14="http://schemas.microsoft.com/office/powerpoint/2010/main" val="377780532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685345" y="609601"/>
            <a:ext cx="7765322" cy="1325563"/>
          </a:xfrm>
        </p:spPr>
        <p:txBody>
          <a:bodyPr/>
          <a:lstStyle/>
          <a:p>
            <a:r>
              <a:rPr lang="fr-FR" smtClean="0"/>
              <a:t>Modifiez le style du titre</a:t>
            </a:r>
            <a:endParaRPr lang="en-US" dirty="0"/>
          </a:p>
        </p:txBody>
      </p:sp>
      <p:sp>
        <p:nvSpPr>
          <p:cNvPr id="7" name="Text Placeholder 2"/>
          <p:cNvSpPr>
            <a:spLocks noGrp="1"/>
          </p:cNvSpPr>
          <p:nvPr>
            <p:ph type="body" idx="1"/>
          </p:nvPr>
        </p:nvSpPr>
        <p:spPr>
          <a:xfrm>
            <a:off x="685346" y="2088320"/>
            <a:ext cx="2474217"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8" name="Text Placeholder 3"/>
          <p:cNvSpPr>
            <a:spLocks noGrp="1"/>
          </p:cNvSpPr>
          <p:nvPr>
            <p:ph type="body" sz="half" idx="15"/>
          </p:nvPr>
        </p:nvSpPr>
        <p:spPr>
          <a:xfrm>
            <a:off x="685346" y="2911624"/>
            <a:ext cx="2474217"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9" name="Text Placeholder 4"/>
          <p:cNvSpPr>
            <a:spLocks noGrp="1"/>
          </p:cNvSpPr>
          <p:nvPr>
            <p:ph type="body" sz="quarter" idx="3"/>
          </p:nvPr>
        </p:nvSpPr>
        <p:spPr>
          <a:xfrm>
            <a:off x="3333658" y="2088320"/>
            <a:ext cx="2473919"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0" name="Text Placeholder 3"/>
          <p:cNvSpPr>
            <a:spLocks noGrp="1"/>
          </p:cNvSpPr>
          <p:nvPr>
            <p:ph type="body" sz="half" idx="16"/>
          </p:nvPr>
        </p:nvSpPr>
        <p:spPr>
          <a:xfrm>
            <a:off x="3333659" y="2911624"/>
            <a:ext cx="247486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1" name="Text Placeholder 4"/>
          <p:cNvSpPr>
            <a:spLocks noGrp="1"/>
          </p:cNvSpPr>
          <p:nvPr>
            <p:ph type="body" sz="quarter" idx="13"/>
          </p:nvPr>
        </p:nvSpPr>
        <p:spPr>
          <a:xfrm>
            <a:off x="5979974" y="2088320"/>
            <a:ext cx="246840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2" name="Text Placeholder 3"/>
          <p:cNvSpPr>
            <a:spLocks noGrp="1"/>
          </p:cNvSpPr>
          <p:nvPr>
            <p:ph type="body" sz="half" idx="17"/>
          </p:nvPr>
        </p:nvSpPr>
        <p:spPr>
          <a:xfrm>
            <a:off x="5982260" y="2911624"/>
            <a:ext cx="2468408"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6D2BD81A-AB68-41A9-B622-4D61628A0BAA}" type="datetimeFigureOut">
              <a:rPr lang="fr-FR" smtClean="0"/>
              <a:t>06/11/2021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118EA2FC-8867-4D9A-93C0-F2DCB6636AFE}" type="slidenum">
              <a:rPr lang="fr-FR" smtClean="0"/>
              <a:t>‹N°›</a:t>
            </a:fld>
            <a:endParaRPr lang="fr-FR"/>
          </a:p>
        </p:txBody>
      </p:sp>
    </p:spTree>
    <p:extLst>
      <p:ext uri="{BB962C8B-B14F-4D97-AF65-F5344CB8AC3E}">
        <p14:creationId xmlns:p14="http://schemas.microsoft.com/office/powerpoint/2010/main" val="337644578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685346" y="609601"/>
            <a:ext cx="7765322" cy="1325563"/>
          </a:xfrm>
        </p:spPr>
        <p:txBody>
          <a:bodyPr/>
          <a:lstStyle/>
          <a:p>
            <a:r>
              <a:rPr lang="fr-FR" smtClean="0"/>
              <a:t>Modifiez le style du titre</a:t>
            </a:r>
            <a:endParaRPr lang="en-US" dirty="0"/>
          </a:p>
        </p:txBody>
      </p:sp>
      <p:sp>
        <p:nvSpPr>
          <p:cNvPr id="19" name="Text Placeholder 2"/>
          <p:cNvSpPr>
            <a:spLocks noGrp="1"/>
          </p:cNvSpPr>
          <p:nvPr>
            <p:ph type="body" idx="1"/>
          </p:nvPr>
        </p:nvSpPr>
        <p:spPr>
          <a:xfrm>
            <a:off x="685347" y="3989147"/>
            <a:ext cx="2474216"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Picture Placeholder 2"/>
          <p:cNvSpPr>
            <a:spLocks noGrp="1" noChangeAspect="1"/>
          </p:cNvSpPr>
          <p:nvPr>
            <p:ph type="pic" idx="15"/>
          </p:nvPr>
        </p:nvSpPr>
        <p:spPr>
          <a:xfrm>
            <a:off x="819015" y="2092235"/>
            <a:ext cx="2205038"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1" name="Text Placeholder 3"/>
          <p:cNvSpPr>
            <a:spLocks noGrp="1"/>
          </p:cNvSpPr>
          <p:nvPr>
            <p:ph type="body" sz="half" idx="18"/>
          </p:nvPr>
        </p:nvSpPr>
        <p:spPr>
          <a:xfrm>
            <a:off x="685347" y="4565409"/>
            <a:ext cx="2474216" cy="1225792"/>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2" name="Text Placeholder 4"/>
          <p:cNvSpPr>
            <a:spLocks noGrp="1"/>
          </p:cNvSpPr>
          <p:nvPr>
            <p:ph type="body" sz="quarter" idx="3"/>
          </p:nvPr>
        </p:nvSpPr>
        <p:spPr>
          <a:xfrm>
            <a:off x="3332026" y="3989147"/>
            <a:ext cx="2474237"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3" name="Picture Placeholder 2"/>
          <p:cNvSpPr>
            <a:spLocks noGrp="1" noChangeAspect="1"/>
          </p:cNvSpPr>
          <p:nvPr>
            <p:ph type="pic" idx="21"/>
          </p:nvPr>
        </p:nvSpPr>
        <p:spPr>
          <a:xfrm>
            <a:off x="3426747" y="2092235"/>
            <a:ext cx="2197894"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19"/>
          </p:nvPr>
        </p:nvSpPr>
        <p:spPr>
          <a:xfrm>
            <a:off x="3331011" y="4565408"/>
            <a:ext cx="2475252" cy="1225792"/>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5" name="Text Placeholder 4"/>
          <p:cNvSpPr>
            <a:spLocks noGrp="1"/>
          </p:cNvSpPr>
          <p:nvPr>
            <p:ph type="body" sz="quarter" idx="13"/>
          </p:nvPr>
        </p:nvSpPr>
        <p:spPr>
          <a:xfrm>
            <a:off x="5980067" y="3989147"/>
            <a:ext cx="246742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6" name="Picture Placeholder 2"/>
          <p:cNvSpPr>
            <a:spLocks noGrp="1" noChangeAspect="1"/>
          </p:cNvSpPr>
          <p:nvPr>
            <p:ph type="pic" idx="22"/>
          </p:nvPr>
        </p:nvSpPr>
        <p:spPr>
          <a:xfrm>
            <a:off x="6114603" y="2092235"/>
            <a:ext cx="219908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7" name="Text Placeholder 3"/>
          <p:cNvSpPr>
            <a:spLocks noGrp="1"/>
          </p:cNvSpPr>
          <p:nvPr>
            <p:ph type="body" sz="half" idx="20"/>
          </p:nvPr>
        </p:nvSpPr>
        <p:spPr>
          <a:xfrm>
            <a:off x="5979973" y="4565410"/>
            <a:ext cx="2470694" cy="122579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6D2BD81A-AB68-41A9-B622-4D61628A0BAA}" type="datetimeFigureOut">
              <a:rPr lang="fr-FR" smtClean="0"/>
              <a:t>06/11/2021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118EA2FC-8867-4D9A-93C0-F2DCB6636AFE}" type="slidenum">
              <a:rPr lang="fr-FR" smtClean="0"/>
              <a:t>‹N°›</a:t>
            </a:fld>
            <a:endParaRPr lang="fr-FR"/>
          </a:p>
        </p:txBody>
      </p:sp>
    </p:spTree>
    <p:extLst>
      <p:ext uri="{BB962C8B-B14F-4D97-AF65-F5344CB8AC3E}">
        <p14:creationId xmlns:p14="http://schemas.microsoft.com/office/powerpoint/2010/main" val="223481135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D2BD81A-AB68-41A9-B622-4D61628A0BAA}" type="datetimeFigureOut">
              <a:rPr lang="fr-FR" smtClean="0"/>
              <a:t>06/11/2021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18EA2FC-8867-4D9A-93C0-F2DCB6636AFE}" type="slidenum">
              <a:rPr lang="fr-FR" smtClean="0"/>
              <a:t>‹N°›</a:t>
            </a:fld>
            <a:endParaRPr lang="fr-FR"/>
          </a:p>
        </p:txBody>
      </p:sp>
    </p:spTree>
    <p:extLst>
      <p:ext uri="{BB962C8B-B14F-4D97-AF65-F5344CB8AC3E}">
        <p14:creationId xmlns:p14="http://schemas.microsoft.com/office/powerpoint/2010/main" val="371749868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609600"/>
            <a:ext cx="1906993" cy="5181601"/>
          </a:xfrm>
        </p:spPr>
        <p:txBody>
          <a:bodyPr vert="eaVert"/>
          <a:lstStyle>
            <a:lvl1pPr algn="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685346" y="609600"/>
            <a:ext cx="5744029" cy="5181601"/>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D2BD81A-AB68-41A9-B622-4D61628A0BAA}" type="datetimeFigureOut">
              <a:rPr lang="fr-FR" smtClean="0"/>
              <a:t>06/11/2021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18EA2FC-8867-4D9A-93C0-F2DCB6636AFE}" type="slidenum">
              <a:rPr lang="fr-FR" smtClean="0"/>
              <a:t>‹N°›</a:t>
            </a:fld>
            <a:endParaRPr lang="fr-FR"/>
          </a:p>
        </p:txBody>
      </p:sp>
    </p:spTree>
    <p:extLst>
      <p:ext uri="{BB962C8B-B14F-4D97-AF65-F5344CB8AC3E}">
        <p14:creationId xmlns:p14="http://schemas.microsoft.com/office/powerpoint/2010/main" val="293016885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6D2BD81A-AB68-41A9-B622-4D61628A0BAA}" type="datetimeFigureOut">
              <a:rPr lang="fr-FR" smtClean="0"/>
              <a:t>06/11/2021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18EA2FC-8867-4D9A-93C0-F2DCB6636AFE}" type="slidenum">
              <a:rPr lang="fr-FR" smtClean="0"/>
              <a:t>‹N°›</a:t>
            </a:fld>
            <a:endParaRPr lang="fr-FR"/>
          </a:p>
        </p:txBody>
      </p:sp>
    </p:spTree>
    <p:extLst>
      <p:ext uri="{BB962C8B-B14F-4D97-AF65-F5344CB8AC3E}">
        <p14:creationId xmlns:p14="http://schemas.microsoft.com/office/powerpoint/2010/main" val="31102395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921933" y="657227"/>
            <a:ext cx="7300134" cy="2852737"/>
          </a:xfrm>
        </p:spPr>
        <p:txBody>
          <a:bodyPr anchor="b">
            <a:normAutofit/>
          </a:bodyPr>
          <a:lstStyle>
            <a:lvl1pPr>
              <a:defRPr sz="3400"/>
            </a:lvl1pPr>
          </a:lstStyle>
          <a:p>
            <a:r>
              <a:rPr lang="fr-FR" smtClean="0"/>
              <a:t>Modifiez le style du titre</a:t>
            </a:r>
            <a:endParaRPr lang="en-US" dirty="0"/>
          </a:p>
        </p:txBody>
      </p:sp>
      <p:sp>
        <p:nvSpPr>
          <p:cNvPr id="3" name="Text Placeholder 2"/>
          <p:cNvSpPr>
            <a:spLocks noGrp="1"/>
          </p:cNvSpPr>
          <p:nvPr>
            <p:ph type="body" idx="1"/>
          </p:nvPr>
        </p:nvSpPr>
        <p:spPr>
          <a:xfrm>
            <a:off x="921933" y="3602039"/>
            <a:ext cx="7300134"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6D2BD81A-AB68-41A9-B622-4D61628A0BAA}" type="datetimeFigureOut">
              <a:rPr lang="fr-FR" smtClean="0"/>
              <a:t>06/11/2021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18EA2FC-8867-4D9A-93C0-F2DCB6636AFE}" type="slidenum">
              <a:rPr lang="fr-FR" smtClean="0"/>
              <a:t>‹N°›</a:t>
            </a:fld>
            <a:endParaRPr lang="fr-FR"/>
          </a:p>
        </p:txBody>
      </p:sp>
    </p:spTree>
    <p:extLst>
      <p:ext uri="{BB962C8B-B14F-4D97-AF65-F5344CB8AC3E}">
        <p14:creationId xmlns:p14="http://schemas.microsoft.com/office/powerpoint/2010/main" val="17904446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1326321"/>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685346" y="2088320"/>
            <a:ext cx="3829503" cy="3702881"/>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630052" y="2088320"/>
            <a:ext cx="3820616" cy="3702881"/>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6D2BD81A-AB68-41A9-B622-4D61628A0BAA}" type="datetimeFigureOut">
              <a:rPr lang="fr-FR" smtClean="0"/>
              <a:t>06/11/2021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18EA2FC-8867-4D9A-93C0-F2DCB6636AFE}" type="slidenum">
              <a:rPr lang="fr-FR" smtClean="0"/>
              <a:t>‹N°›</a:t>
            </a:fld>
            <a:endParaRPr lang="fr-FR"/>
          </a:p>
        </p:txBody>
      </p:sp>
    </p:spTree>
    <p:extLst>
      <p:ext uri="{BB962C8B-B14F-4D97-AF65-F5344CB8AC3E}">
        <p14:creationId xmlns:p14="http://schemas.microsoft.com/office/powerpoint/2010/main" val="197094909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1"/>
            <a:ext cx="7765321" cy="1325563"/>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915427" y="2088320"/>
            <a:ext cx="3600326"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85346" y="2912232"/>
            <a:ext cx="3830406" cy="287896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859230" y="2088320"/>
            <a:ext cx="3591437"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629150" y="2912232"/>
            <a:ext cx="3821518" cy="287896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6D2BD81A-AB68-41A9-B622-4D61628A0BAA}" type="datetimeFigureOut">
              <a:rPr lang="fr-FR" smtClean="0"/>
              <a:t>06/11/2021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118EA2FC-8867-4D9A-93C0-F2DCB6636AFE}" type="slidenum">
              <a:rPr lang="fr-FR" smtClean="0"/>
              <a:t>‹N°›</a:t>
            </a:fld>
            <a:endParaRPr lang="fr-FR"/>
          </a:p>
        </p:txBody>
      </p:sp>
    </p:spTree>
    <p:extLst>
      <p:ext uri="{BB962C8B-B14F-4D97-AF65-F5344CB8AC3E}">
        <p14:creationId xmlns:p14="http://schemas.microsoft.com/office/powerpoint/2010/main" val="204656636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6D2BD81A-AB68-41A9-B622-4D61628A0BAA}" type="datetimeFigureOut">
              <a:rPr lang="fr-FR" smtClean="0"/>
              <a:t>06/11/2021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118EA2FC-8867-4D9A-93C0-F2DCB6636AFE}" type="slidenum">
              <a:rPr lang="fr-FR" smtClean="0"/>
              <a:t>‹N°›</a:t>
            </a:fld>
            <a:endParaRPr lang="fr-FR"/>
          </a:p>
        </p:txBody>
      </p:sp>
    </p:spTree>
    <p:extLst>
      <p:ext uri="{BB962C8B-B14F-4D97-AF65-F5344CB8AC3E}">
        <p14:creationId xmlns:p14="http://schemas.microsoft.com/office/powerpoint/2010/main" val="180681723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2BD81A-AB68-41A9-B622-4D61628A0BAA}" type="datetimeFigureOut">
              <a:rPr lang="fr-FR" smtClean="0"/>
              <a:t>06/11/2021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118EA2FC-8867-4D9A-93C0-F2DCB6636AFE}" type="slidenum">
              <a:rPr lang="fr-FR" smtClean="0"/>
              <a:t>‹N°›</a:t>
            </a:fld>
            <a:endParaRPr lang="fr-FR"/>
          </a:p>
        </p:txBody>
      </p:sp>
    </p:spTree>
    <p:extLst>
      <p:ext uri="{BB962C8B-B14F-4D97-AF65-F5344CB8AC3E}">
        <p14:creationId xmlns:p14="http://schemas.microsoft.com/office/powerpoint/2010/main" val="96126359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7921" y="609600"/>
            <a:ext cx="2949178" cy="2362200"/>
          </a:xfrm>
        </p:spPr>
        <p:txBody>
          <a:bodyPr anchor="b">
            <a:normAutofit/>
          </a:bodyPr>
          <a:lstStyle>
            <a:lvl1pPr>
              <a:defRPr sz="2800"/>
            </a:lvl1pPr>
          </a:lstStyle>
          <a:p>
            <a:r>
              <a:rPr lang="fr-FR" smtClean="0"/>
              <a:t>Modifiez le style du titre</a:t>
            </a:r>
            <a:endParaRPr lang="en-US" dirty="0"/>
          </a:p>
        </p:txBody>
      </p:sp>
      <p:sp>
        <p:nvSpPr>
          <p:cNvPr id="3" name="Content Placeholder 2"/>
          <p:cNvSpPr>
            <a:spLocks noGrp="1"/>
          </p:cNvSpPr>
          <p:nvPr>
            <p:ph idx="1"/>
          </p:nvPr>
        </p:nvSpPr>
        <p:spPr>
          <a:xfrm>
            <a:off x="3808548" y="609600"/>
            <a:ext cx="4642119" cy="5181600"/>
          </a:xfrm>
        </p:spPr>
        <p:txBody>
          <a:bodyPr anchor="ct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87921" y="2971801"/>
            <a:ext cx="2949178"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D2BD81A-AB68-41A9-B622-4D61628A0BAA}" type="datetimeFigureOut">
              <a:rPr lang="fr-FR" smtClean="0"/>
              <a:t>06/11/2021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18EA2FC-8867-4D9A-93C0-F2DCB6636AFE}" type="slidenum">
              <a:rPr lang="fr-FR" smtClean="0"/>
              <a:t>‹N°›</a:t>
            </a:fld>
            <a:endParaRPr lang="fr-FR"/>
          </a:p>
        </p:txBody>
      </p:sp>
    </p:spTree>
    <p:extLst>
      <p:ext uri="{BB962C8B-B14F-4D97-AF65-F5344CB8AC3E}">
        <p14:creationId xmlns:p14="http://schemas.microsoft.com/office/powerpoint/2010/main" val="339384162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7921" y="609600"/>
            <a:ext cx="4167603" cy="2362200"/>
          </a:xfrm>
        </p:spPr>
        <p:txBody>
          <a:bodyPr anchor="b">
            <a:normAutofit/>
          </a:bodyPr>
          <a:lstStyle>
            <a:lvl1pPr>
              <a:defRPr sz="32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5249932" y="758881"/>
            <a:ext cx="2966938"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5346" y="2971800"/>
            <a:ext cx="4171242"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6D2BD81A-AB68-41A9-B622-4D61628A0BAA}" type="datetimeFigureOut">
              <a:rPr lang="fr-FR" smtClean="0"/>
              <a:t>06/11/2021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18EA2FC-8867-4D9A-93C0-F2DCB6636AFE}" type="slidenum">
              <a:rPr lang="fr-FR" smtClean="0"/>
              <a:t>‹N°›</a:t>
            </a:fld>
            <a:endParaRPr lang="fr-FR"/>
          </a:p>
        </p:txBody>
      </p:sp>
    </p:spTree>
    <p:extLst>
      <p:ext uri="{BB962C8B-B14F-4D97-AF65-F5344CB8AC3E}">
        <p14:creationId xmlns:p14="http://schemas.microsoft.com/office/powerpoint/2010/main" val="197088789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7" y="609601"/>
            <a:ext cx="7765321" cy="1326321"/>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5346" y="2096064"/>
            <a:ext cx="7765322" cy="3695136"/>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BD81A-AB68-41A9-B622-4D61628A0BAA}" type="datetimeFigureOut">
              <a:rPr lang="fr-FR" smtClean="0"/>
              <a:t>06/11/2021</a:t>
            </a:fld>
            <a:endParaRPr lang="fr-FR"/>
          </a:p>
        </p:txBody>
      </p:sp>
      <p:sp>
        <p:nvSpPr>
          <p:cNvPr id="5" name="Footer Placeholder 4"/>
          <p:cNvSpPr>
            <a:spLocks noGrp="1"/>
          </p:cNvSpPr>
          <p:nvPr>
            <p:ph type="ftr" sz="quarter" idx="3"/>
          </p:nvPr>
        </p:nvSpPr>
        <p:spPr>
          <a:xfrm>
            <a:off x="685346" y="5883276"/>
            <a:ext cx="5004649"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118EA2FC-8867-4D9A-93C0-F2DCB6636AFE}" type="slidenum">
              <a:rPr lang="fr-FR" smtClean="0"/>
              <a:t>‹N°›</a:t>
            </a:fld>
            <a:endParaRPr lang="fr-FR"/>
          </a:p>
        </p:txBody>
      </p:sp>
    </p:spTree>
    <p:extLst>
      <p:ext uri="{BB962C8B-B14F-4D97-AF65-F5344CB8AC3E}">
        <p14:creationId xmlns:p14="http://schemas.microsoft.com/office/powerpoint/2010/main" val="2990371982"/>
      </p:ext>
    </p:extLst>
  </p:cSld>
  <p:clrMap bg1="dk1" tx1="lt1" bg2="dk2" tx2="lt2" accent1="accent1" accent2="accent2" accent3="accent3" accent4="accent4" accent5="accent5" accent6="accent6" hlink="hlink" folHlink="folHlink"/>
  <p:sldLayoutIdLst>
    <p:sldLayoutId id="2147483991" r:id="rId1"/>
    <p:sldLayoutId id="2147483992" r:id="rId2"/>
    <p:sldLayoutId id="2147483993" r:id="rId3"/>
    <p:sldLayoutId id="2147483994" r:id="rId4"/>
    <p:sldLayoutId id="2147483995" r:id="rId5"/>
    <p:sldLayoutId id="2147483996" r:id="rId6"/>
    <p:sldLayoutId id="2147483997" r:id="rId7"/>
    <p:sldLayoutId id="2147483998" r:id="rId8"/>
    <p:sldLayoutId id="2147483999" r:id="rId9"/>
    <p:sldLayoutId id="2147484000" r:id="rId10"/>
    <p:sldLayoutId id="2147484001" r:id="rId11"/>
    <p:sldLayoutId id="2147484002" r:id="rId12"/>
    <p:sldLayoutId id="2147484003" r:id="rId13"/>
    <p:sldLayoutId id="2147484004" r:id="rId14"/>
    <p:sldLayoutId id="2147484005" r:id="rId15"/>
    <p:sldLayoutId id="2147484006" r:id="rId16"/>
    <p:sldLayoutId id="2147484007" r:id="rId17"/>
  </p:sldLayoutIdLst>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14282" y="1"/>
            <a:ext cx="8272466" cy="5445223"/>
          </a:xfrm>
        </p:spPr>
        <p:txBody>
          <a:bodyPr>
            <a:normAutofit/>
          </a:bodyPr>
          <a:lstStyle/>
          <a:p>
            <a:pPr algn="ctr" rtl="1"/>
            <a:r>
              <a:rPr lang="fr-FR" sz="3600" b="1" u="sng" dirty="0" smtClean="0"/>
              <a:t>Chapitre 2</a:t>
            </a:r>
            <a:r>
              <a:rPr lang="fr-FR" sz="3600" b="1" u="sng" baseline="30000" dirty="0" smtClean="0"/>
              <a:t>ème</a:t>
            </a:r>
            <a:br>
              <a:rPr lang="fr-FR" sz="3600" b="1" u="sng" baseline="30000" dirty="0" smtClean="0"/>
            </a:br>
            <a:r>
              <a:rPr lang="fr-FR" sz="3600" b="1" u="sng" baseline="30000" dirty="0"/>
              <a:t/>
            </a:r>
            <a:br>
              <a:rPr lang="fr-FR" sz="3600" b="1" u="sng" baseline="30000" dirty="0"/>
            </a:br>
            <a:r>
              <a:rPr lang="fr-FR" sz="3600" b="1" u="sng" baseline="30000" dirty="0"/>
              <a:t/>
            </a:r>
            <a:br>
              <a:rPr lang="fr-FR" sz="3600" b="1" u="sng" baseline="30000" dirty="0"/>
            </a:br>
            <a:r>
              <a:rPr lang="ar-DZ" sz="3200" b="1" u="sng" dirty="0" smtClean="0"/>
              <a:t>                                                        </a:t>
            </a:r>
            <a:r>
              <a:rPr lang="ar-DZ" sz="3200" b="1" dirty="0" smtClean="0"/>
              <a:t> </a:t>
            </a:r>
            <a:r>
              <a:rPr lang="fr-FR" sz="3200" dirty="0"/>
              <a:t/>
            </a:r>
            <a:br>
              <a:rPr lang="fr-FR" sz="3200" dirty="0"/>
            </a:br>
            <a:r>
              <a:rPr lang="fr-FR" sz="2400" b="1" dirty="0"/>
              <a:t>La culture physique dans l'antiquité (période esclavagiste) en Orient /Asie</a:t>
            </a:r>
            <a:r>
              <a:rPr lang="fr-FR" sz="2400" b="1" dirty="0" smtClean="0"/>
              <a:t>.</a:t>
            </a:r>
            <a:r>
              <a:rPr lang="fr-FR" sz="2400" b="1" dirty="0"/>
              <a:t> </a:t>
            </a:r>
            <a:br>
              <a:rPr lang="fr-FR" sz="2400" b="1" dirty="0"/>
            </a:br>
            <a:r>
              <a:rPr lang="fr-FR" sz="2400" b="1" dirty="0"/>
              <a:t>En Mésopotamie, en Egypte, en Inde, et en Chine.    </a:t>
            </a:r>
            <a:r>
              <a:rPr lang="ar-DZ" sz="3200" b="1" dirty="0" smtClean="0"/>
              <a:t/>
            </a:r>
            <a:br>
              <a:rPr lang="ar-DZ" sz="3200" b="1" dirty="0" smtClean="0"/>
            </a:br>
            <a:r>
              <a:rPr lang="fr-FR" sz="3200" b="1" dirty="0" smtClean="0"/>
              <a:t>                                             </a:t>
            </a:r>
            <a:r>
              <a:rPr lang="fr-FR" sz="3200" dirty="0"/>
              <a:t/>
            </a:r>
            <a:br>
              <a:rPr lang="fr-FR" sz="3200" dirty="0"/>
            </a:br>
            <a:r>
              <a:rPr lang="ar-DZ" sz="3200" b="1" dirty="0"/>
              <a:t>الثقافة البدنية عند المجتمعات </a:t>
            </a:r>
            <a:r>
              <a:rPr lang="ar-DZ" sz="3200" b="1" dirty="0" smtClean="0"/>
              <a:t>البدنية </a:t>
            </a:r>
            <a:r>
              <a:rPr lang="ar-DZ" sz="3200" b="1" dirty="0"/>
              <a:t>في المشرق/ آسيا, الشام, مصر, الهند, الصين.</a:t>
            </a:r>
            <a:endParaRPr lang="fr-FR" sz="6000" dirty="0"/>
          </a:p>
        </p:txBody>
      </p:sp>
      <p:sp>
        <p:nvSpPr>
          <p:cNvPr id="3" name="Sous-titre 2"/>
          <p:cNvSpPr>
            <a:spLocks noGrp="1"/>
          </p:cNvSpPr>
          <p:nvPr>
            <p:ph type="subTitle" idx="1"/>
          </p:nvPr>
        </p:nvSpPr>
        <p:spPr>
          <a:xfrm>
            <a:off x="214282" y="3645024"/>
            <a:ext cx="8643998" cy="2927248"/>
          </a:xfrm>
        </p:spPr>
        <p:txBody>
          <a:bodyPr/>
          <a:lstStyle/>
          <a:p>
            <a:pPr rtl="1"/>
            <a:r>
              <a:rPr lang="fr-FR" b="1" dirty="0"/>
              <a:t> </a:t>
            </a:r>
            <a:endParaRPr lang="fr-FR" b="1" dirty="0" smtClean="0"/>
          </a:p>
          <a:p>
            <a:pPr rtl="1"/>
            <a:endParaRPr lang="fr-FR" b="1" dirty="0"/>
          </a:p>
          <a:p>
            <a:pPr rtl="1"/>
            <a:endParaRPr lang="ar-DZ" dirty="0" smtClean="0">
              <a:solidFill>
                <a:schemeClr val="tx1"/>
              </a:solidFill>
            </a:endParaRPr>
          </a:p>
          <a:p>
            <a:pPr rtl="1"/>
            <a:endParaRPr lang="ar-DZ" sz="2400" dirty="0">
              <a:solidFill>
                <a:schemeClr val="tx1"/>
              </a:solidFill>
            </a:endParaRPr>
          </a:p>
          <a:p>
            <a:pPr rtl="1"/>
            <a:r>
              <a:rPr lang="fr-FR" b="1" dirty="0" smtClean="0">
                <a:solidFill>
                  <a:schemeClr val="tx1"/>
                </a:solidFill>
              </a:rPr>
              <a:t>.</a:t>
            </a:r>
            <a:endParaRPr lang="fr-FR" dirty="0">
              <a:solidFill>
                <a:schemeClr val="tx1"/>
              </a:solidFill>
            </a:endParaRPr>
          </a:p>
          <a:p>
            <a:endParaRPr lang="fr-FR" dirty="0"/>
          </a:p>
        </p:txBody>
      </p:sp>
    </p:spTree>
    <p:extLst>
      <p:ext uri="{BB962C8B-B14F-4D97-AF65-F5344CB8AC3E}">
        <p14:creationId xmlns:p14="http://schemas.microsoft.com/office/powerpoint/2010/main" val="216576261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626121"/>
          </a:xfrm>
        </p:spPr>
        <p:txBody>
          <a:bodyPr>
            <a:normAutofit lnSpcReduction="10000"/>
          </a:bodyPr>
          <a:lstStyle/>
          <a:p>
            <a:pPr algn="ctr">
              <a:lnSpc>
                <a:spcPct val="150000"/>
              </a:lnSpc>
            </a:pPr>
            <a:r>
              <a:rPr lang="fr-FR" b="1" dirty="0"/>
              <a:t> </a:t>
            </a:r>
            <a:r>
              <a:rPr lang="fr-FR" sz="3600" b="1" dirty="0"/>
              <a:t>- Fin du 3° millénaire, le rituel- quoique encore important, qui accompagnait les </a:t>
            </a:r>
            <a:endParaRPr lang="fr-FR" sz="3600" dirty="0"/>
          </a:p>
          <a:p>
            <a:pPr marL="0" indent="0" algn="ctr">
              <a:lnSpc>
                <a:spcPct val="150000"/>
              </a:lnSpc>
              <a:buNone/>
            </a:pPr>
            <a:r>
              <a:rPr lang="fr-FR" sz="3600" b="1" dirty="0" smtClean="0"/>
              <a:t>exercices </a:t>
            </a:r>
            <a:r>
              <a:rPr lang="fr-FR" sz="3600" b="1" dirty="0"/>
              <a:t>physiques passe au deuxième plan au profit d'un idéal </a:t>
            </a:r>
            <a:r>
              <a:rPr lang="fr-FR" sz="3600" b="1" dirty="0" smtClean="0"/>
              <a:t>esthétique et </a:t>
            </a:r>
            <a:r>
              <a:rPr lang="fr-FR" sz="3600" b="1" dirty="0"/>
              <a:t>moral et le </a:t>
            </a:r>
            <a:r>
              <a:rPr lang="fr-FR" sz="3600" b="1" dirty="0" smtClean="0"/>
              <a:t>gout </a:t>
            </a:r>
            <a:r>
              <a:rPr lang="fr-FR" sz="3600" b="1" dirty="0"/>
              <a:t>de la démonstration publique.</a:t>
            </a:r>
            <a:endParaRPr lang="fr-F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483245"/>
          </a:xfrm>
        </p:spPr>
        <p:txBody>
          <a:bodyPr>
            <a:noAutofit/>
          </a:bodyPr>
          <a:lstStyle/>
          <a:p>
            <a:pPr algn="ctr" rtl="1">
              <a:lnSpc>
                <a:spcPct val="150000"/>
              </a:lnSpc>
            </a:pPr>
            <a:r>
              <a:rPr lang="fr-FR" sz="3600" b="1" dirty="0"/>
              <a:t> -Les spectacles et les compétitions prenant de l'ampleur, les résultats (performances) n'étaient pas recherchés, mais plutôt le divertissement et la démonstration publique de la force. Ces spectacles étaient animés par des esclaves (acrobates, jongleurs</a:t>
            </a:r>
            <a:r>
              <a:rPr lang="fr-FR" sz="3600" b="1" dirty="0" smtClean="0"/>
              <a:t>…..).</a:t>
            </a:r>
            <a:endParaRPr lang="fr-FR" sz="3600"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lnSpc>
                <a:spcPct val="150000"/>
              </a:lnSpc>
            </a:pPr>
            <a:r>
              <a:rPr lang="fr-FR" b="1" dirty="0"/>
              <a:t> </a:t>
            </a:r>
            <a:r>
              <a:rPr lang="fr-FR" sz="4000" b="1" dirty="0"/>
              <a:t>- La femme aussi pratiquait des exercices physiques (surtout jeux de la balle).</a:t>
            </a:r>
            <a:endParaRPr lang="fr-F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6096740"/>
          </a:xfrm>
        </p:spPr>
        <p:txBody>
          <a:bodyPr>
            <a:noAutofit/>
          </a:bodyPr>
          <a:lstStyle/>
          <a:p>
            <a:r>
              <a:rPr lang="fr-FR" b="1" dirty="0"/>
              <a:t> </a:t>
            </a:r>
            <a:r>
              <a:rPr lang="fr-FR" sz="3200" b="1" dirty="0"/>
              <a:t>-A partir du deuxième millénaire la culture physique prend de l'ampleur et </a:t>
            </a:r>
            <a:r>
              <a:rPr lang="fr-FR" sz="3200" b="1" dirty="0" smtClean="0"/>
              <a:t>Les </a:t>
            </a:r>
            <a:r>
              <a:rPr lang="fr-FR" sz="3200" b="1" dirty="0"/>
              <a:t>exercices physiques à caractère guerrier s'élargirent à la </a:t>
            </a:r>
            <a:r>
              <a:rPr lang="fr-FR" sz="3200" b="1" dirty="0" smtClean="0"/>
              <a:t>population, </a:t>
            </a:r>
          </a:p>
          <a:p>
            <a:pPr marL="0" indent="0">
              <a:buNone/>
            </a:pPr>
            <a:r>
              <a:rPr lang="fr-FR" sz="3200" b="1" dirty="0" smtClean="0"/>
              <a:t>la </a:t>
            </a:r>
            <a:r>
              <a:rPr lang="fr-FR" sz="3200" b="1" dirty="0"/>
              <a:t>participation  </a:t>
            </a:r>
            <a:r>
              <a:rPr lang="fr-FR" sz="3200" b="1" dirty="0" smtClean="0"/>
              <a:t>Aux </a:t>
            </a:r>
            <a:r>
              <a:rPr lang="fr-FR" sz="3200" b="1" dirty="0"/>
              <a:t>compétitions (très souvent publique) était </a:t>
            </a:r>
            <a:r>
              <a:rPr lang="fr-FR" sz="3200" b="1" dirty="0" smtClean="0"/>
              <a:t>ouverte </a:t>
            </a:r>
            <a:r>
              <a:rPr lang="fr-FR" sz="3200" b="1" dirty="0"/>
              <a:t>a tous (aussi </a:t>
            </a:r>
            <a:r>
              <a:rPr lang="fr-FR" sz="3200" b="1" dirty="0" smtClean="0"/>
              <a:t>bien aux </a:t>
            </a:r>
            <a:r>
              <a:rPr lang="fr-FR" sz="3200" b="1" dirty="0"/>
              <a:t>dirigeant </a:t>
            </a:r>
            <a:r>
              <a:rPr lang="fr-FR" sz="3200" b="1" dirty="0" smtClean="0"/>
              <a:t>qu'aux</a:t>
            </a:r>
            <a:r>
              <a:rPr lang="fr-FR" sz="3200" dirty="0"/>
              <a:t> </a:t>
            </a:r>
            <a:r>
              <a:rPr lang="fr-FR" sz="3200" b="1" dirty="0" smtClean="0"/>
              <a:t>Gens </a:t>
            </a:r>
            <a:r>
              <a:rPr lang="fr-FR" sz="3200" b="1" dirty="0"/>
              <a:t>du peuple). Cependant dans </a:t>
            </a:r>
            <a:r>
              <a:rPr lang="fr-FR" sz="3200" b="1" dirty="0" smtClean="0"/>
              <a:t>les </a:t>
            </a:r>
            <a:r>
              <a:rPr lang="fr-FR" sz="3200" b="1" dirty="0"/>
              <a:t>gravures retrouvées ont décèle un avantage </a:t>
            </a:r>
            <a:r>
              <a:rPr lang="fr-FR" sz="3200" b="1" dirty="0" smtClean="0"/>
              <a:t>flagrant </a:t>
            </a:r>
            <a:r>
              <a:rPr lang="fr-FR" sz="3200" b="1" dirty="0"/>
              <a:t>au détriment de ces derniers</a:t>
            </a:r>
            <a:r>
              <a:rPr lang="fr-FR" b="1" dirty="0"/>
              <a:t>.</a:t>
            </a:r>
            <a:endParaRPr lang="fr-F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82133" y="1052736"/>
            <a:ext cx="7704667" cy="4947080"/>
          </a:xfrm>
        </p:spPr>
        <p:txBody>
          <a:bodyPr>
            <a:normAutofit/>
          </a:bodyPr>
          <a:lstStyle/>
          <a:p>
            <a:pPr algn="ctr"/>
            <a:r>
              <a:rPr lang="fr-FR" sz="4000" b="1" dirty="0"/>
              <a:t>-Les différents exercices physiques à caractère sportif pratiqués en Egypte</a:t>
            </a:r>
            <a:endParaRPr lang="fr-FR" sz="4000" dirty="0"/>
          </a:p>
          <a:p>
            <a:pPr marL="0" indent="0" algn="ctr">
              <a:buNone/>
            </a:pPr>
            <a:r>
              <a:rPr lang="fr-FR" sz="4000" b="1" dirty="0"/>
              <a:t>Peuvent être résumés comme suit</a:t>
            </a:r>
            <a:endParaRPr lang="fr-FR" dirty="0"/>
          </a:p>
          <a:p>
            <a:endParaRPr lang="fr-F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85728"/>
            <a:ext cx="8229600" cy="6357982"/>
          </a:xfrm>
        </p:spPr>
        <p:txBody>
          <a:bodyPr>
            <a:normAutofit fontScale="92500"/>
          </a:bodyPr>
          <a:lstStyle/>
          <a:p>
            <a:r>
              <a:rPr lang="fr-FR" b="1" dirty="0"/>
              <a:t> </a:t>
            </a:r>
            <a:r>
              <a:rPr lang="fr-FR" sz="3600" b="1" dirty="0"/>
              <a:t>-Courses, aviron, boxe, tir a l'arc, escrime, lutte, natation </a:t>
            </a:r>
            <a:r>
              <a:rPr lang="fr-FR" sz="3600" b="1" dirty="0" err="1"/>
              <a:t>etc</a:t>
            </a:r>
            <a:r>
              <a:rPr lang="fr-FR" sz="3600" b="1" dirty="0"/>
              <a:t>……….....</a:t>
            </a:r>
            <a:endParaRPr lang="fr-FR" sz="3600" dirty="0"/>
          </a:p>
          <a:p>
            <a:r>
              <a:rPr lang="fr-FR" sz="3600" b="1" dirty="0"/>
              <a:t>(exercices à caractère guerrier).</a:t>
            </a:r>
            <a:endParaRPr lang="fr-FR" sz="3600" dirty="0"/>
          </a:p>
          <a:p>
            <a:r>
              <a:rPr lang="fr-FR" sz="3600" b="1" dirty="0" smtClean="0"/>
              <a:t>-</a:t>
            </a:r>
            <a:r>
              <a:rPr lang="fr-FR" sz="3600" b="1" dirty="0"/>
              <a:t>Exercices gymniques et acrobatiques (très développés).</a:t>
            </a:r>
            <a:endParaRPr lang="fr-FR" sz="3600" dirty="0"/>
          </a:p>
          <a:p>
            <a:r>
              <a:rPr lang="fr-FR" sz="3600" b="1" dirty="0" smtClean="0"/>
              <a:t>-</a:t>
            </a:r>
            <a:r>
              <a:rPr lang="fr-FR" sz="3600" b="1" dirty="0"/>
              <a:t>Jeux de balle (en plus du "</a:t>
            </a:r>
            <a:r>
              <a:rPr lang="fr-FR" sz="3600" b="1" dirty="0" err="1"/>
              <a:t>chaougan</a:t>
            </a:r>
            <a:r>
              <a:rPr lang="fr-FR" sz="3600" b="1" dirty="0"/>
              <a:t>" introduit par les perses en 529 -522).</a:t>
            </a:r>
            <a:endParaRPr lang="fr-FR" sz="3600" dirty="0"/>
          </a:p>
          <a:p>
            <a:r>
              <a:rPr lang="fr-FR" sz="3600" b="1" dirty="0" smtClean="0"/>
              <a:t>-</a:t>
            </a:r>
            <a:r>
              <a:rPr lang="fr-FR" sz="3600" b="1" dirty="0"/>
              <a:t>Danses et exercices de groupe.</a:t>
            </a:r>
            <a:endParaRPr lang="fr-FR" sz="3600"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fontScale="92500" lnSpcReduction="10000"/>
          </a:bodyPr>
          <a:lstStyle/>
          <a:p>
            <a:pPr>
              <a:lnSpc>
                <a:spcPct val="150000"/>
              </a:lnSpc>
            </a:pPr>
            <a:r>
              <a:rPr lang="fr-FR" b="1" dirty="0"/>
              <a:t> </a:t>
            </a:r>
            <a:r>
              <a:rPr lang="fr-FR" sz="3200" b="1" dirty="0"/>
              <a:t>-Enfin, on constate l'absence de stades en Egypte à cette époque ( les résultats</a:t>
            </a:r>
            <a:endParaRPr lang="fr-FR" sz="3200" dirty="0"/>
          </a:p>
          <a:p>
            <a:pPr marL="0" indent="0">
              <a:lnSpc>
                <a:spcPct val="150000"/>
              </a:lnSpc>
              <a:buNone/>
            </a:pPr>
            <a:r>
              <a:rPr lang="fr-FR" sz="3200" b="1" dirty="0"/>
              <a:t>Sportifs </a:t>
            </a:r>
            <a:r>
              <a:rPr lang="fr-FR" sz="3200" b="1" dirty="0" smtClean="0"/>
              <a:t>n’étaient </a:t>
            </a:r>
            <a:r>
              <a:rPr lang="fr-FR" sz="3200" b="1" dirty="0"/>
              <a:t>pas un but en soi). Cette civilisation se limitait à sa propre culture </a:t>
            </a:r>
            <a:endParaRPr lang="fr-FR" sz="3200" dirty="0"/>
          </a:p>
          <a:p>
            <a:pPr marL="0" indent="0">
              <a:lnSpc>
                <a:spcPct val="150000"/>
              </a:lnSpc>
              <a:buNone/>
            </a:pPr>
            <a:r>
              <a:rPr lang="fr-FR" sz="3200" b="1" dirty="0"/>
              <a:t>Physique, donc fermée vers l'intérieur (absence du jeu de polo jusqu'en 529 et de la course de chars pratiquée partout ailleurs). </a:t>
            </a:r>
            <a:endParaRPr lang="fr-FR" sz="3200"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929354"/>
          </a:xfrm>
        </p:spPr>
        <p:txBody>
          <a:bodyPr>
            <a:normAutofit fontScale="85000" lnSpcReduction="10000"/>
          </a:bodyPr>
          <a:lstStyle/>
          <a:p>
            <a:pPr algn="r"/>
            <a:r>
              <a:rPr lang="fr-FR" b="1" dirty="0"/>
              <a:t> </a:t>
            </a:r>
            <a:endParaRPr lang="fr-FR" b="1" dirty="0" smtClean="0"/>
          </a:p>
          <a:p>
            <a:pPr algn="r"/>
            <a:endParaRPr lang="fr-FR" dirty="0"/>
          </a:p>
          <a:p>
            <a:pPr algn="ctr"/>
            <a:r>
              <a:rPr lang="fr-FR" sz="2600" b="1" dirty="0"/>
              <a:t>I</a:t>
            </a:r>
            <a:r>
              <a:rPr lang="fr-FR" sz="3500" b="1" dirty="0"/>
              <a:t>ntroduction</a:t>
            </a:r>
            <a:r>
              <a:rPr lang="fr-FR" sz="3500" b="1" dirty="0" smtClean="0"/>
              <a:t>:</a:t>
            </a:r>
            <a:endParaRPr lang="ar-DZ" sz="3500" b="1" dirty="0" smtClean="0"/>
          </a:p>
          <a:p>
            <a:pPr algn="ctr"/>
            <a:endParaRPr lang="fr-FR" sz="2800" dirty="0"/>
          </a:p>
          <a:p>
            <a:pPr algn="ctr"/>
            <a:r>
              <a:rPr lang="fr-FR" sz="3200" b="1" dirty="0">
                <a:solidFill>
                  <a:schemeClr val="bg1">
                    <a:lumMod val="85000"/>
                    <a:lumOff val="15000"/>
                  </a:schemeClr>
                </a:solidFill>
              </a:rPr>
              <a:t>   Caractéristiques générales de cette </a:t>
            </a:r>
            <a:r>
              <a:rPr lang="fr-FR" sz="3200" b="1" dirty="0" smtClean="0">
                <a:solidFill>
                  <a:schemeClr val="bg1">
                    <a:lumMod val="85000"/>
                    <a:lumOff val="15000"/>
                  </a:schemeClr>
                </a:solidFill>
              </a:rPr>
              <a:t>période</a:t>
            </a:r>
            <a:endParaRPr lang="ar-DZ" sz="3200" b="1" dirty="0" smtClean="0">
              <a:solidFill>
                <a:schemeClr val="bg1">
                  <a:lumMod val="85000"/>
                  <a:lumOff val="15000"/>
                </a:schemeClr>
              </a:solidFill>
            </a:endParaRPr>
          </a:p>
          <a:p>
            <a:pPr algn="ctr"/>
            <a:endParaRPr lang="fr-FR" sz="3200" dirty="0"/>
          </a:p>
          <a:p>
            <a:pPr algn="ctr"/>
            <a:r>
              <a:rPr lang="fr-FR" sz="2800" b="1" dirty="0"/>
              <a:t>* Mode de vie pastoral et agricole et début de l'urbanisation</a:t>
            </a:r>
            <a:r>
              <a:rPr lang="fr-FR" sz="2800" b="1" dirty="0" smtClean="0"/>
              <a:t>.</a:t>
            </a:r>
          </a:p>
          <a:p>
            <a:pPr marL="0" indent="0" algn="ctr">
              <a:buNone/>
            </a:pPr>
            <a:endParaRPr lang="fr-FR" sz="2800" dirty="0"/>
          </a:p>
          <a:p>
            <a:pPr algn="ctr"/>
            <a:r>
              <a:rPr lang="fr-FR" sz="2800" b="1" dirty="0" smtClean="0"/>
              <a:t>* </a:t>
            </a:r>
            <a:r>
              <a:rPr lang="fr-FR" sz="2800" b="1" dirty="0"/>
              <a:t>Développement de la propriété privée et naissance de la cité état, ainsi que l'esclavagisme</a:t>
            </a:r>
            <a:r>
              <a:rPr lang="fr-FR" b="1" dirty="0"/>
              <a:t>.</a:t>
            </a:r>
            <a:endParaRPr lang="fr-FR" dirty="0"/>
          </a:p>
          <a:p>
            <a:endParaRPr lang="fr-FR" dirty="0"/>
          </a:p>
        </p:txBody>
      </p:sp>
    </p:spTree>
    <p:extLst>
      <p:ext uri="{BB962C8B-B14F-4D97-AF65-F5344CB8AC3E}">
        <p14:creationId xmlns:p14="http://schemas.microsoft.com/office/powerpoint/2010/main" val="397738697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p:spPr>
        <p:txBody>
          <a:bodyPr/>
          <a:lstStyle/>
          <a:p>
            <a:pPr algn="ctr"/>
            <a:r>
              <a:rPr lang="fr-FR" sz="3200" b="1" dirty="0"/>
              <a:t>* Taches essentielles de la culture </a:t>
            </a:r>
            <a:endParaRPr lang="fr-FR" sz="3200" b="1" dirty="0" smtClean="0"/>
          </a:p>
          <a:p>
            <a:pPr marL="0" indent="0" algn="ctr">
              <a:buNone/>
            </a:pPr>
            <a:r>
              <a:rPr lang="fr-FR" sz="3200" b="1" dirty="0" smtClean="0"/>
              <a:t>physique:</a:t>
            </a:r>
          </a:p>
          <a:p>
            <a:pPr marL="0" indent="0" algn="ctr">
              <a:buNone/>
            </a:pPr>
            <a:endParaRPr lang="fr-FR" sz="3200" b="1" dirty="0"/>
          </a:p>
          <a:p>
            <a:pPr marL="0" indent="0" algn="ctr">
              <a:buNone/>
            </a:pPr>
            <a:r>
              <a:rPr lang="fr-FR" sz="2800" b="1" dirty="0" smtClean="0"/>
              <a:t>1- </a:t>
            </a:r>
            <a:r>
              <a:rPr lang="fr-FR" sz="2800" b="1" dirty="0"/>
              <a:t>Formation de types d'individus pouvant avoir et garder le pouvoir et les conquêtes</a:t>
            </a:r>
            <a:r>
              <a:rPr lang="fr-FR" sz="2800" b="1" dirty="0" smtClean="0"/>
              <a:t>.</a:t>
            </a:r>
          </a:p>
          <a:p>
            <a:pPr algn="r"/>
            <a:endParaRPr lang="fr-FR" sz="2800" dirty="0"/>
          </a:p>
          <a:p>
            <a:pPr marL="0" indent="0">
              <a:buNone/>
            </a:pPr>
            <a:r>
              <a:rPr lang="fr-FR" sz="2800" b="1" dirty="0" smtClean="0"/>
              <a:t>    2- </a:t>
            </a:r>
            <a:r>
              <a:rPr lang="fr-FR" sz="2800" b="1" dirty="0"/>
              <a:t>Formation physique guerrière:</a:t>
            </a:r>
            <a:endParaRPr lang="fr-FR" dirty="0"/>
          </a:p>
          <a:p>
            <a:endParaRPr lang="fr-FR" dirty="0"/>
          </a:p>
        </p:txBody>
      </p:sp>
    </p:spTree>
    <p:extLst>
      <p:ext uri="{BB962C8B-B14F-4D97-AF65-F5344CB8AC3E}">
        <p14:creationId xmlns:p14="http://schemas.microsoft.com/office/powerpoint/2010/main" val="270540689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lstStyle/>
          <a:p>
            <a:pPr marL="0" indent="0" rtl="1">
              <a:buNone/>
            </a:pPr>
            <a:endParaRPr lang="fr-FR" b="1" dirty="0"/>
          </a:p>
          <a:p>
            <a:r>
              <a:rPr lang="fr-FR" sz="2800" b="1" dirty="0" smtClean="0"/>
              <a:t>    Escrime</a:t>
            </a:r>
            <a:r>
              <a:rPr lang="fr-FR" sz="2800" b="1" dirty="0" smtClean="0"/>
              <a:t>;</a:t>
            </a:r>
            <a:endParaRPr lang="fr-FR" sz="2800" dirty="0" smtClean="0"/>
          </a:p>
          <a:p>
            <a:r>
              <a:rPr lang="fr-FR" sz="2800" b="1" dirty="0" smtClean="0"/>
              <a:t>     Chasse;</a:t>
            </a:r>
            <a:endParaRPr lang="fr-FR" sz="2800" dirty="0" smtClean="0"/>
          </a:p>
          <a:p>
            <a:r>
              <a:rPr lang="fr-FR" sz="2800" b="1" dirty="0" smtClean="0"/>
              <a:t>     </a:t>
            </a:r>
            <a:r>
              <a:rPr lang="fr-FR" sz="2800" b="1" dirty="0"/>
              <a:t>Dance avec et sans armes; </a:t>
            </a:r>
            <a:endParaRPr lang="fr-FR" sz="2800" dirty="0"/>
          </a:p>
          <a:p>
            <a:r>
              <a:rPr lang="fr-FR" sz="2800" b="1" dirty="0"/>
              <a:t>     Natation et épreuves de contact</a:t>
            </a:r>
            <a:r>
              <a:rPr lang="fr-FR" b="1" dirty="0"/>
              <a:t>.</a:t>
            </a:r>
            <a:endParaRPr lang="fr-FR" dirty="0"/>
          </a:p>
        </p:txBody>
      </p:sp>
    </p:spTree>
    <p:extLst>
      <p:ext uri="{BB962C8B-B14F-4D97-AF65-F5344CB8AC3E}">
        <p14:creationId xmlns:p14="http://schemas.microsoft.com/office/powerpoint/2010/main" val="11543211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lstStyle/>
          <a:p>
            <a:pPr algn="r"/>
            <a:r>
              <a:rPr lang="fr-FR" b="1" dirty="0"/>
              <a:t> </a:t>
            </a:r>
            <a:endParaRPr lang="fr-FR" b="1" dirty="0" smtClean="0"/>
          </a:p>
          <a:p>
            <a:pPr algn="r"/>
            <a:endParaRPr lang="fr-FR" dirty="0"/>
          </a:p>
          <a:p>
            <a:pPr algn="ctr"/>
            <a:r>
              <a:rPr lang="fr-FR" sz="2800" b="1" dirty="0"/>
              <a:t>     -Toutes ces épreuves sont utilisées pour rehausser le moral </a:t>
            </a:r>
            <a:r>
              <a:rPr lang="fr-FR" sz="2800" b="1" dirty="0" smtClean="0"/>
              <a:t>des guerriers.</a:t>
            </a:r>
            <a:endParaRPr lang="fr-FR" sz="2800" dirty="0"/>
          </a:p>
          <a:p>
            <a:pPr marL="0" indent="0" algn="ctr">
              <a:buNone/>
            </a:pPr>
            <a:endParaRPr lang="fr-FR" sz="2800" b="1" dirty="0"/>
          </a:p>
          <a:p>
            <a:pPr algn="ctr"/>
            <a:endParaRPr lang="fr-FR" sz="2800" dirty="0"/>
          </a:p>
          <a:p>
            <a:pPr algn="ctr"/>
            <a:r>
              <a:rPr lang="fr-FR" sz="2800" b="1" dirty="0"/>
              <a:t>     -Le nombre </a:t>
            </a:r>
            <a:r>
              <a:rPr lang="fr-FR" sz="2800" b="1" dirty="0" smtClean="0"/>
              <a:t>de </a:t>
            </a:r>
            <a:r>
              <a:rPr lang="fr-FR" sz="2800" b="1" dirty="0"/>
              <a:t>compétitions augmente avec leur </a:t>
            </a:r>
            <a:r>
              <a:rPr lang="fr-FR" sz="2800" b="1" dirty="0" smtClean="0"/>
              <a:t>caractères solennelles </a:t>
            </a:r>
            <a:r>
              <a:rPr lang="fr-FR" sz="2800" b="1" dirty="0"/>
              <a:t>et </a:t>
            </a:r>
            <a:r>
              <a:rPr lang="fr-FR" sz="2800" b="1" dirty="0" smtClean="0"/>
              <a:t>éducatives.</a:t>
            </a:r>
            <a:endParaRPr lang="fr-FR" sz="2800" dirty="0"/>
          </a:p>
          <a:p>
            <a:endParaRPr lang="fr-FR" dirty="0"/>
          </a:p>
        </p:txBody>
      </p:sp>
    </p:spTree>
    <p:extLst>
      <p:ext uri="{BB962C8B-B14F-4D97-AF65-F5344CB8AC3E}">
        <p14:creationId xmlns:p14="http://schemas.microsoft.com/office/powerpoint/2010/main" val="315961160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1844824"/>
            <a:ext cx="8472518" cy="4727448"/>
          </a:xfrm>
        </p:spPr>
        <p:txBody>
          <a:bodyPr/>
          <a:lstStyle/>
          <a:p>
            <a:pPr algn="ctr">
              <a:buFont typeface="Wingdings" panose="05000000000000000000" pitchFamily="2" charset="2"/>
              <a:buChar char="§"/>
            </a:pPr>
            <a:r>
              <a:rPr lang="fr-FR" sz="2800" b="1" dirty="0"/>
              <a:t> </a:t>
            </a:r>
            <a:r>
              <a:rPr lang="fr-FR" sz="2800" b="1" dirty="0" smtClean="0"/>
              <a:t> </a:t>
            </a:r>
            <a:r>
              <a:rPr lang="fr-FR" sz="2800" b="1" dirty="0"/>
              <a:t>Rôle social de régulateur de la culture physique par des religions  différentes (éducation, soins, guerre  ou expression </a:t>
            </a:r>
            <a:r>
              <a:rPr lang="fr-FR" sz="2800" b="1" dirty="0" smtClean="0"/>
              <a:t>)</a:t>
            </a:r>
          </a:p>
          <a:p>
            <a:pPr marL="0" indent="0">
              <a:buNone/>
            </a:pPr>
            <a:r>
              <a:rPr lang="fr-FR" b="1" dirty="0" smtClean="0"/>
              <a:t> </a:t>
            </a:r>
            <a:endParaRPr lang="fr-FR" dirty="0"/>
          </a:p>
          <a:p>
            <a:pPr algn="ctr">
              <a:buFont typeface="Wingdings" panose="05000000000000000000" pitchFamily="2" charset="2"/>
              <a:buChar char="§"/>
            </a:pPr>
            <a:r>
              <a:rPr lang="fr-FR" sz="2800" b="1" dirty="0" smtClean="0"/>
              <a:t> </a:t>
            </a:r>
            <a:r>
              <a:rPr lang="fr-FR" sz="2800" b="1" dirty="0"/>
              <a:t>Le mode de vie et les conditions socioéconomiques déterminent le développement de la culture physique a cette période</a:t>
            </a:r>
            <a:endParaRPr lang="fr-FR" sz="2800" dirty="0"/>
          </a:p>
        </p:txBody>
      </p:sp>
    </p:spTree>
    <p:extLst>
      <p:ext uri="{BB962C8B-B14F-4D97-AF65-F5344CB8AC3E}">
        <p14:creationId xmlns:p14="http://schemas.microsoft.com/office/powerpoint/2010/main" val="382650220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214422"/>
            <a:ext cx="7772400" cy="4662850"/>
          </a:xfrm>
        </p:spPr>
        <p:txBody>
          <a:bodyPr>
            <a:normAutofit/>
          </a:bodyPr>
          <a:lstStyle/>
          <a:p>
            <a:pPr algn="ctr" rtl="1"/>
            <a:r>
              <a:rPr lang="fr-FR" dirty="0"/>
              <a:t/>
            </a:r>
            <a:br>
              <a:rPr lang="fr-FR" dirty="0"/>
            </a:br>
            <a:r>
              <a:rPr lang="fr-FR" b="1" dirty="0" smtClean="0"/>
              <a:t>L'Egypte</a:t>
            </a:r>
            <a:r>
              <a:rPr lang="fr-FR" b="1" dirty="0"/>
              <a:t>: 3500-500 ans av J.C</a:t>
            </a:r>
            <a:r>
              <a:rPr lang="fr-FR" b="1" dirty="0" smtClean="0"/>
              <a:t>.</a:t>
            </a:r>
            <a:br>
              <a:rPr lang="fr-FR" b="1" dirty="0" smtClean="0"/>
            </a:br>
            <a:r>
              <a:rPr lang="fr-FR" dirty="0"/>
              <a:t/>
            </a:r>
            <a:br>
              <a:rPr lang="fr-FR" dirty="0"/>
            </a:br>
            <a:r>
              <a:rPr lang="ar-DZ" sz="5400" b="1" dirty="0" smtClean="0"/>
              <a:t>مصر </a:t>
            </a:r>
            <a:r>
              <a:rPr lang="ar-DZ" b="1" dirty="0" smtClean="0"/>
              <a:t>3500-500</a:t>
            </a:r>
            <a:r>
              <a:rPr lang="ar-DZ" b="1" dirty="0"/>
              <a:t> قبل/م</a:t>
            </a:r>
            <a:r>
              <a:rPr lang="fr-FR" b="1" dirty="0" smtClean="0"/>
              <a:t> </a:t>
            </a:r>
            <a:r>
              <a:rPr lang="ar-DZ" b="1" dirty="0" smtClean="0"/>
              <a:t>.</a:t>
            </a:r>
            <a:endParaRPr lang="fr-F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lstStyle/>
          <a:p>
            <a:pPr marL="0" indent="0" algn="r">
              <a:buNone/>
            </a:pPr>
            <a:r>
              <a:rPr lang="fr-FR" b="1" dirty="0"/>
              <a:t> </a:t>
            </a:r>
            <a:endParaRPr lang="fr-FR" dirty="0"/>
          </a:p>
          <a:p>
            <a:pPr algn="ctr">
              <a:lnSpc>
                <a:spcPct val="150000"/>
              </a:lnSpc>
            </a:pPr>
            <a:r>
              <a:rPr lang="fr-FR" sz="3600" b="1" dirty="0"/>
              <a:t>         500 ans après  le rayonnement de la Mésopotamie, c'est au tour de l'Egypte </a:t>
            </a:r>
            <a:r>
              <a:rPr lang="fr-FR" sz="3600" b="1" dirty="0" smtClean="0"/>
              <a:t>  </a:t>
            </a:r>
            <a:r>
              <a:rPr lang="fr-FR" sz="3600" b="1" dirty="0"/>
              <a:t>d'être le centre de la civilisation le développement de l'Egypte se fera au tour du Nil.</a:t>
            </a:r>
            <a:endParaRPr lang="fr-FR" sz="3600" dirty="0"/>
          </a:p>
          <a:p>
            <a:endParaRPr lang="fr-FR"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411807"/>
          </a:xfrm>
        </p:spPr>
        <p:txBody>
          <a:bodyPr/>
          <a:lstStyle/>
          <a:p>
            <a:pPr>
              <a:lnSpc>
                <a:spcPct val="150000"/>
              </a:lnSpc>
            </a:pPr>
            <a:r>
              <a:rPr lang="fr-FR" sz="3600" b="1" dirty="0"/>
              <a:t> Hormis certains traits communs aux deux civilisations tels que la préparation guerrière chez la caste dirigeante, l'Egypte eut ses propres spécificités que l'ont peut résumer ainsi</a:t>
            </a:r>
            <a:r>
              <a:rPr lang="fr-FR" sz="3600" b="1" dirty="0" smtClean="0"/>
              <a:t>:</a:t>
            </a:r>
            <a:endParaRPr lang="fr-FR" sz="3600" dirty="0"/>
          </a:p>
        </p:txBody>
      </p:sp>
    </p:spTree>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742332"/>
      </a:dk2>
      <a:lt2>
        <a:srgbClr val="EE91A0"/>
      </a:lt2>
      <a:accent1>
        <a:srgbClr val="E03754"/>
      </a:accent1>
      <a:accent2>
        <a:srgbClr val="E86C2E"/>
      </a:accent2>
      <a:accent3>
        <a:srgbClr val="DAB250"/>
      </a:accent3>
      <a:accent4>
        <a:srgbClr val="60C4AA"/>
      </a:accent4>
      <a:accent5>
        <a:srgbClr val="51A9DB"/>
      </a:accent5>
      <a:accent6>
        <a:srgbClr val="976AC9"/>
      </a:accent6>
      <a:hlink>
        <a:srgbClr val="D5445E"/>
      </a:hlink>
      <a:folHlink>
        <a:srgbClr val="E17C8E"/>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6B2E858E-683F-40D9-B4CB-284D097F3AC0}"/>
    </a:ext>
  </a:extLst>
</a:theme>
</file>

<file path=docProps/app.xml><?xml version="1.0" encoding="utf-8"?>
<Properties xmlns="http://schemas.openxmlformats.org/officeDocument/2006/extended-properties" xmlns:vt="http://schemas.openxmlformats.org/officeDocument/2006/docPropsVTypes">
  <Template>Damas</Template>
  <TotalTime>147</TotalTime>
  <Words>418</Words>
  <Application>Microsoft Office PowerPoint</Application>
  <PresentationFormat>Affichage à l'écran (4:3)</PresentationFormat>
  <Paragraphs>55</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16</vt:i4>
      </vt:variant>
    </vt:vector>
  </HeadingPairs>
  <TitlesOfParts>
    <vt:vector size="22" baseType="lpstr">
      <vt:lpstr>Arial</vt:lpstr>
      <vt:lpstr>Bookman Old Style</vt:lpstr>
      <vt:lpstr>Rockwell</vt:lpstr>
      <vt:lpstr>Times New Roman</vt:lpstr>
      <vt:lpstr>Wingdings</vt:lpstr>
      <vt:lpstr>Damask</vt:lpstr>
      <vt:lpstr>Chapitre 2ème                                                             La culture physique dans l'antiquité (période esclavagiste) en Orient /Asie.  En Mésopotamie, en Egypte, en Inde, et en Chine.                                                   الثقافة البدنية عند المجتمعات البدنية في المشرق/ آسيا, الشام, مصر, الهند, الصين.</vt:lpstr>
      <vt:lpstr>Présentation PowerPoint</vt:lpstr>
      <vt:lpstr>Présentation PowerPoint</vt:lpstr>
      <vt:lpstr>Présentation PowerPoint</vt:lpstr>
      <vt:lpstr>Présentation PowerPoint</vt:lpstr>
      <vt:lpstr>Présentation PowerPoint</vt:lpstr>
      <vt:lpstr> L'Egypte: 3500-500 ans av J.C.  مصر 3500-500 قبل/م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2-L'Egypte: 3500-500 ans av J.C. -مصر 3500-500 قبل/م.</dc:title>
  <dc:creator>Admin</dc:creator>
  <cp:lastModifiedBy>BiTL19</cp:lastModifiedBy>
  <cp:revision>11</cp:revision>
  <dcterms:created xsi:type="dcterms:W3CDTF">2016-11-02T18:41:43Z</dcterms:created>
  <dcterms:modified xsi:type="dcterms:W3CDTF">2021-11-06T19:42:30Z</dcterms:modified>
</cp:coreProperties>
</file>