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257" r:id="rId4"/>
    <p:sldId id="329" r:id="rId5"/>
    <p:sldId id="325" r:id="rId6"/>
    <p:sldId id="330" r:id="rId7"/>
    <p:sldId id="328" r:id="rId8"/>
    <p:sldId id="332" r:id="rId9"/>
    <p:sldId id="258" r:id="rId10"/>
    <p:sldId id="333" r:id="rId11"/>
    <p:sldId id="327" r:id="rId12"/>
    <p:sldId id="326" r:id="rId13"/>
    <p:sldId id="263" r:id="rId14"/>
    <p:sldId id="334" r:id="rId15"/>
    <p:sldId id="260" r:id="rId16"/>
    <p:sldId id="337" r:id="rId17"/>
    <p:sldId id="331" r:id="rId18"/>
    <p:sldId id="33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B7454C6F-D8D2-40CE-8E9B-83C8448FE153}"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04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20C16E-D453-41B7-AB24-DFEA4B9703CB}" type="datetimeFigureOut">
              <a:rPr lang="fr-FR" smtClean="0"/>
              <a:t>10/12/2025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54C6F-D8D2-40CE-8E9B-83C8448FE153}" type="slidenum">
              <a:rPr lang="fr-FR" smtClean="0"/>
              <a:t>‹N°›</a:t>
            </a:fld>
            <a:endParaRPr lang="fr-FR"/>
          </a:p>
        </p:txBody>
      </p:sp>
    </p:spTree>
    <p:extLst>
      <p:ext uri="{BB962C8B-B14F-4D97-AF65-F5344CB8AC3E}">
        <p14:creationId xmlns:p14="http://schemas.microsoft.com/office/powerpoint/2010/main" val="315324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83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26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spTree>
    <p:extLst>
      <p:ext uri="{BB962C8B-B14F-4D97-AF65-F5344CB8AC3E}">
        <p14:creationId xmlns:p14="http://schemas.microsoft.com/office/powerpoint/2010/main" val="374347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05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80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055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6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spTree>
    <p:extLst>
      <p:ext uri="{BB962C8B-B14F-4D97-AF65-F5344CB8AC3E}">
        <p14:creationId xmlns:p14="http://schemas.microsoft.com/office/powerpoint/2010/main" val="378412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20C16E-D453-41B7-AB24-DFEA4B9703CB}" type="datetimeFigureOut">
              <a:rPr lang="fr-FR" smtClean="0"/>
              <a:t>10/12/2025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54C6F-D8D2-40CE-8E9B-83C8448FE153}"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09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420C16E-D453-41B7-AB24-DFEA4B9703CB}" type="datetimeFigureOut">
              <a:rPr lang="fr-FR" smtClean="0"/>
              <a:t>10/12/2025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54C6F-D8D2-40CE-8E9B-83C8448FE153}" type="slidenum">
              <a:rPr lang="fr-FR" smtClean="0"/>
              <a:t>‹N°›</a:t>
            </a:fld>
            <a:endParaRPr lang="fr-FR"/>
          </a:p>
        </p:txBody>
      </p:sp>
    </p:spTree>
    <p:extLst>
      <p:ext uri="{BB962C8B-B14F-4D97-AF65-F5344CB8AC3E}">
        <p14:creationId xmlns:p14="http://schemas.microsoft.com/office/powerpoint/2010/main" val="200151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420C16E-D453-41B7-AB24-DFEA4B9703CB}" type="datetimeFigureOut">
              <a:rPr lang="fr-FR" smtClean="0"/>
              <a:t>10/12/2025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454C6F-D8D2-40CE-8E9B-83C8448FE153}"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06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420C16E-D453-41B7-AB24-DFEA4B9703CB}" type="datetimeFigureOut">
              <a:rPr lang="fr-FR" smtClean="0"/>
              <a:t>10/12/2025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454C6F-D8D2-40CE-8E9B-83C8448FE153}"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19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0C16E-D453-41B7-AB24-DFEA4B9703CB}" type="datetimeFigureOut">
              <a:rPr lang="fr-FR" smtClean="0"/>
              <a:t>10/12/2025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454C6F-D8D2-40CE-8E9B-83C8448FE153}" type="slidenum">
              <a:rPr lang="fr-FR" smtClean="0"/>
              <a:t>‹N°›</a:t>
            </a:fld>
            <a:endParaRPr lang="fr-FR"/>
          </a:p>
        </p:txBody>
      </p:sp>
    </p:spTree>
    <p:extLst>
      <p:ext uri="{BB962C8B-B14F-4D97-AF65-F5344CB8AC3E}">
        <p14:creationId xmlns:p14="http://schemas.microsoft.com/office/powerpoint/2010/main" val="28672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20C16E-D453-41B7-AB24-DFEA4B9703CB}" type="datetimeFigureOut">
              <a:rPr lang="fr-FR" smtClean="0"/>
              <a:t>10/12/2025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54C6F-D8D2-40CE-8E9B-83C8448FE153}"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83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20C16E-D453-41B7-AB24-DFEA4B9703CB}" type="datetimeFigureOut">
              <a:rPr lang="fr-FR" smtClean="0"/>
              <a:t>10/12/2025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54C6F-D8D2-40CE-8E9B-83C8448FE153}" type="slidenum">
              <a:rPr lang="fr-FR" smtClean="0"/>
              <a:t>‹N°›</a:t>
            </a:fld>
            <a:endParaRPr lang="fr-FR"/>
          </a:p>
        </p:txBody>
      </p:sp>
    </p:spTree>
    <p:extLst>
      <p:ext uri="{BB962C8B-B14F-4D97-AF65-F5344CB8AC3E}">
        <p14:creationId xmlns:p14="http://schemas.microsoft.com/office/powerpoint/2010/main" val="376938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20C16E-D453-41B7-AB24-DFEA4B9703CB}" type="datetimeFigureOut">
              <a:rPr lang="fr-FR" smtClean="0"/>
              <a:t>10/12/2025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454C6F-D8D2-40CE-8E9B-83C8448FE153}" type="slidenum">
              <a:rPr lang="fr-FR" smtClean="0"/>
              <a:t>‹N°›</a:t>
            </a:fld>
            <a:endParaRPr lang="fr-FR"/>
          </a:p>
        </p:txBody>
      </p:sp>
    </p:spTree>
    <p:extLst>
      <p:ext uri="{BB962C8B-B14F-4D97-AF65-F5344CB8AC3E}">
        <p14:creationId xmlns:p14="http://schemas.microsoft.com/office/powerpoint/2010/main" val="528231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806F1-5585-AEA1-E4DB-EE283D2E89CF}"/>
              </a:ext>
            </a:extLst>
          </p:cNvPr>
          <p:cNvSpPr>
            <a:spLocks noGrp="1"/>
          </p:cNvSpPr>
          <p:nvPr>
            <p:ph type="ctrTitle"/>
          </p:nvPr>
        </p:nvSpPr>
        <p:spPr/>
        <p:txBody>
          <a:bodyPr/>
          <a:lstStyle/>
          <a:p>
            <a:pPr rtl="1"/>
            <a:r>
              <a:rPr lang="ar-DZ" dirty="0">
                <a:latin typeface="Arabic Typesetting" panose="03020402040406030203" pitchFamily="66" charset="-78"/>
                <a:cs typeface="Arabic Typesetting" panose="03020402040406030203" pitchFamily="66" charset="-78"/>
              </a:rPr>
              <a:t>المحاضرة الخامسة</a:t>
            </a:r>
            <a:endParaRPr lang="fr-FR" dirty="0">
              <a:latin typeface="Arabic Typesetting" panose="03020402040406030203" pitchFamily="66" charset="-78"/>
              <a:cs typeface="Arabic Typesetting" panose="03020402040406030203" pitchFamily="66" charset="-78"/>
            </a:endParaRPr>
          </a:p>
        </p:txBody>
      </p:sp>
      <p:sp>
        <p:nvSpPr>
          <p:cNvPr id="3" name="Sous-titre 2">
            <a:extLst>
              <a:ext uri="{FF2B5EF4-FFF2-40B4-BE49-F238E27FC236}">
                <a16:creationId xmlns:a16="http://schemas.microsoft.com/office/drawing/2014/main" id="{B7BAAB5D-5B12-F7C8-286C-AD6446042531}"/>
              </a:ext>
            </a:extLst>
          </p:cNvPr>
          <p:cNvSpPr>
            <a:spLocks noGrp="1"/>
          </p:cNvSpPr>
          <p:nvPr>
            <p:ph type="subTitle" idx="1"/>
          </p:nvPr>
        </p:nvSpPr>
        <p:spPr/>
        <p:txBody>
          <a:bodyPr/>
          <a:lstStyle/>
          <a:p>
            <a:r>
              <a:rPr lang="ar-DZ" dirty="0"/>
              <a:t>دور المؤسسات المجتمعية في مواجهة ظاهرة المخدرات</a:t>
            </a:r>
          </a:p>
          <a:p>
            <a:r>
              <a:rPr lang="ar-DZ" dirty="0"/>
              <a:t>الأسرة، المدرسة، والمسجد</a:t>
            </a:r>
            <a:endParaRPr lang="fr-FR" dirty="0"/>
          </a:p>
        </p:txBody>
      </p:sp>
    </p:spTree>
    <p:extLst>
      <p:ext uri="{BB962C8B-B14F-4D97-AF65-F5344CB8AC3E}">
        <p14:creationId xmlns:p14="http://schemas.microsoft.com/office/powerpoint/2010/main" val="235651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B8020C-8063-3992-2A75-4A5946C380B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44B63127-1C71-96C6-18BF-C8A6FD8788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738" y="689317"/>
            <a:ext cx="10311619" cy="5486400"/>
          </a:xfrm>
        </p:spPr>
      </p:pic>
    </p:spTree>
    <p:extLst>
      <p:ext uri="{BB962C8B-B14F-4D97-AF65-F5344CB8AC3E}">
        <p14:creationId xmlns:p14="http://schemas.microsoft.com/office/powerpoint/2010/main" val="384089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F48A-CDE2-CB2F-732D-5F35F1FB199E}"/>
            </a:ext>
          </a:extLst>
        </p:cNvPr>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E9465C5-C38B-306D-56D3-C95C0B35D02D}"/>
              </a:ext>
            </a:extLst>
          </p:cNvPr>
          <p:cNvSpPr txBox="1">
            <a:spLocks/>
          </p:cNvSpPr>
          <p:nvPr/>
        </p:nvSpPr>
        <p:spPr>
          <a:xfrm>
            <a:off x="1295401" y="1350498"/>
            <a:ext cx="9601196" cy="4525370"/>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r>
              <a:rPr lang="ar-DZ" sz="3600">
                <a:latin typeface="Arabic Typesetting" panose="03020402040406030203" pitchFamily="66" charset="-78"/>
                <a:cs typeface="Arabic Typesetting" panose="03020402040406030203" pitchFamily="66" charset="-78"/>
              </a:rPr>
              <a:t>بهذا </a:t>
            </a:r>
            <a:r>
              <a:rPr lang="ar-DZ" sz="4300">
                <a:latin typeface="Arabic Typesetting" panose="03020402040406030203" pitchFamily="66" charset="-78"/>
                <a:cs typeface="Arabic Typesetting" panose="03020402040406030203" pitchFamily="66" charset="-78"/>
              </a:rPr>
              <a:t>يمكن استنتاج المهام التي تقوم بها الأسرة لحماية أفرادها من مخاطر تعاطي المخدرات:</a:t>
            </a:r>
          </a:p>
          <a:p>
            <a:pPr algn="r" rtl="1"/>
            <a:r>
              <a:rPr lang="ar-DZ" sz="3600">
                <a:latin typeface="Arabic Typesetting" panose="03020402040406030203" pitchFamily="66" charset="-78"/>
                <a:cs typeface="Arabic Typesetting" panose="03020402040406030203" pitchFamily="66" charset="-78"/>
              </a:rPr>
              <a:t> توعية الأبناء بخطر المخدرات وما تسببه من مضاعفات جسمية وخيمة والتي قد تضع حدا لحياته.</a:t>
            </a:r>
          </a:p>
          <a:p>
            <a:pPr algn="r" rtl="1"/>
            <a:r>
              <a:rPr lang="ar-DZ" sz="3600">
                <a:latin typeface="Arabic Typesetting" panose="03020402040406030203" pitchFamily="66" charset="-78"/>
                <a:cs typeface="Arabic Typesetting" panose="03020402040406030203" pitchFamily="66" charset="-78"/>
              </a:rPr>
              <a:t>اجتناب أسلوب الترهيب والقسوة في معاملة الأبناء وتفعيل لغة الحوار من أجل التفاهم والسماح بحرية التعبير في</a:t>
            </a:r>
            <a:r>
              <a:rPr lang="fr-FR" sz="3600">
                <a:latin typeface="Arabic Typesetting" panose="03020402040406030203" pitchFamily="66" charset="-78"/>
                <a:cs typeface="Arabic Typesetting" panose="03020402040406030203" pitchFamily="66" charset="-78"/>
              </a:rPr>
              <a:t> </a:t>
            </a:r>
            <a:r>
              <a:rPr lang="ar-DZ" sz="3600">
                <a:latin typeface="Arabic Typesetting" panose="03020402040406030203" pitchFamily="66" charset="-78"/>
                <a:cs typeface="Arabic Typesetting" panose="03020402040406030203" pitchFamily="66" charset="-78"/>
              </a:rPr>
              <a:t>تقديم الآراء ومناقشتها بطريقة تبين الخطأ من الصواب.</a:t>
            </a:r>
          </a:p>
          <a:p>
            <a:pPr algn="r" rtl="1"/>
            <a:r>
              <a:rPr lang="ar-DZ" sz="3600">
                <a:latin typeface="Arabic Typesetting" panose="03020402040406030203" pitchFamily="66" charset="-78"/>
                <a:cs typeface="Arabic Typesetting" panose="03020402040406030203" pitchFamily="66" charset="-78"/>
              </a:rPr>
              <a:t>زرع الثقة في نفوس الأبناء وتعويدهم على حسن على التصرف مع مختلف الضغوط كجزء طبيعي من الحياة يجب التفاعل معها.</a:t>
            </a:r>
          </a:p>
          <a:p>
            <a:pPr algn="r" rtl="1"/>
            <a:endParaRPr lang="ar-DZ">
              <a:latin typeface="Arabic Typesetting" panose="03020402040406030203" pitchFamily="66" charset="-78"/>
              <a:cs typeface="Arabic Typesetting" panose="03020402040406030203" pitchFamily="66" charset="-78"/>
            </a:endParaRPr>
          </a:p>
          <a:p>
            <a:endParaRPr lang="fr-FR" dirty="0"/>
          </a:p>
        </p:txBody>
      </p:sp>
    </p:spTree>
    <p:extLst>
      <p:ext uri="{BB962C8B-B14F-4D97-AF65-F5344CB8AC3E}">
        <p14:creationId xmlns:p14="http://schemas.microsoft.com/office/powerpoint/2010/main" val="315657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7FB85-5E69-1220-CCF3-D66EE5C7480E}"/>
            </a:ext>
          </a:extLst>
        </p:cNvPr>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5555A5F2-6DC7-755C-3AC9-DC037F077C8D}"/>
              </a:ext>
            </a:extLst>
          </p:cNvPr>
          <p:cNvSpPr txBox="1">
            <a:spLocks/>
          </p:cNvSpPr>
          <p:nvPr/>
        </p:nvSpPr>
        <p:spPr>
          <a:xfrm>
            <a:off x="1295401" y="970671"/>
            <a:ext cx="9601196" cy="490519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r>
              <a:rPr lang="ar-DZ" sz="3600">
                <a:latin typeface="Arabic Typesetting" panose="03020402040406030203" pitchFamily="66" charset="-78"/>
                <a:cs typeface="Arabic Typesetting" panose="03020402040406030203" pitchFamily="66" charset="-78"/>
              </a:rPr>
              <a:t>توفير جو أسري هادئ خال من المشاكل والخلافات والعمل على بناء شخصية طفل سوية قابلة للاندماج</a:t>
            </a:r>
          </a:p>
          <a:p>
            <a:pPr algn="r" rtl="1"/>
            <a:r>
              <a:rPr lang="ar-DZ" sz="3600">
                <a:latin typeface="Arabic Typesetting" panose="03020402040406030203" pitchFamily="66" charset="-78"/>
                <a:cs typeface="Arabic Typesetting" panose="03020402040406030203" pitchFamily="66" charset="-78"/>
              </a:rPr>
              <a:t>والتكيف الاجتماعي من خلال استقرار النفسي.</a:t>
            </a:r>
          </a:p>
          <a:p>
            <a:pPr algn="r" rtl="1"/>
            <a:r>
              <a:rPr lang="ar-DZ" sz="3600">
                <a:latin typeface="Arabic Typesetting" panose="03020402040406030203" pitchFamily="66" charset="-78"/>
                <a:cs typeface="Arabic Typesetting" panose="03020402040406030203" pitchFamily="66" charset="-78"/>
              </a:rPr>
              <a:t>معرفة من يصاحبون من الأصدقاء، ومتابعتهم في المدرسة والمحيط الخارجي.</a:t>
            </a:r>
          </a:p>
          <a:p>
            <a:pPr algn="r" rtl="1"/>
            <a:r>
              <a:rPr lang="ar-DZ" sz="3600">
                <a:latin typeface="Arabic Typesetting" panose="03020402040406030203" pitchFamily="66" charset="-78"/>
                <a:cs typeface="Arabic Typesetting" panose="03020402040406030203" pitchFamily="66" charset="-78"/>
              </a:rPr>
              <a:t>تخصيص مبلغ مالي يومي معقول وقصد الحاجة، حتى لا يدع فرصة لتجار المخدرات في استغلاله.</a:t>
            </a:r>
          </a:p>
          <a:p>
            <a:pPr algn="r" rtl="1"/>
            <a:r>
              <a:rPr lang="ar-DZ" sz="3600">
                <a:latin typeface="Arabic Typesetting" panose="03020402040406030203" pitchFamily="66" charset="-78"/>
                <a:cs typeface="Arabic Typesetting" panose="03020402040406030203" pitchFamily="66" charset="-78"/>
              </a:rPr>
              <a:t>دعم الأبناء في وقت فراغهم ومنحهم حق ممارسة لهواياتهم المفضلة وتشجيعهم عليها</a:t>
            </a:r>
            <a:endParaRPr lang="fr-FR" sz="3600">
              <a:latin typeface="Arabic Typesetting" panose="03020402040406030203" pitchFamily="66" charset="-78"/>
              <a:cs typeface="Arabic Typesetting" panose="03020402040406030203" pitchFamily="66" charset="-78"/>
            </a:endParaRPr>
          </a:p>
          <a:p>
            <a:pPr algn="r" rtl="1"/>
            <a:endParaRPr lang="fr-FR" dirty="0"/>
          </a:p>
        </p:txBody>
      </p:sp>
    </p:spTree>
    <p:extLst>
      <p:ext uri="{BB962C8B-B14F-4D97-AF65-F5344CB8AC3E}">
        <p14:creationId xmlns:p14="http://schemas.microsoft.com/office/powerpoint/2010/main" val="310334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B8930-4D78-D61B-5BC7-226702EAF48C}"/>
              </a:ext>
            </a:extLst>
          </p:cNvPr>
          <p:cNvSpPr>
            <a:spLocks noGrp="1"/>
          </p:cNvSpPr>
          <p:nvPr>
            <p:ph type="title"/>
          </p:nvPr>
        </p:nvSpPr>
        <p:spPr/>
        <p:txBody>
          <a:bodyPr/>
          <a:lstStyle/>
          <a:p>
            <a:r>
              <a:rPr lang="ar-DZ" dirty="0"/>
              <a:t>الإدمان والعنف الأسري</a:t>
            </a:r>
            <a:endParaRPr lang="fr-FR" dirty="0"/>
          </a:p>
        </p:txBody>
      </p:sp>
      <p:sp>
        <p:nvSpPr>
          <p:cNvPr id="3" name="Espace réservé du contenu 2">
            <a:extLst>
              <a:ext uri="{FF2B5EF4-FFF2-40B4-BE49-F238E27FC236}">
                <a16:creationId xmlns:a16="http://schemas.microsoft.com/office/drawing/2014/main" id="{BC9C652E-59A5-9B02-929A-63544D29F914}"/>
              </a:ext>
            </a:extLst>
          </p:cNvPr>
          <p:cNvSpPr>
            <a:spLocks noGrp="1"/>
          </p:cNvSpPr>
          <p:nvPr>
            <p:ph idx="1"/>
          </p:nvPr>
        </p:nvSpPr>
        <p:spPr>
          <a:xfrm>
            <a:off x="745588" y="2556932"/>
            <a:ext cx="10902461" cy="3646920"/>
          </a:xfrm>
        </p:spPr>
        <p:txBody>
          <a:bodyPr>
            <a:normAutofit fontScale="92500" lnSpcReduction="10000"/>
          </a:bodyPr>
          <a:lstStyle/>
          <a:p>
            <a:pPr algn="just" rtl="1"/>
            <a:r>
              <a:rPr lang="ar-DZ" sz="2800" dirty="0">
                <a:latin typeface="Arabic Typesetting" panose="03020402040406030203" pitchFamily="66" charset="-78"/>
                <a:cs typeface="Arabic Typesetting" panose="03020402040406030203" pitchFamily="66" charset="-78"/>
              </a:rPr>
              <a:t>يُسهم سوء استخدام المخدرات في تفاقم مشكلة العنف الأسري. فقد أشار تقرير أكرمان (</a:t>
            </a:r>
            <a:r>
              <a:rPr lang="fr-FR" sz="2800" dirty="0" err="1">
                <a:latin typeface="Arabic Typesetting" panose="03020402040406030203" pitchFamily="66" charset="-78"/>
                <a:cs typeface="Arabic Typesetting" panose="03020402040406030203" pitchFamily="66" charset="-78"/>
              </a:rPr>
              <a:t>Ackerman</a:t>
            </a:r>
            <a:r>
              <a:rPr lang="fr-FR" sz="2800" dirty="0">
                <a:latin typeface="Arabic Typesetting" panose="03020402040406030203" pitchFamily="66" charset="-78"/>
                <a:cs typeface="Arabic Typesetting" panose="03020402040406030203" pitchFamily="66" charset="-78"/>
              </a:rPr>
              <a:t>, 1988) </a:t>
            </a:r>
            <a:r>
              <a:rPr lang="ar-DZ" sz="2800" dirty="0">
                <a:latin typeface="Arabic Typesetting" panose="03020402040406030203" pitchFamily="66" charset="-78"/>
                <a:cs typeface="Arabic Typesetting" panose="03020402040406030203" pitchFamily="66" charset="-78"/>
              </a:rPr>
              <a:t>إلى وجود العديد من أشكال العنف المرتبطة بتعاطي الكحول. كما توجد أدلة واضحة على تأثير الكحول بين الأجيال (</a:t>
            </a:r>
            <a:r>
              <a:rPr lang="fr-FR" sz="2800" dirty="0" err="1">
                <a:latin typeface="Arabic Typesetting" panose="03020402040406030203" pitchFamily="66" charset="-78"/>
                <a:cs typeface="Arabic Typesetting" panose="03020402040406030203" pitchFamily="66" charset="-78"/>
              </a:rPr>
              <a:t>Intergenerational</a:t>
            </a:r>
            <a:r>
              <a:rPr lang="fr-FR" sz="2800" dirty="0">
                <a:latin typeface="Arabic Typesetting" panose="03020402040406030203" pitchFamily="66" charset="-78"/>
                <a:cs typeface="Arabic Typesetting" panose="03020402040406030203" pitchFamily="66" charset="-78"/>
              </a:rPr>
              <a:t> </a:t>
            </a:r>
            <a:r>
              <a:rPr lang="fr-FR" sz="2800" dirty="0" err="1">
                <a:latin typeface="Arabic Typesetting" panose="03020402040406030203" pitchFamily="66" charset="-78"/>
                <a:cs typeface="Arabic Typesetting" panose="03020402040406030203" pitchFamily="66" charset="-78"/>
              </a:rPr>
              <a:t>effect</a:t>
            </a:r>
            <a:r>
              <a:rPr lang="fr-FR" sz="2800" dirty="0">
                <a:latin typeface="Arabic Typesetting" panose="03020402040406030203" pitchFamily="66" charset="-78"/>
                <a:cs typeface="Arabic Typesetting" panose="03020402040406030203" pitchFamily="66" charset="-78"/>
              </a:rPr>
              <a:t>) </a:t>
            </a:r>
            <a:r>
              <a:rPr lang="ar-DZ" sz="2800" dirty="0">
                <a:latin typeface="Arabic Typesetting" panose="03020402040406030203" pitchFamily="66" charset="-78"/>
                <a:cs typeface="Arabic Typesetting" panose="03020402040406030203" pitchFamily="66" charset="-78"/>
              </a:rPr>
              <a:t>على أنماط العنف الأسري كافة، حيث غالبًا ما يُلقي </a:t>
            </a:r>
            <a:r>
              <a:rPr lang="ar-DZ" sz="2800" dirty="0" err="1">
                <a:latin typeface="Arabic Typesetting" panose="03020402040406030203" pitchFamily="66" charset="-78"/>
                <a:cs typeface="Arabic Typesetting" panose="03020402040406030203" pitchFamily="66" charset="-78"/>
              </a:rPr>
              <a:t>المعنفون</a:t>
            </a:r>
            <a:r>
              <a:rPr lang="ar-DZ" sz="2800" dirty="0">
                <a:latin typeface="Arabic Typesetting" panose="03020402040406030203" pitchFamily="66" charset="-78"/>
                <a:cs typeface="Arabic Typesetting" panose="03020402040406030203" pitchFamily="66" charset="-78"/>
              </a:rPr>
              <a:t> اللوم على الآخرين، مبررين أفعالهم بعبارات مثل: "هذه ليست مشكلتي" أو "لقد استحقت ذلك". ويُتوقع من الأطفال في هذه الأسر أن يتبنوا السلوكيات ذاتها التي يتبناها الكبار.</a:t>
            </a:r>
          </a:p>
          <a:p>
            <a:pPr algn="just" rtl="1"/>
            <a:r>
              <a:rPr lang="ar-DZ" sz="2800" dirty="0">
                <a:latin typeface="Arabic Typesetting" panose="03020402040406030203" pitchFamily="66" charset="-78"/>
                <a:cs typeface="Arabic Typesetting" panose="03020402040406030203" pitchFamily="66" charset="-78"/>
              </a:rPr>
              <a:t>ضحايا العنف الأسري في الأسر التي تعاني من الكحولية أو تعاطي المخدرات عادةً ما يكونون معزولين اجتماعيًا، ويشعرون بالخجل من الكشف عن الندوب الجسدية أو التعرض للآخرين. وتُسهم هذه العزلة الاجتماعية في تعزيز لوم الضحية لذاتها (</a:t>
            </a:r>
            <a:r>
              <a:rPr lang="fr-FR" sz="2800" dirty="0" err="1">
                <a:latin typeface="Arabic Typesetting" panose="03020402040406030203" pitchFamily="66" charset="-78"/>
                <a:cs typeface="Arabic Typesetting" panose="03020402040406030203" pitchFamily="66" charset="-78"/>
              </a:rPr>
              <a:t>Blame</a:t>
            </a:r>
            <a:r>
              <a:rPr lang="fr-FR" sz="2800" dirty="0">
                <a:latin typeface="Arabic Typesetting" panose="03020402040406030203" pitchFamily="66" charset="-78"/>
                <a:cs typeface="Arabic Typesetting" panose="03020402040406030203" pitchFamily="66" charset="-78"/>
              </a:rPr>
              <a:t> </a:t>
            </a:r>
            <a:r>
              <a:rPr lang="fr-FR" sz="2800" dirty="0" err="1">
                <a:latin typeface="Arabic Typesetting" panose="03020402040406030203" pitchFamily="66" charset="-78"/>
                <a:cs typeface="Arabic Typesetting" panose="03020402040406030203" pitchFamily="66" charset="-78"/>
              </a:rPr>
              <a:t>internalization</a:t>
            </a:r>
            <a:r>
              <a:rPr lang="fr-FR" sz="2800" dirty="0">
                <a:latin typeface="Arabic Typesetting" panose="03020402040406030203" pitchFamily="66" charset="-78"/>
                <a:cs typeface="Arabic Typesetting" panose="03020402040406030203" pitchFamily="66" charset="-78"/>
              </a:rPr>
              <a:t>)، </a:t>
            </a:r>
            <a:r>
              <a:rPr lang="ar-DZ" sz="2800" dirty="0">
                <a:latin typeface="Arabic Typesetting" panose="03020402040406030203" pitchFamily="66" charset="-78"/>
                <a:cs typeface="Arabic Typesetting" panose="03020402040406030203" pitchFamily="66" charset="-78"/>
              </a:rPr>
              <a:t>حيث قد يوافق الضحية على رواية </a:t>
            </a:r>
            <a:r>
              <a:rPr lang="ar-DZ" sz="2800" dirty="0" err="1">
                <a:latin typeface="Arabic Typesetting" panose="03020402040406030203" pitchFamily="66" charset="-78"/>
                <a:cs typeface="Arabic Typesetting" panose="03020402040406030203" pitchFamily="66" charset="-78"/>
              </a:rPr>
              <a:t>المعنف</a:t>
            </a:r>
            <a:r>
              <a:rPr lang="ar-DZ" sz="2800" dirty="0">
                <a:latin typeface="Arabic Typesetting" panose="03020402040406030203" pitchFamily="66" charset="-78"/>
                <a:cs typeface="Arabic Typesetting" panose="03020402040406030203" pitchFamily="66" charset="-78"/>
              </a:rPr>
              <a:t> ويُحمِّل نفسه المسؤولية، قائلًا: "أنا أستحق ما حدث لي".</a:t>
            </a:r>
          </a:p>
          <a:p>
            <a:pPr algn="just" rtl="1"/>
            <a:r>
              <a:rPr lang="ar-DZ" sz="2800" dirty="0">
                <a:latin typeface="Arabic Typesetting" panose="03020402040406030203" pitchFamily="66" charset="-78"/>
                <a:cs typeface="Arabic Typesetting" panose="03020402040406030203" pitchFamily="66" charset="-78"/>
              </a:rPr>
              <a:t>يُعزز هذا السلوك شعور الضحية بالولاء للأسرة، حيث تُعتبر هذه الأحداث بمثابة "أسرار عائلية"، ويُنظر </a:t>
            </a:r>
            <a:r>
              <a:rPr lang="ar-DZ" dirty="0">
                <a:latin typeface="Arabic Typesetting" panose="03020402040406030203" pitchFamily="66" charset="-78"/>
                <a:cs typeface="Arabic Typesetting" panose="03020402040406030203" pitchFamily="66" charset="-78"/>
              </a:rPr>
              <a:t>إلى الحفاظ على وحدة الأسرة (</a:t>
            </a:r>
            <a:r>
              <a:rPr lang="fr-FR" dirty="0">
                <a:latin typeface="Arabic Typesetting" panose="03020402040406030203" pitchFamily="66" charset="-78"/>
                <a:cs typeface="Arabic Typesetting" panose="03020402040406030203" pitchFamily="66" charset="-78"/>
              </a:rPr>
              <a:t>Family </a:t>
            </a:r>
            <a:r>
              <a:rPr lang="fr-FR" dirty="0" err="1">
                <a:latin typeface="Arabic Typesetting" panose="03020402040406030203" pitchFamily="66" charset="-78"/>
                <a:cs typeface="Arabic Typesetting" panose="03020402040406030203" pitchFamily="66" charset="-78"/>
              </a:rPr>
              <a:t>Integrity</a:t>
            </a:r>
            <a:r>
              <a:rPr lang="fr-FR" dirty="0">
                <a:latin typeface="Arabic Typesetting" panose="03020402040406030203" pitchFamily="66" charset="-78"/>
                <a:cs typeface="Arabic Typesetting" panose="03020402040406030203" pitchFamily="66" charset="-78"/>
              </a:rPr>
              <a:t>) </a:t>
            </a:r>
            <a:r>
              <a:rPr lang="ar-DZ" dirty="0">
                <a:latin typeface="Arabic Typesetting" panose="03020402040406030203" pitchFamily="66" charset="-78"/>
                <a:cs typeface="Arabic Typesetting" panose="03020402040406030203" pitchFamily="66" charset="-78"/>
              </a:rPr>
              <a:t>كهدف رئيسي يجب تحقيقه بأي ثمن، بغض النظر عن التكاليف النفسية أو الجسدية المترتبة على ذلك.</a:t>
            </a:r>
          </a:p>
          <a:p>
            <a:pPr algn="r" rtl="1"/>
            <a:endParaRPr lang="fr-FR" dirty="0"/>
          </a:p>
        </p:txBody>
      </p:sp>
    </p:spTree>
    <p:extLst>
      <p:ext uri="{BB962C8B-B14F-4D97-AF65-F5344CB8AC3E}">
        <p14:creationId xmlns:p14="http://schemas.microsoft.com/office/powerpoint/2010/main" val="62277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287CCC-1D81-A534-C4FF-C060C8DB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72" y="0"/>
            <a:ext cx="10297056" cy="6858000"/>
          </a:xfrm>
          <a:prstGeom prst="rect">
            <a:avLst/>
          </a:prstGeom>
        </p:spPr>
      </p:pic>
    </p:spTree>
    <p:extLst>
      <p:ext uri="{BB962C8B-B14F-4D97-AF65-F5344CB8AC3E}">
        <p14:creationId xmlns:p14="http://schemas.microsoft.com/office/powerpoint/2010/main" val="162403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40304-8A96-B3AA-5CD0-BB00558B4CAF}"/>
              </a:ext>
            </a:extLst>
          </p:cNvPr>
          <p:cNvSpPr>
            <a:spLocks noGrp="1"/>
          </p:cNvSpPr>
          <p:nvPr>
            <p:ph type="title"/>
          </p:nvPr>
        </p:nvSpPr>
        <p:spPr/>
        <p:txBody>
          <a:bodyPr/>
          <a:lstStyle/>
          <a:p>
            <a:pPr algn="r" rtl="1"/>
            <a:r>
              <a:rPr lang="ar-DZ" dirty="0"/>
              <a:t>ثانيا: المؤسسات التربوية</a:t>
            </a:r>
            <a:endParaRPr lang="fr-FR" dirty="0"/>
          </a:p>
        </p:txBody>
      </p:sp>
      <p:sp>
        <p:nvSpPr>
          <p:cNvPr id="3" name="Espace réservé du contenu 2">
            <a:extLst>
              <a:ext uri="{FF2B5EF4-FFF2-40B4-BE49-F238E27FC236}">
                <a16:creationId xmlns:a16="http://schemas.microsoft.com/office/drawing/2014/main" id="{25AEE2BA-7417-5A0C-06C6-09F6398E5518}"/>
              </a:ext>
            </a:extLst>
          </p:cNvPr>
          <p:cNvSpPr>
            <a:spLocks noGrp="1"/>
          </p:cNvSpPr>
          <p:nvPr>
            <p:ph idx="1"/>
          </p:nvPr>
        </p:nvSpPr>
        <p:spPr/>
        <p:txBody>
          <a:bodyPr>
            <a:normAutofit fontScale="92500"/>
          </a:bodyPr>
          <a:lstStyle/>
          <a:p>
            <a:pPr algn="r" rtl="1"/>
            <a:r>
              <a:rPr lang="ar-DZ" sz="3600" b="0" i="0" u="none" strike="noStrike" baseline="0" dirty="0">
                <a:latin typeface="Traditional Arabic" panose="02020603050405020304" pitchFamily="18" charset="-78"/>
                <a:cs typeface="Traditional Arabic" panose="02020603050405020304" pitchFamily="18" charset="-78"/>
              </a:rPr>
              <a:t>العمل على تقديم أنشطة صفية تزيد من تجارب الحياتية لدى التلاميذ وتكون ملامسة للواقع.</a:t>
            </a:r>
          </a:p>
          <a:p>
            <a:pPr algn="r" rtl="1"/>
            <a:r>
              <a:rPr lang="ar-DZ" sz="3600" b="0" i="0" u="none" strike="noStrike" baseline="0" dirty="0">
                <a:latin typeface="Traditional Arabic" panose="02020603050405020304" pitchFamily="18" charset="-78"/>
                <a:cs typeface="Traditional Arabic" panose="02020603050405020304" pitchFamily="18" charset="-78"/>
              </a:rPr>
              <a:t>تطوير هياكل الادارية والفنية للمؤسسة التربوية لوقاية الطفل.</a:t>
            </a:r>
          </a:p>
          <a:p>
            <a:pPr algn="r" rtl="1"/>
            <a:r>
              <a:rPr lang="ar-DZ" sz="3600" b="0" i="0" u="none" strike="noStrike" baseline="0" dirty="0">
                <a:latin typeface="Traditional Arabic" panose="02020603050405020304" pitchFamily="18" charset="-78"/>
                <a:cs typeface="Traditional Arabic" panose="02020603050405020304" pitchFamily="18" charset="-78"/>
              </a:rPr>
              <a:t>احتواء التلاميذ داخل المؤسسة التربوية من خلال خلق جو اجتماعي وعرضهم على أخصائيين الاجتماعيين وتتبع </a:t>
            </a:r>
            <a:r>
              <a:rPr lang="ar-DZ" sz="3600" dirty="0">
                <a:latin typeface="Traditional Arabic" panose="02020603050405020304" pitchFamily="18" charset="-78"/>
                <a:cs typeface="Traditional Arabic" panose="02020603050405020304" pitchFamily="18" charset="-78"/>
              </a:rPr>
              <a:t>ت</a:t>
            </a:r>
            <a:r>
              <a:rPr lang="ar-DZ" sz="3600" b="0" i="0" u="none" strike="noStrike" baseline="0" dirty="0">
                <a:latin typeface="Traditional Arabic" panose="02020603050405020304" pitchFamily="18" charset="-78"/>
                <a:cs typeface="Traditional Arabic" panose="02020603050405020304" pitchFamily="18" charset="-78"/>
              </a:rPr>
              <a:t>صرفاته مع الغير في حالة ملاحظة سلوك غير مرغوب.</a:t>
            </a:r>
            <a:endParaRPr lang="fr-FR"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9697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58A24-2156-3135-641F-94AD39A3449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BFCF11C4-2F00-343F-F4F5-4B8D638960A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03385" y="576775"/>
            <a:ext cx="11029070" cy="5767754"/>
          </a:xfrm>
        </p:spPr>
      </p:pic>
    </p:spTree>
    <p:extLst>
      <p:ext uri="{BB962C8B-B14F-4D97-AF65-F5344CB8AC3E}">
        <p14:creationId xmlns:p14="http://schemas.microsoft.com/office/powerpoint/2010/main" val="199797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55772-EFC3-CBC5-7BA5-D0B9599570E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BC15E45-3C5E-E398-E458-93161F160A22}"/>
              </a:ext>
            </a:extLst>
          </p:cNvPr>
          <p:cNvSpPr txBox="1"/>
          <p:nvPr/>
        </p:nvSpPr>
        <p:spPr>
          <a:xfrm>
            <a:off x="1158240" y="1103701"/>
            <a:ext cx="9875520" cy="5016758"/>
          </a:xfrm>
          <a:prstGeom prst="rect">
            <a:avLst/>
          </a:prstGeom>
          <a:noFill/>
        </p:spPr>
        <p:txBody>
          <a:bodyPr wrap="square">
            <a:spAutoFit/>
          </a:bodyPr>
          <a:lstStyle/>
          <a:p>
            <a:pPr algn="r" rtl="1"/>
            <a:r>
              <a:rPr lang="ar-DZ" sz="4000" b="0" i="0" u="none" strike="noStrike" baseline="0" dirty="0">
                <a:latin typeface="Arabic Typesetting" panose="03020402040406030203" pitchFamily="66" charset="-78"/>
                <a:cs typeface="Arabic Typesetting" panose="03020402040406030203" pitchFamily="66" charset="-78"/>
              </a:rPr>
              <a:t>1  الهوية </a:t>
            </a:r>
            <a:r>
              <a:rPr lang="fr-FR" sz="3600" b="0" i="0" u="none" strike="noStrike" baseline="0" dirty="0">
                <a:latin typeface="Arabic Typesetting" panose="03020402040406030203" pitchFamily="66" charset="-78"/>
                <a:cs typeface="Arabic Typesetting" panose="03020402040406030203" pitchFamily="66" charset="-78"/>
              </a:rPr>
              <a:t>Identity</a:t>
            </a:r>
          </a:p>
          <a:p>
            <a:pPr algn="r" rtl="1"/>
            <a:r>
              <a:rPr lang="ar-DZ" sz="4000" b="0" i="0" u="none" strike="noStrike" baseline="0" dirty="0">
                <a:latin typeface="Arabic Typesetting" panose="03020402040406030203" pitchFamily="66" charset="-78"/>
                <a:cs typeface="Arabic Typesetting" panose="03020402040406030203" pitchFamily="66" charset="-78"/>
              </a:rPr>
              <a:t>2  الجرعة </a:t>
            </a:r>
            <a:r>
              <a:rPr lang="fr-FR" sz="3600" b="0" i="0" u="none" strike="noStrike" baseline="0" dirty="0">
                <a:latin typeface="Arabic Typesetting" panose="03020402040406030203" pitchFamily="66" charset="-78"/>
                <a:cs typeface="Arabic Typesetting" panose="03020402040406030203" pitchFamily="66" charset="-78"/>
              </a:rPr>
              <a:t>Dose</a:t>
            </a:r>
          </a:p>
          <a:p>
            <a:pPr algn="r" rtl="1"/>
            <a:r>
              <a:rPr lang="ar-DZ" sz="4000" b="0" i="0" u="none" strike="noStrike" baseline="0" dirty="0">
                <a:latin typeface="Arabic Typesetting" panose="03020402040406030203" pitchFamily="66" charset="-78"/>
                <a:cs typeface="Arabic Typesetting" panose="03020402040406030203" pitchFamily="66" charset="-78"/>
              </a:rPr>
              <a:t>3  الشدة والنقاء </a:t>
            </a:r>
            <a:r>
              <a:rPr lang="fr-FR" sz="3600" b="0" i="0" u="none" strike="noStrike" baseline="0" dirty="0" err="1">
                <a:latin typeface="Arabic Typesetting" panose="03020402040406030203" pitchFamily="66" charset="-78"/>
                <a:cs typeface="Arabic Typesetting" panose="03020402040406030203" pitchFamily="66" charset="-78"/>
              </a:rPr>
              <a:t>Potency</a:t>
            </a:r>
            <a:r>
              <a:rPr lang="fr-FR" sz="3600" b="0" i="0" u="none" strike="noStrike" baseline="0" dirty="0">
                <a:latin typeface="Arabic Typesetting" panose="03020402040406030203" pitchFamily="66" charset="-78"/>
                <a:cs typeface="Arabic Typesetting" panose="03020402040406030203" pitchFamily="66" charset="-78"/>
              </a:rPr>
              <a:t> &amp; </a:t>
            </a:r>
            <a:r>
              <a:rPr lang="fr-FR" sz="3600" b="0" i="0" u="none" strike="noStrike" baseline="0" dirty="0" err="1">
                <a:latin typeface="Arabic Typesetting" panose="03020402040406030203" pitchFamily="66" charset="-78"/>
                <a:cs typeface="Arabic Typesetting" panose="03020402040406030203" pitchFamily="66" charset="-78"/>
              </a:rPr>
              <a:t>Purity</a:t>
            </a:r>
            <a:endParaRPr lang="fr-FR" sz="3600" b="0" i="0" u="none" strike="noStrike" baseline="0" dirty="0">
              <a:latin typeface="Arabic Typesetting" panose="03020402040406030203" pitchFamily="66" charset="-78"/>
              <a:cs typeface="Arabic Typesetting" panose="03020402040406030203" pitchFamily="66" charset="-78"/>
            </a:endParaRPr>
          </a:p>
          <a:p>
            <a:pPr algn="r" rtl="1"/>
            <a:r>
              <a:rPr lang="ar-DZ" sz="4000" b="0" i="0" u="none" strike="noStrike" baseline="0" dirty="0">
                <a:latin typeface="Arabic Typesetting" panose="03020402040406030203" pitchFamily="66" charset="-78"/>
                <a:cs typeface="Arabic Typesetting" panose="03020402040406030203" pitchFamily="66" charset="-78"/>
              </a:rPr>
              <a:t>4  مزج العقار </a:t>
            </a:r>
            <a:r>
              <a:rPr lang="fr-FR" sz="3600" b="0" i="0" u="none" strike="noStrike" baseline="0" dirty="0">
                <a:latin typeface="Arabic Typesetting" panose="03020402040406030203" pitchFamily="66" charset="-78"/>
                <a:cs typeface="Arabic Typesetting" panose="03020402040406030203" pitchFamily="66" charset="-78"/>
              </a:rPr>
              <a:t>Drug </a:t>
            </a:r>
            <a:r>
              <a:rPr lang="fr-FR" sz="3600" b="0" i="0" u="none" strike="noStrike" baseline="0" dirty="0" err="1">
                <a:latin typeface="Arabic Typesetting" panose="03020402040406030203" pitchFamily="66" charset="-78"/>
                <a:cs typeface="Arabic Typesetting" panose="03020402040406030203" pitchFamily="66" charset="-78"/>
              </a:rPr>
              <a:t>Mixing</a:t>
            </a:r>
            <a:endParaRPr lang="fr-FR" sz="3600" b="0" i="0" u="none" strike="noStrike" baseline="0" dirty="0">
              <a:latin typeface="Arabic Typesetting" panose="03020402040406030203" pitchFamily="66" charset="-78"/>
              <a:cs typeface="Arabic Typesetting" panose="03020402040406030203" pitchFamily="66" charset="-78"/>
            </a:endParaRPr>
          </a:p>
          <a:p>
            <a:pPr algn="r" rtl="1"/>
            <a:r>
              <a:rPr lang="ar-DZ" sz="4000" b="0" i="0" u="none" strike="noStrike" baseline="0" dirty="0">
                <a:latin typeface="Arabic Typesetting" panose="03020402040406030203" pitchFamily="66" charset="-78"/>
                <a:cs typeface="Arabic Typesetting" panose="03020402040406030203" pitchFamily="66" charset="-78"/>
              </a:rPr>
              <a:t>5  طريقة التقديم </a:t>
            </a:r>
            <a:r>
              <a:rPr lang="fr-FR" sz="3600" b="0" i="0" u="none" strike="noStrike" baseline="0" dirty="0">
                <a:latin typeface="Arabic Typesetting" panose="03020402040406030203" pitchFamily="66" charset="-78"/>
                <a:cs typeface="Arabic Typesetting" panose="03020402040406030203" pitchFamily="66" charset="-78"/>
              </a:rPr>
              <a:t>Route of Administration</a:t>
            </a:r>
          </a:p>
          <a:p>
            <a:pPr algn="r" rtl="1"/>
            <a:r>
              <a:rPr lang="ar-DZ" sz="4000" b="0" i="0" u="none" strike="noStrike" baseline="0" dirty="0">
                <a:latin typeface="Arabic Typesetting" panose="03020402040406030203" pitchFamily="66" charset="-78"/>
                <a:cs typeface="Arabic Typesetting" panose="03020402040406030203" pitchFamily="66" charset="-78"/>
              </a:rPr>
              <a:t>6  التعود </a:t>
            </a:r>
            <a:r>
              <a:rPr lang="fr-FR" sz="3600" b="0" i="0" u="none" strike="noStrike" baseline="0" dirty="0">
                <a:latin typeface="Arabic Typesetting" panose="03020402040406030203" pitchFamily="66" charset="-78"/>
                <a:cs typeface="Arabic Typesetting" panose="03020402040406030203" pitchFamily="66" charset="-78"/>
              </a:rPr>
              <a:t>Habitation</a:t>
            </a:r>
          </a:p>
          <a:p>
            <a:pPr algn="r" rtl="1"/>
            <a:r>
              <a:rPr lang="ar-DZ" sz="4000" b="0" i="0" u="none" strike="noStrike" baseline="0" dirty="0">
                <a:latin typeface="Arabic Typesetting" panose="03020402040406030203" pitchFamily="66" charset="-78"/>
                <a:cs typeface="Arabic Typesetting" panose="03020402040406030203" pitchFamily="66" charset="-78"/>
              </a:rPr>
              <a:t>7  الحالة </a:t>
            </a:r>
            <a:r>
              <a:rPr lang="fr-FR" sz="3600" b="0" i="0" u="none" strike="noStrike" baseline="0" dirty="0">
                <a:latin typeface="Arabic Typesetting" panose="03020402040406030203" pitchFamily="66" charset="-78"/>
                <a:cs typeface="Arabic Typesetting" panose="03020402040406030203" pitchFamily="66" charset="-78"/>
              </a:rPr>
              <a:t>Set</a:t>
            </a:r>
          </a:p>
          <a:p>
            <a:pPr algn="r" rtl="1"/>
            <a:r>
              <a:rPr lang="ar-DZ" sz="4000" b="0" i="0" u="none" strike="noStrike" baseline="0" dirty="0">
                <a:latin typeface="Arabic Typesetting" panose="03020402040406030203" pitchFamily="66" charset="-78"/>
                <a:cs typeface="Arabic Typesetting" panose="03020402040406030203" pitchFamily="66" charset="-78"/>
              </a:rPr>
              <a:t>8  السياق</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7820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BD8F-8BEA-1220-D05E-A2778F86AA52}"/>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3C2B19A4-15AD-AA8E-87D4-8F3EBEF3E0FF}"/>
              </a:ext>
            </a:extLst>
          </p:cNvPr>
          <p:cNvSpPr txBox="1"/>
          <p:nvPr/>
        </p:nvSpPr>
        <p:spPr>
          <a:xfrm>
            <a:off x="1242646" y="1750816"/>
            <a:ext cx="9706708" cy="3046988"/>
          </a:xfrm>
          <a:prstGeom prst="rect">
            <a:avLst/>
          </a:prstGeom>
          <a:noFill/>
        </p:spPr>
        <p:txBody>
          <a:bodyPr wrap="square">
            <a:spAutoFit/>
          </a:bodyPr>
          <a:lstStyle/>
          <a:p>
            <a:pPr algn="r" rtl="1"/>
            <a:r>
              <a:rPr lang="ar-DZ" sz="3200" dirty="0">
                <a:latin typeface="Arabic Typesetting" panose="03020402040406030203" pitchFamily="66" charset="-78"/>
                <a:cs typeface="Arabic Typesetting" panose="03020402040406030203" pitchFamily="66" charset="-78"/>
              </a:rPr>
              <a:t>بالنسبة لمفهوم الهوية، يُقصد به التعرف على طبيعة العقار أو المادة المخدرة من حيث مكوناتها، وهل هي مطابقة لما هو معلن عنه أم لا. أما الجرعة، فهي تشير إلى كمية العقار التي يتم تناولها، حيث لا يمكن مناقشة تأثير العقار دون تحديد مقدار الجرعة المستخدمة.</a:t>
            </a:r>
          </a:p>
          <a:p>
            <a:pPr algn="r" rtl="1"/>
            <a:r>
              <a:rPr lang="ar-DZ" sz="3200" dirty="0">
                <a:latin typeface="Arabic Typesetting" panose="03020402040406030203" pitchFamily="66" charset="-78"/>
                <a:cs typeface="Arabic Typesetting" panose="03020402040406030203" pitchFamily="66" charset="-78"/>
              </a:rPr>
              <a:t>بالإضافة إلى ذلك، تعبر الشدة عن كمية العقار اللازمة لإحداث تأثير معين؛ فكلما كانت الشدة أقوى، كانت الكمية المطلوبة أقل. وبالمثل، يُقصد بنقاء العقار النسبة المئوية للمادة الصافية فيه. أما مصطلح مزج العقار، فيشير إلى خلط العقار أو المخدر مع مادة أخرى، مما قد يُغير من تأثيره أو فعاليته.</a:t>
            </a:r>
          </a:p>
        </p:txBody>
      </p:sp>
    </p:spTree>
    <p:extLst>
      <p:ext uri="{BB962C8B-B14F-4D97-AF65-F5344CB8AC3E}">
        <p14:creationId xmlns:p14="http://schemas.microsoft.com/office/powerpoint/2010/main" val="121457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31A3D43-E690-FE7A-75FD-2927E3ABA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2197" y="2515261"/>
            <a:ext cx="7866468" cy="3317875"/>
          </a:xfrm>
        </p:spPr>
      </p:pic>
      <p:pic>
        <p:nvPicPr>
          <p:cNvPr id="7" name="Graphique 6" descr="Accès universel">
            <a:extLst>
              <a:ext uri="{FF2B5EF4-FFF2-40B4-BE49-F238E27FC236}">
                <a16:creationId xmlns:a16="http://schemas.microsoft.com/office/drawing/2014/main" id="{1E3DB870-2D17-9557-96EC-1BCB7E5EA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8917" y="2686987"/>
            <a:ext cx="914400" cy="914400"/>
          </a:xfrm>
          <a:prstGeom prst="rect">
            <a:avLst/>
          </a:prstGeom>
        </p:spPr>
      </p:pic>
      <p:pic>
        <p:nvPicPr>
          <p:cNvPr id="9" name="Graphique 8" descr="Théâtre">
            <a:extLst>
              <a:ext uri="{FF2B5EF4-FFF2-40B4-BE49-F238E27FC236}">
                <a16:creationId xmlns:a16="http://schemas.microsoft.com/office/drawing/2014/main" id="{9606EBFE-E35C-8884-B4E1-6224774F47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95913" y="3716998"/>
            <a:ext cx="914400" cy="914400"/>
          </a:xfrm>
          <a:prstGeom prst="rect">
            <a:avLst/>
          </a:prstGeom>
        </p:spPr>
      </p:pic>
      <p:pic>
        <p:nvPicPr>
          <p:cNvPr id="11" name="Graphique 10" descr="Maison">
            <a:extLst>
              <a:ext uri="{FF2B5EF4-FFF2-40B4-BE49-F238E27FC236}">
                <a16:creationId xmlns:a16="http://schemas.microsoft.com/office/drawing/2014/main" id="{51650339-6BF9-A224-AFB5-7750834ED0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8203" y="2465622"/>
            <a:ext cx="914400" cy="914400"/>
          </a:xfrm>
          <a:prstGeom prst="rect">
            <a:avLst/>
          </a:prstGeom>
        </p:spPr>
      </p:pic>
      <p:pic>
        <p:nvPicPr>
          <p:cNvPr id="13" name="Graphique 12" descr="Caméra vidéo">
            <a:extLst>
              <a:ext uri="{FF2B5EF4-FFF2-40B4-BE49-F238E27FC236}">
                <a16:creationId xmlns:a16="http://schemas.microsoft.com/office/drawing/2014/main" id="{E84C8F31-E2EA-8F3B-8239-5D755BA345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3803" y="3716998"/>
            <a:ext cx="914400" cy="914400"/>
          </a:xfrm>
          <a:prstGeom prst="rect">
            <a:avLst/>
          </a:prstGeom>
        </p:spPr>
      </p:pic>
    </p:spTree>
    <p:extLst>
      <p:ext uri="{BB962C8B-B14F-4D97-AF65-F5344CB8AC3E}">
        <p14:creationId xmlns:p14="http://schemas.microsoft.com/office/powerpoint/2010/main" val="364248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792D1-BD28-D78D-563C-E34A0323363E}"/>
              </a:ext>
            </a:extLst>
          </p:cNvPr>
          <p:cNvSpPr>
            <a:spLocks noGrp="1"/>
          </p:cNvSpPr>
          <p:nvPr>
            <p:ph type="title"/>
          </p:nvPr>
        </p:nvSpPr>
        <p:spPr/>
        <p:txBody>
          <a:bodyPr/>
          <a:lstStyle/>
          <a:p>
            <a:pPr algn="r" rtl="1"/>
            <a:r>
              <a:rPr lang="ar-DZ" dirty="0"/>
              <a:t>مقدمة</a:t>
            </a:r>
            <a:endParaRPr lang="fr-FR" dirty="0"/>
          </a:p>
        </p:txBody>
      </p:sp>
      <p:sp>
        <p:nvSpPr>
          <p:cNvPr id="3" name="Espace réservé du contenu 2">
            <a:extLst>
              <a:ext uri="{FF2B5EF4-FFF2-40B4-BE49-F238E27FC236}">
                <a16:creationId xmlns:a16="http://schemas.microsoft.com/office/drawing/2014/main" id="{20A0B9ED-D143-9BDD-F19E-0D3683E66926}"/>
              </a:ext>
            </a:extLst>
          </p:cNvPr>
          <p:cNvSpPr>
            <a:spLocks noGrp="1"/>
          </p:cNvSpPr>
          <p:nvPr>
            <p:ph idx="1"/>
          </p:nvPr>
        </p:nvSpPr>
        <p:spPr>
          <a:xfrm>
            <a:off x="1295402" y="1994224"/>
            <a:ext cx="9601196" cy="3318936"/>
          </a:xfrm>
        </p:spPr>
        <p:txBody>
          <a:bodyPr>
            <a:noAutofit/>
          </a:bodyPr>
          <a:lstStyle/>
          <a:p>
            <a:pPr algn="just" rtl="1"/>
            <a:r>
              <a:rPr lang="ar-DZ" sz="4000" dirty="0">
                <a:latin typeface="Arabic Typesetting" panose="03020402040406030203" pitchFamily="66" charset="-78"/>
                <a:cs typeface="Arabic Typesetting" panose="03020402040406030203" pitchFamily="66" charset="-78"/>
              </a:rPr>
              <a:t>تُعدُّ مشكلة المخدرات واستعمال العقاقير والمواد المسببة للإدمان إحدى القضايا الاجتماعية والثقافية المعقدة التي يصعب توقع تغييرها بشكل جذري في هذا القرن. ورغم الجهود المبذولة للحد من تأثيراتها عبر آليات مثل تقليل العرض، وزيادة الأعباء الاقتصادية والاجتماعية المرتبطة بها، وفرض عقوبات صارمة على الاستخدام، إلا أن هذه الإجراءات قد تُسهم في تقليل عدد المستخدمين بشكل محدود. ومع ذلك، فإن التأثير الجوهري في تقليص استعمال المخدرات يعتمد أساسًا على حدوث تغييرات اجتماعية واسعة النطاق.</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6276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F333B-55AB-0B7E-D2CC-4E3C02CA7BCE}"/>
            </a:ext>
          </a:extLst>
        </p:cNvPr>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9C89CAF9-E25B-06C9-D7D4-E71B7D9D1578}"/>
              </a:ext>
            </a:extLst>
          </p:cNvPr>
          <p:cNvSpPr txBox="1">
            <a:spLocks/>
          </p:cNvSpPr>
          <p:nvPr/>
        </p:nvSpPr>
        <p:spPr>
          <a:xfrm>
            <a:off x="1295401" y="858129"/>
            <a:ext cx="9601196" cy="501773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sz="4800">
                <a:latin typeface="Arabic Typesetting" panose="03020402040406030203" pitchFamily="66" charset="-78"/>
                <a:cs typeface="Arabic Typesetting" panose="03020402040406030203" pitchFamily="66" charset="-78"/>
              </a:rPr>
              <a:t>على الصعيد الدولي، يعكس البحث المستمر عن حلول لهذه المشكلة الحاجة الملحّة لتكامل الجهود العالمية. وتبرز أهمية هذا الموضوع في كلمة ألقاها جورجيو جياكموميليل أمام لجنة المخدرات في دورتها الخامسة والثلاثين عام 1992، حيث قال: "إن الوضع اليوم خطير للغاية، ولأول مرة قد لا نستبعد احتمال خسارة الحرب ضد المخدرات بالكامل، ما لم تُظهر الدول إرادة حقيقية وثابتة ومستدامة لكسب هذه المعركة".</a:t>
            </a:r>
            <a:endParaRPr lang="fr-FR" sz="4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5566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F6932D08-8074-AA0B-9713-08046362F364}"/>
              </a:ext>
            </a:extLst>
          </p:cNvPr>
          <p:cNvSpPr txBox="1">
            <a:spLocks/>
          </p:cNvSpPr>
          <p:nvPr/>
        </p:nvSpPr>
        <p:spPr>
          <a:xfrm>
            <a:off x="1295401" y="1252025"/>
            <a:ext cx="9601196" cy="46238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sz="4400" dirty="0">
                <a:latin typeface="Arabic Typesetting" panose="03020402040406030203" pitchFamily="66" charset="-78"/>
                <a:cs typeface="Arabic Typesetting" panose="03020402040406030203" pitchFamily="66" charset="-78"/>
              </a:rPr>
              <a:t>وأشار إلى الانتشار المتسارع لزراعة القنب وتعاطيه، وإلى انتشار الهيروين بشكل واسع، لا سيما في المدن الصناعية الكبرى والعالم الثالث، حيث بات هذا الوباء يشكّل خطرًا يهدد الأمن الاجتماعي ويؤدي إلى ارتفاع غير مسبوق في معدلات الوفيات الناتجة عن الجرعات الزائدة.</a:t>
            </a:r>
            <a:endParaRPr lang="fr-FR"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1226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2D97-08D0-49D9-A721-94CA110097DB}"/>
            </a:ext>
          </a:extLst>
        </p:cNvPr>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01425CE-B370-756C-2BA6-7E1B3DDD9250}"/>
              </a:ext>
            </a:extLst>
          </p:cNvPr>
          <p:cNvSpPr txBox="1">
            <a:spLocks/>
          </p:cNvSpPr>
          <p:nvPr/>
        </p:nvSpPr>
        <p:spPr>
          <a:xfrm>
            <a:off x="1295401" y="1252025"/>
            <a:ext cx="9601196" cy="46238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sz="4000">
                <a:latin typeface="Arabic Typesetting" panose="03020402040406030203" pitchFamily="66" charset="-78"/>
                <a:cs typeface="Arabic Typesetting" panose="03020402040406030203" pitchFamily="66" charset="-78"/>
              </a:rPr>
              <a:t>في هذا السياق، يُعتبر دور المؤسسات المجتمعية أمرًا جوهريًا في التصدي لهذه المشكلة، حيث تمتلك هذه المؤسسات القدرة على تقديم استراتيجيات شاملة تهدف إلى الوقاية والتوعية والعلاج. فهي تعمل كحلقة وصل بين الأفراد والدولة، مما يعزز من فعالية التدخلات المجتمعية ويضمن استدامتها. لذلك، من الضروري تسليط الضوء على الجهود التي تبذلها هذه المؤسسات وكيف يمكن تطويرها لتحقيق نتائج ملموسة في الحد من انتشار المخدرات.</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9269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C784D-0636-DEC1-314F-9D08823A6DEE}"/>
            </a:ext>
          </a:extLst>
        </p:cNvPr>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13F915A7-8E1E-D89F-F488-7AE51E394039}"/>
              </a:ext>
            </a:extLst>
          </p:cNvPr>
          <p:cNvSpPr txBox="1">
            <a:spLocks/>
          </p:cNvSpPr>
          <p:nvPr/>
        </p:nvSpPr>
        <p:spPr>
          <a:xfrm>
            <a:off x="1295401" y="970671"/>
            <a:ext cx="9601196" cy="490519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r>
              <a:rPr lang="ar-DZ" sz="4000" dirty="0">
                <a:latin typeface="Arabic Typesetting" panose="03020402040406030203" pitchFamily="66" charset="-78"/>
                <a:cs typeface="Arabic Typesetting" panose="03020402040406030203" pitchFamily="66" charset="-78"/>
              </a:rPr>
              <a:t>ولذلك سنخصص هذا الموضوع لدراسة دور المؤسسـات المجتمعيـة والتربوية المختلفة في علاج ظاهرة تعاطي المخدرات. وعليه سنقسم هذا الموضوع إلى خمسة عناصر كالآتي :</a:t>
            </a:r>
          </a:p>
          <a:p>
            <a:pPr algn="just" rtl="1"/>
            <a:r>
              <a:rPr lang="ar-DZ" sz="4000" dirty="0">
                <a:latin typeface="Arabic Typesetting" panose="03020402040406030203" pitchFamily="66" charset="-78"/>
                <a:cs typeface="Arabic Typesetting" panose="03020402040406030203" pitchFamily="66" charset="-78"/>
              </a:rPr>
              <a:t> - دور الأسرة في علاج ظاهرة تعاطي المخدرات وعلاقة العنف الأسري بالتعاطي .</a:t>
            </a:r>
          </a:p>
          <a:p>
            <a:pPr algn="just" rtl="1"/>
            <a:r>
              <a:rPr lang="ar-DZ" sz="4000" dirty="0">
                <a:latin typeface="Arabic Typesetting" panose="03020402040406030203" pitchFamily="66" charset="-78"/>
                <a:cs typeface="Arabic Typesetting" panose="03020402040406030203" pitchFamily="66" charset="-78"/>
              </a:rPr>
              <a:t> - دور المدرسة في علاج ظاهرة تعاطي المخدرات .</a:t>
            </a:r>
          </a:p>
          <a:p>
            <a:pPr algn="just" rtl="1"/>
            <a:r>
              <a:rPr lang="ar-DZ" sz="4000" dirty="0">
                <a:latin typeface="Arabic Typesetting" panose="03020402040406030203" pitchFamily="66" charset="-78"/>
                <a:cs typeface="Arabic Typesetting" panose="03020402040406030203" pitchFamily="66" charset="-78"/>
              </a:rPr>
              <a:t> - دور جماعة الرفاق السلبي والايجابي في ظاهرة تعاطي المخدرات .</a:t>
            </a:r>
          </a:p>
          <a:p>
            <a:pPr algn="just" rtl="1"/>
            <a:r>
              <a:rPr lang="ar-DZ" sz="4000" dirty="0">
                <a:latin typeface="Arabic Typesetting" panose="03020402040406030203" pitchFamily="66" charset="-78"/>
                <a:cs typeface="Arabic Typesetting" panose="03020402040406030203" pitchFamily="66" charset="-78"/>
              </a:rPr>
              <a:t> - دور وسائل الإعلام في علاج ظاهرة تعاطي المخدرات.</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2210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055A0-013A-8A67-7B4B-700213E3A511}"/>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300051FB-C3AB-372D-076D-1BCB69E8C5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791" y="562709"/>
            <a:ext cx="10888394" cy="5598940"/>
          </a:xfrm>
        </p:spPr>
      </p:pic>
    </p:spTree>
    <p:extLst>
      <p:ext uri="{BB962C8B-B14F-4D97-AF65-F5344CB8AC3E}">
        <p14:creationId xmlns:p14="http://schemas.microsoft.com/office/powerpoint/2010/main" val="29185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99906-19DC-F72F-8249-799F0C6586E3}"/>
              </a:ext>
            </a:extLst>
          </p:cNvPr>
          <p:cNvSpPr>
            <a:spLocks noGrp="1"/>
          </p:cNvSpPr>
          <p:nvPr>
            <p:ph type="title"/>
          </p:nvPr>
        </p:nvSpPr>
        <p:spPr>
          <a:xfrm>
            <a:off x="1295402" y="982133"/>
            <a:ext cx="9601196" cy="1113954"/>
          </a:xfrm>
        </p:spPr>
        <p:txBody>
          <a:bodyPr>
            <a:normAutofit/>
          </a:bodyPr>
          <a:lstStyle/>
          <a:p>
            <a:pPr algn="r" rtl="1"/>
            <a:r>
              <a:rPr lang="ar-DZ" dirty="0"/>
              <a:t>أولا: الأسرة</a:t>
            </a:r>
            <a:endParaRPr lang="fr-FR" dirty="0"/>
          </a:p>
        </p:txBody>
      </p:sp>
      <p:sp>
        <p:nvSpPr>
          <p:cNvPr id="3" name="Espace réservé du contenu 2">
            <a:extLst>
              <a:ext uri="{FF2B5EF4-FFF2-40B4-BE49-F238E27FC236}">
                <a16:creationId xmlns:a16="http://schemas.microsoft.com/office/drawing/2014/main" id="{C65CCB6C-2196-4C64-AEB3-D1A8ACF60013}"/>
              </a:ext>
            </a:extLst>
          </p:cNvPr>
          <p:cNvSpPr>
            <a:spLocks noGrp="1"/>
          </p:cNvSpPr>
          <p:nvPr>
            <p:ph idx="1"/>
          </p:nvPr>
        </p:nvSpPr>
        <p:spPr>
          <a:xfrm>
            <a:off x="1478281" y="1941340"/>
            <a:ext cx="9601196" cy="4459460"/>
          </a:xfrm>
        </p:spPr>
        <p:txBody>
          <a:bodyPr>
            <a:normAutofit fontScale="25000" lnSpcReduction="20000"/>
          </a:bodyPr>
          <a:lstStyle/>
          <a:p>
            <a:pPr algn="just" rtl="1"/>
            <a:r>
              <a:rPr lang="ar-DZ" sz="14400" dirty="0">
                <a:latin typeface="Arabic Typesetting" panose="03020402040406030203" pitchFamily="66" charset="-78"/>
                <a:cs typeface="Arabic Typesetting" panose="03020402040406030203" pitchFamily="66" charset="-78"/>
              </a:rPr>
              <a:t>تنبع أهمية الأسرة في المجتمع من كونها أول جماعة إنسانية يتكون منها البنيان الاجتماعي، وهـي أكثـر الظـواهر الاجتماعية عمومية وانتشاراً  وتعتبر الأسرة الإطار العام الذي يحدد تصرفات أفرادها، فهـي تشـكل حيـاتهم وتضفي عليهم خصائصها </a:t>
            </a:r>
            <a:r>
              <a:rPr lang="ar-DZ" sz="12800" dirty="0">
                <a:latin typeface="Arabic Typesetting" panose="03020402040406030203" pitchFamily="66" charset="-78"/>
                <a:cs typeface="Arabic Typesetting" panose="03020402040406030203" pitchFamily="66" charset="-78"/>
              </a:rPr>
              <a:t>وطبيعتها، وبذلك فهي مصدر العادات والعـرف والتقاليـد وقواعد السلوك . كما تقوم الأسرة على أوضاع يقرها المجتمع في مراحل تكوينها وتطورها وصـورة حياتها . فالأسرة هي مصدر تكوين الرقابة لأفرادها ، بجانب أنهـا تمـارس الرقابـة الاجتماعية غير الرسمية ، والرقابتان الذاتية وغير الرسمية هما أقوى أثراً من الضبط أو الرقابة الاجتماعية التي نعرفها في شكل "القوانين الوضعية ".وتحدد الأدوار والمكانات الاجتماعية: فالأسرة تمارس وظيفة الإدماج في المجتمع، بمساعدة الأفراد على النجاح في مراكزهم المختلفة، ولكل فرد في الأسرة مكانة محددة، سواء كـان ابنـاً أو أبـاً أو </a:t>
            </a:r>
            <a:r>
              <a:rPr lang="ar-DZ" sz="12800" dirty="0" err="1">
                <a:latin typeface="Arabic Typesetting" panose="03020402040406030203" pitchFamily="66" charset="-78"/>
                <a:cs typeface="Arabic Typesetting" panose="03020402040406030203" pitchFamily="66" charset="-78"/>
              </a:rPr>
              <a:t>أماً..إلخ</a:t>
            </a:r>
            <a:r>
              <a:rPr lang="ar-DZ" sz="12800" dirty="0">
                <a:latin typeface="Arabic Typesetting" panose="03020402040406030203" pitchFamily="66" charset="-78"/>
                <a:cs typeface="Arabic Typesetting" panose="03020402040406030203" pitchFamily="66" charset="-78"/>
              </a:rPr>
              <a:t> . كما تقوم بحماية أفراد الأسرة: بدفعِ كل خطر يهدد حياتهم ، ومنعهم من اقتـراف الجـرائم والتصـرفات </a:t>
            </a:r>
            <a:r>
              <a:rPr lang="ar-DZ" sz="12800" dirty="0" err="1">
                <a:latin typeface="Arabic Typesetting" panose="03020402040406030203" pitchFamily="66" charset="-78"/>
                <a:cs typeface="Arabic Typesetting" panose="03020402040406030203" pitchFamily="66" charset="-78"/>
              </a:rPr>
              <a:t>اللااجتماعية</a:t>
            </a:r>
            <a:r>
              <a:rPr lang="ar-DZ" sz="12800" dirty="0">
                <a:latin typeface="Arabic Typesetting" panose="03020402040406030203" pitchFamily="66" charset="-78"/>
                <a:cs typeface="Arabic Typesetting" panose="03020402040406030203" pitchFamily="66" charset="-78"/>
              </a:rPr>
              <a:t> ذات التأثيرات الضارة بالمجتمع </a:t>
            </a:r>
            <a:endParaRPr lang="ar-DZ" sz="12800" i="0" u="none" strike="noStrike" baseline="0" dirty="0">
              <a:latin typeface="Arabic Typesetting" panose="03020402040406030203" pitchFamily="66" charset="-78"/>
              <a:cs typeface="Arabic Typesetting" panose="03020402040406030203" pitchFamily="66" charset="-78"/>
            </a:endParaRPr>
          </a:p>
          <a:p>
            <a:pPr algn="r" rtl="1"/>
            <a:endParaRPr lang="fr-FR" sz="9600" dirty="0"/>
          </a:p>
        </p:txBody>
      </p:sp>
    </p:spTree>
    <p:extLst>
      <p:ext uri="{BB962C8B-B14F-4D97-AF65-F5344CB8AC3E}">
        <p14:creationId xmlns:p14="http://schemas.microsoft.com/office/powerpoint/2010/main" val="19763077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8647</TotalTime>
  <Words>1044</Words>
  <Application>Microsoft Office PowerPoint</Application>
  <PresentationFormat>Grand écran</PresentationFormat>
  <Paragraphs>42</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Arabic Typesetting</vt:lpstr>
      <vt:lpstr>Arial</vt:lpstr>
      <vt:lpstr>Garamond</vt:lpstr>
      <vt:lpstr>Traditional Arabic</vt:lpstr>
      <vt:lpstr>Organique</vt:lpstr>
      <vt:lpstr>المحاضرة الخامسة</vt:lpstr>
      <vt:lpstr>Présentation PowerPoint</vt:lpstr>
      <vt:lpstr>مقدمة</vt:lpstr>
      <vt:lpstr>Présentation PowerPoint</vt:lpstr>
      <vt:lpstr>Présentation PowerPoint</vt:lpstr>
      <vt:lpstr>Présentation PowerPoint</vt:lpstr>
      <vt:lpstr>Présentation PowerPoint</vt:lpstr>
      <vt:lpstr>Présentation PowerPoint</vt:lpstr>
      <vt:lpstr>أولا: الأسرة</vt:lpstr>
      <vt:lpstr>Présentation PowerPoint</vt:lpstr>
      <vt:lpstr>Présentation PowerPoint</vt:lpstr>
      <vt:lpstr>Présentation PowerPoint</vt:lpstr>
      <vt:lpstr>الإدمان والعنف الأسري</vt:lpstr>
      <vt:lpstr>Présentation PowerPoint</vt:lpstr>
      <vt:lpstr>ثانيا: المؤسسات التربوية</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Malek Ch</dc:creator>
  <cp:lastModifiedBy>Malek Ch</cp:lastModifiedBy>
  <cp:revision>22</cp:revision>
  <dcterms:created xsi:type="dcterms:W3CDTF">2024-12-09T12:06:33Z</dcterms:created>
  <dcterms:modified xsi:type="dcterms:W3CDTF">2025-12-10T22:36:50Z</dcterms:modified>
</cp:coreProperties>
</file>