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278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2C8B56E-D8D2-4ACA-A577-E83C21F20D1B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0AD62A-9EE1-43E3-A7E5-D268F71DF3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6448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01F9C-6784-4284-A4F9-CA377FB7C0BD}" type="datetime1">
              <a:rPr lang="fr-FR" smtClean="0"/>
              <a:pPr/>
              <a:t>21/12/2025</a:t>
            </a:fld>
            <a:endParaRPr lang="fr-FR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534C2EF-8A97-4DAF-B099-E567883644D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809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821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 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" r="323" b="422"/>
          <a:stretch/>
        </p:blipFill>
        <p:spPr>
          <a:xfrm>
            <a:off x="1524" y="1"/>
            <a:ext cx="12188952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8458200" cy="1828800"/>
          </a:xfrm>
        </p:spPr>
        <p:txBody>
          <a:bodyPr rtlCol="0" anchor="b">
            <a:normAutofit/>
          </a:bodyPr>
          <a:lstStyle>
            <a:lvl1pPr algn="l">
              <a:defRPr sz="44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38200" y="2438400"/>
            <a:ext cx="7086600" cy="914400"/>
          </a:xfrm>
        </p:spPr>
        <p:txBody>
          <a:bodyPr rtlCol="0">
            <a:normAutofit/>
          </a:bodyPr>
          <a:lstStyle>
            <a:lvl1pPr marL="0" indent="0" algn="l">
              <a:spcBef>
                <a:spcPts val="1200"/>
              </a:spcBef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445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ux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 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028580" y="5791200"/>
            <a:ext cx="8115419" cy="7016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Forme libre 5"/>
          <p:cNvSpPr>
            <a:spLocks/>
          </p:cNvSpPr>
          <p:nvPr/>
        </p:nvSpPr>
        <p:spPr bwMode="gray">
          <a:xfrm>
            <a:off x="762000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" name="Espace réservé d’image 14" descr="Espace réservé vide pour ajouter une image. Cliquez sur l’espace réservé et sélectionnez l’image à ajouter"/>
          <p:cNvSpPr>
            <a:spLocks noGrp="1"/>
          </p:cNvSpPr>
          <p:nvPr>
            <p:ph type="pic" sz="quarter" idx="13"/>
          </p:nvPr>
        </p:nvSpPr>
        <p:spPr>
          <a:xfrm>
            <a:off x="992435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7" name="Espace réservé du texte 16"/>
          <p:cNvSpPr>
            <a:spLocks noGrp="1"/>
          </p:cNvSpPr>
          <p:nvPr>
            <p:ph type="body" sz="quarter" idx="14"/>
          </p:nvPr>
        </p:nvSpPr>
        <p:spPr>
          <a:xfrm>
            <a:off x="1028581" y="5181600"/>
            <a:ext cx="3566160" cy="493776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fr-FR"/>
              <a:t>Modifiez les styles du texte du masque</a:t>
            </a:r>
          </a:p>
        </p:txBody>
      </p:sp>
      <p:sp>
        <p:nvSpPr>
          <p:cNvPr id="18" name="Forme libre 5"/>
          <p:cNvSpPr>
            <a:spLocks/>
          </p:cNvSpPr>
          <p:nvPr/>
        </p:nvSpPr>
        <p:spPr bwMode="gray">
          <a:xfrm>
            <a:off x="5300133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9" name="Espace réservé d’image 18" descr="Espace réservé vide pour ajouter une image. Cliquez sur l’espace réservé et sélectionnez l’image à ajouter"/>
          <p:cNvSpPr>
            <a:spLocks noGrp="1"/>
          </p:cNvSpPr>
          <p:nvPr>
            <p:ph type="pic" sz="quarter" idx="15"/>
          </p:nvPr>
        </p:nvSpPr>
        <p:spPr>
          <a:xfrm>
            <a:off x="5530568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0" name="Espace réservé du texte 16"/>
          <p:cNvSpPr>
            <a:spLocks noGrp="1"/>
          </p:cNvSpPr>
          <p:nvPr>
            <p:ph type="body" sz="quarter" idx="16"/>
          </p:nvPr>
        </p:nvSpPr>
        <p:spPr>
          <a:xfrm>
            <a:off x="5566714" y="5181600"/>
            <a:ext cx="3566160" cy="493776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3777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ois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 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028580" y="5305424"/>
            <a:ext cx="8104083" cy="579921"/>
          </a:xfrm>
        </p:spPr>
        <p:txBody>
          <a:bodyPr rtlCol="0">
            <a:normAutofit/>
          </a:bodyPr>
          <a:lstStyle>
            <a:lvl1pPr rtl="0">
              <a:defRPr sz="240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Forme libre 5"/>
          <p:cNvSpPr>
            <a:spLocks/>
          </p:cNvSpPr>
          <p:nvPr/>
        </p:nvSpPr>
        <p:spPr bwMode="gray">
          <a:xfrm>
            <a:off x="762000" y="933449"/>
            <a:ext cx="53340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" name="Espace réservé d’image 14" descr="Espace réservé vide pour ajouter une image. Cliquez sur l’espace réservé et sélectionnez l’image à ajouter"/>
          <p:cNvSpPr>
            <a:spLocks noGrp="1"/>
          </p:cNvSpPr>
          <p:nvPr>
            <p:ph type="pic" sz="quarter" idx="13"/>
          </p:nvPr>
        </p:nvSpPr>
        <p:spPr>
          <a:xfrm>
            <a:off x="991888" y="1113022"/>
            <a:ext cx="4874224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8" name="Forme libre 5"/>
          <p:cNvSpPr>
            <a:spLocks/>
          </p:cNvSpPr>
          <p:nvPr/>
        </p:nvSpPr>
        <p:spPr bwMode="gray">
          <a:xfrm>
            <a:off x="6323873" y="967316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9" name="Espace réservé d’image 18" descr="Espace réservé vide pour ajouter une image. Cliquez sur l’espace réservé et sélectionnez l’image à ajouter"/>
          <p:cNvSpPr>
            <a:spLocks noGrp="1"/>
          </p:cNvSpPr>
          <p:nvPr>
            <p:ph type="pic" sz="quarter" idx="15"/>
          </p:nvPr>
        </p:nvSpPr>
        <p:spPr>
          <a:xfrm>
            <a:off x="6506025" y="1109743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2" name="Forme libre 5"/>
          <p:cNvSpPr>
            <a:spLocks/>
          </p:cNvSpPr>
          <p:nvPr/>
        </p:nvSpPr>
        <p:spPr bwMode="gray">
          <a:xfrm>
            <a:off x="6323873" y="3060954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3" name="Espace réservé d’image 12" descr="Espace réservé vide pour ajouter une image. Cliquez sur l’espace réservé et sélectionnez l’image à ajouter"/>
          <p:cNvSpPr>
            <a:spLocks noGrp="1"/>
          </p:cNvSpPr>
          <p:nvPr>
            <p:ph type="pic" sz="quarter" idx="16"/>
          </p:nvPr>
        </p:nvSpPr>
        <p:spPr>
          <a:xfrm>
            <a:off x="6506025" y="3203381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7" name="Espace réservé du texte 16"/>
          <p:cNvSpPr>
            <a:spLocks noGrp="1"/>
          </p:cNvSpPr>
          <p:nvPr>
            <p:ph type="body" sz="quarter" idx="14"/>
          </p:nvPr>
        </p:nvSpPr>
        <p:spPr>
          <a:xfrm>
            <a:off x="1028581" y="5919255"/>
            <a:ext cx="8104082" cy="49742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1779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nq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 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" y="283"/>
            <a:ext cx="12188952" cy="685971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77400" y="365126"/>
            <a:ext cx="2133600" cy="15398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Forme libre 5"/>
          <p:cNvSpPr>
            <a:spLocks/>
          </p:cNvSpPr>
          <p:nvPr/>
        </p:nvSpPr>
        <p:spPr bwMode="gray">
          <a:xfrm>
            <a:off x="4182533" y="265044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9" name="Espace réservé d’image 8" descr="Espace réservé vide pour ajouter une image. Cliquez sur l’espace réservé et sélectionnez l’image à ajouter"/>
          <p:cNvSpPr>
            <a:spLocks noGrp="1"/>
          </p:cNvSpPr>
          <p:nvPr>
            <p:ph type="pic" sz="quarter" idx="13"/>
          </p:nvPr>
        </p:nvSpPr>
        <p:spPr>
          <a:xfrm>
            <a:off x="4424435" y="436315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0" name="Forme libre 5"/>
          <p:cNvSpPr>
            <a:spLocks/>
          </p:cNvSpPr>
          <p:nvPr/>
        </p:nvSpPr>
        <p:spPr bwMode="gray">
          <a:xfrm>
            <a:off x="816188" y="384723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1" name="Espace réservé d’image 10" descr="Espace réservé vide pour ajouter une image. Cliquez sur l’espace réservé et sélectionnez l’image à ajouter"/>
          <p:cNvSpPr>
            <a:spLocks noGrp="1"/>
          </p:cNvSpPr>
          <p:nvPr>
            <p:ph type="pic" sz="quarter" idx="15"/>
          </p:nvPr>
        </p:nvSpPr>
        <p:spPr>
          <a:xfrm>
            <a:off x="1013022" y="538232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2" name="Forme libre 5"/>
          <p:cNvSpPr>
            <a:spLocks/>
          </p:cNvSpPr>
          <p:nvPr/>
        </p:nvSpPr>
        <p:spPr bwMode="gray">
          <a:xfrm>
            <a:off x="816188" y="2478361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3" name="Espace réservé d’image 12" descr="Espace réservé vide pour ajouter une image. Cliquez sur l’espace réservé et sélectionnez l’image à ajouter"/>
          <p:cNvSpPr>
            <a:spLocks noGrp="1"/>
          </p:cNvSpPr>
          <p:nvPr>
            <p:ph type="pic" sz="quarter" idx="16"/>
          </p:nvPr>
        </p:nvSpPr>
        <p:spPr>
          <a:xfrm>
            <a:off x="1013022" y="2631870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4" name="Forme libre 5"/>
          <p:cNvSpPr>
            <a:spLocks/>
          </p:cNvSpPr>
          <p:nvPr/>
        </p:nvSpPr>
        <p:spPr bwMode="gray">
          <a:xfrm>
            <a:off x="816188" y="4571999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" name="Espace réservé d’image 14" descr="Espace réservé vide pour ajouter une image. Cliquez sur l’espace réservé et sélectionnez l’image à ajouter"/>
          <p:cNvSpPr>
            <a:spLocks noGrp="1"/>
          </p:cNvSpPr>
          <p:nvPr>
            <p:ph type="pic" sz="quarter" idx="17"/>
          </p:nvPr>
        </p:nvSpPr>
        <p:spPr>
          <a:xfrm>
            <a:off x="1013022" y="4725508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0" name="Forme libre 5"/>
          <p:cNvSpPr>
            <a:spLocks/>
          </p:cNvSpPr>
          <p:nvPr/>
        </p:nvSpPr>
        <p:spPr bwMode="gray">
          <a:xfrm>
            <a:off x="4182533" y="3448511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1" name="Espace réservé d’image 20" descr="Espace réservé vide pour ajouter une image. Cliquez sur l’espace réservé et sélectionnez l’image à ajouter"/>
          <p:cNvSpPr>
            <a:spLocks noGrp="1"/>
          </p:cNvSpPr>
          <p:nvPr>
            <p:ph type="pic" sz="quarter" idx="18"/>
          </p:nvPr>
        </p:nvSpPr>
        <p:spPr>
          <a:xfrm>
            <a:off x="4424435" y="3619782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467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94E1AF-F367-4865-BA74-EDF0F852D77C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326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839200" y="365125"/>
            <a:ext cx="1828799" cy="4940300"/>
          </a:xfrm>
        </p:spPr>
        <p:txBody>
          <a:bodyPr vert="eaVert"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365125"/>
            <a:ext cx="6858000" cy="4940300"/>
          </a:xfrm>
        </p:spPr>
        <p:txBody>
          <a:bodyPr vert="eaVert" rtlCol="0"/>
          <a:lstStyle/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302DB4-B99F-436E-8BF3-92AFCB61F7B0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624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42DC1E-4709-4051-8E2E-B3BD13229A4A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573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 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" t="422"/>
          <a:stretch/>
        </p:blipFill>
        <p:spPr>
          <a:xfrm>
            <a:off x="0" y="0"/>
            <a:ext cx="12188952" cy="685717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7315200" cy="1828800"/>
          </a:xfrm>
        </p:spPr>
        <p:txBody>
          <a:bodyPr rtlCol="0" anchor="b">
            <a:normAutofit/>
          </a:bodyPr>
          <a:lstStyle>
            <a:lvl1pPr>
              <a:defRPr sz="44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3352800" y="2438400"/>
            <a:ext cx="5486400" cy="9144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7950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24000" y="1825625"/>
            <a:ext cx="4389120" cy="3474720"/>
          </a:xfrm>
        </p:spPr>
        <p:txBody>
          <a:bodyPr rtlCol="0"/>
          <a:lstStyle/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78880" y="1825625"/>
            <a:ext cx="4389120" cy="3474720"/>
          </a:xfrm>
        </p:spPr>
        <p:txBody>
          <a:bodyPr rtlCol="0"/>
          <a:lstStyle/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96CBAD-CBE2-4AF8-ABE3-C2DF3DB84E6D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530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2400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24000" y="2624666"/>
            <a:ext cx="4389120" cy="2675467"/>
          </a:xfrm>
        </p:spPr>
        <p:txBody>
          <a:bodyPr rtlCol="0"/>
          <a:lstStyle/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27888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78880" y="2624666"/>
            <a:ext cx="4389120" cy="2675467"/>
          </a:xfrm>
        </p:spPr>
        <p:txBody>
          <a:bodyPr rtlCol="0"/>
          <a:lstStyle/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du pied de page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7" name="Espace réservé de la date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C3244F-8DA4-4C21-BB69-CFB0A41D509D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9" name="Espace réservé du numéro de diapositive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00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650D94-49FE-4EF9-9362-FDA185D81EF1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502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8B4022-5C45-438F-8B77-8C7C72994E20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007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24400" y="1828800"/>
            <a:ext cx="5943600" cy="3476625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3999" y="1828800"/>
            <a:ext cx="2926080" cy="3476625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33764E-6E49-4A74-8EF9-1C60545889B2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735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 5"/>
          <p:cNvSpPr>
            <a:spLocks/>
          </p:cNvSpPr>
          <p:nvPr/>
        </p:nvSpPr>
        <p:spPr bwMode="gray">
          <a:xfrm>
            <a:off x="804333" y="1695450"/>
            <a:ext cx="5596467" cy="3295650"/>
          </a:xfrm>
          <a:custGeom>
            <a:avLst/>
            <a:gdLst>
              <a:gd name="T0" fmla="*/ 1279 w 1347"/>
              <a:gd name="T1" fmla="*/ 919 h 986"/>
              <a:gd name="T2" fmla="*/ 65 w 1347"/>
              <a:gd name="T3" fmla="*/ 919 h 986"/>
              <a:gd name="T4" fmla="*/ 65 w 1347"/>
              <a:gd name="T5" fmla="*/ 64 h 986"/>
              <a:gd name="T6" fmla="*/ 1279 w 1347"/>
              <a:gd name="T7" fmla="*/ 64 h 986"/>
              <a:gd name="T8" fmla="*/ 1279 w 1347"/>
              <a:gd name="T9" fmla="*/ 919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7" h="986">
                <a:moveTo>
                  <a:pt x="1279" y="919"/>
                </a:moveTo>
                <a:cubicBezTo>
                  <a:pt x="1211" y="986"/>
                  <a:pt x="121" y="974"/>
                  <a:pt x="65" y="919"/>
                </a:cubicBezTo>
                <a:cubicBezTo>
                  <a:pt x="9" y="863"/>
                  <a:pt x="0" y="128"/>
                  <a:pt x="65" y="64"/>
                </a:cubicBezTo>
                <a:cubicBezTo>
                  <a:pt x="130" y="0"/>
                  <a:pt x="1217" y="3"/>
                  <a:pt x="1279" y="64"/>
                </a:cubicBezTo>
                <a:cubicBezTo>
                  <a:pt x="1341" y="125"/>
                  <a:pt x="1347" y="852"/>
                  <a:pt x="1279" y="91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Espace réservé d’image 11" descr="Espace réservé vide pour ajouter une image. Cliquez sur l’espace réservé et sélectionnez l’image à ajouter"/>
          <p:cNvSpPr>
            <a:spLocks noGrp="1"/>
          </p:cNvSpPr>
          <p:nvPr>
            <p:ph type="pic" idx="1"/>
          </p:nvPr>
        </p:nvSpPr>
        <p:spPr>
          <a:xfrm>
            <a:off x="1006022" y="1874520"/>
            <a:ext cx="5193089" cy="2937510"/>
          </a:xfrm>
          <a:custGeom>
            <a:avLst/>
            <a:gdLst>
              <a:gd name="connsiteX0" fmla="*/ 2531359 w 5066932"/>
              <a:gd name="connsiteY0" fmla="*/ 21 h 2945784"/>
              <a:gd name="connsiteX1" fmla="*/ 4878015 w 5066932"/>
              <a:gd name="connsiteY1" fmla="*/ 145719 h 2945784"/>
              <a:gd name="connsiteX2" fmla="*/ 4878015 w 5066932"/>
              <a:gd name="connsiteY2" fmla="*/ 2803241 h 2945784"/>
              <a:gd name="connsiteX3" fmla="*/ 175988 w 5066932"/>
              <a:gd name="connsiteY3" fmla="*/ 2803241 h 2945784"/>
              <a:gd name="connsiteX4" fmla="*/ 175988 w 5066932"/>
              <a:gd name="connsiteY4" fmla="*/ 145719 h 2945784"/>
              <a:gd name="connsiteX5" fmla="*/ 2531359 w 5066932"/>
              <a:gd name="connsiteY5" fmla="*/ 21 h 2945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66932" h="2945784">
                <a:moveTo>
                  <a:pt x="2531359" y="21"/>
                </a:moveTo>
                <a:cubicBezTo>
                  <a:pt x="3645379" y="1187"/>
                  <a:pt x="4757946" y="50918"/>
                  <a:pt x="4878015" y="145719"/>
                </a:cubicBezTo>
                <a:cubicBezTo>
                  <a:pt x="5118151" y="335320"/>
                  <a:pt x="5141390" y="2594991"/>
                  <a:pt x="4878015" y="2803241"/>
                </a:cubicBezTo>
                <a:cubicBezTo>
                  <a:pt x="4614639" y="3011491"/>
                  <a:pt x="392886" y="2974193"/>
                  <a:pt x="175988" y="2803241"/>
                </a:cubicBezTo>
                <a:cubicBezTo>
                  <a:pt x="-40909" y="2629181"/>
                  <a:pt x="-75768" y="344644"/>
                  <a:pt x="175988" y="145719"/>
                </a:cubicBezTo>
                <a:cubicBezTo>
                  <a:pt x="301866" y="46256"/>
                  <a:pt x="1417339" y="-1144"/>
                  <a:pt x="2531359" y="2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010400" y="2245995"/>
            <a:ext cx="3657600" cy="219456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A51BFD-03A4-450D-A290-326093085876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131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 6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t="511" r="525" b="2999"/>
          <a:stretch/>
        </p:blipFill>
        <p:spPr>
          <a:xfrm>
            <a:off x="0" y="0"/>
            <a:ext cx="12188826" cy="6858000"/>
          </a:xfrm>
          <a:prstGeom prst="rect">
            <a:avLst/>
          </a:prstGeom>
        </p:spPr>
      </p:pic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829800" cy="1082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dirty="0"/>
              <a:t>Modifiez le style du titre</a:t>
            </a:r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1524000" y="1828800"/>
            <a:ext cx="9144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3"/>
          </p:nvPr>
        </p:nvSpPr>
        <p:spPr>
          <a:xfrm>
            <a:off x="2209800" y="6416675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7010400" y="6416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02A11481-B14E-4F2A-93AB-42A644786676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289D71E3-7D81-4C24-B9D8-6B108755C64C}" type="slidenum">
              <a:rPr lang="fr-FR" smtClean="0"/>
              <a:pPr rtl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65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2" r:id="rId11"/>
    <p:sldLayoutId id="2147483661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algn="ctr"/>
            <a:r>
              <a:rPr lang="fr-FR" b="1" dirty="0"/>
              <a:t>Teacher Talk 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 2"/>
          <p:cNvSpPr>
            <a:spLocks noGrp="1"/>
          </p:cNvSpPr>
          <p:nvPr>
            <p:ph type="subTitle" idx="1"/>
          </p:nvPr>
        </p:nvSpPr>
        <p:spPr>
          <a:xfrm>
            <a:off x="1703512" y="2362200"/>
            <a:ext cx="7086600" cy="914400"/>
          </a:xfrm>
        </p:spPr>
        <p:txBody>
          <a:bodyPr rtlCol="0"/>
          <a:lstStyle/>
          <a:p>
            <a:pPr algn="ctr" rtl="0"/>
            <a:r>
              <a:rPr lang="fr-FR" b="1" dirty="0"/>
              <a:t>Dr. </a:t>
            </a:r>
            <a:r>
              <a:rPr lang="fr-FR" b="1" dirty="0" err="1"/>
              <a:t>Soumia</a:t>
            </a:r>
            <a:r>
              <a:rPr lang="fr-FR" b="1" dirty="0"/>
              <a:t> HADJAB</a:t>
            </a:r>
          </a:p>
        </p:txBody>
      </p:sp>
    </p:spTree>
    <p:extLst>
      <p:ext uri="{BB962C8B-B14F-4D97-AF65-F5344CB8AC3E}">
        <p14:creationId xmlns:p14="http://schemas.microsoft.com/office/powerpoint/2010/main" val="279804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71664" y="2204864"/>
            <a:ext cx="5617840" cy="1082674"/>
          </a:xfrm>
        </p:spPr>
        <p:txBody>
          <a:bodyPr/>
          <a:lstStyle/>
          <a:p>
            <a:r>
              <a:rPr lang="fr-FR" i="1" u="sng" dirty="0" err="1"/>
              <a:t>Modified</a:t>
            </a:r>
            <a:r>
              <a:rPr lang="fr-FR" i="1" u="sng" dirty="0"/>
              <a:t> input and interaction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82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15072" y="2780928"/>
            <a:ext cx="5761856" cy="1082674"/>
          </a:xfrm>
        </p:spPr>
        <p:txBody>
          <a:bodyPr/>
          <a:lstStyle/>
          <a:p>
            <a:r>
              <a:rPr lang="fr-FR" i="1" u="sng" dirty="0"/>
              <a:t>Modification of questions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593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99656" y="2708920"/>
            <a:ext cx="5905872" cy="1082674"/>
          </a:xfrm>
        </p:spPr>
        <p:txBody>
          <a:bodyPr/>
          <a:lstStyle/>
          <a:p>
            <a:r>
              <a:rPr lang="fr-FR" i="1" u="sng" dirty="0" err="1"/>
              <a:t>Kinds</a:t>
            </a:r>
            <a:r>
              <a:rPr lang="fr-FR" i="1" u="sng" dirty="0"/>
              <a:t> of question modifications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3724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95600" y="2780928"/>
            <a:ext cx="6841976" cy="1082674"/>
          </a:xfrm>
        </p:spPr>
        <p:txBody>
          <a:bodyPr/>
          <a:lstStyle/>
          <a:p>
            <a:r>
              <a:rPr lang="fr-FR" i="1" u="sng" dirty="0"/>
              <a:t>Teacher feedback and </a:t>
            </a:r>
            <a:r>
              <a:rPr lang="fr-FR" i="1" u="sng" dirty="0" err="1"/>
              <a:t>error</a:t>
            </a:r>
            <a:r>
              <a:rPr lang="fr-FR" i="1" u="sng" dirty="0"/>
              <a:t> </a:t>
            </a:r>
            <a:r>
              <a:rPr lang="fr-FR" i="1" u="sng" dirty="0" err="1"/>
              <a:t>treatment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882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9696" y="2564904"/>
            <a:ext cx="5257800" cy="1082674"/>
          </a:xfrm>
        </p:spPr>
        <p:txBody>
          <a:bodyPr/>
          <a:lstStyle/>
          <a:p>
            <a:r>
              <a:rPr lang="fr-FR" i="1" u="sng" dirty="0"/>
              <a:t>The Auto- input </a:t>
            </a:r>
            <a:r>
              <a:rPr lang="fr-FR" i="1" u="sng" dirty="0" err="1"/>
              <a:t>hypothesis</a:t>
            </a:r>
            <a:endParaRPr lang="fr-FR" i="1" u="sng" dirty="0"/>
          </a:p>
        </p:txBody>
      </p:sp>
    </p:spTree>
    <p:extLst>
      <p:ext uri="{BB962C8B-B14F-4D97-AF65-F5344CB8AC3E}">
        <p14:creationId xmlns:p14="http://schemas.microsoft.com/office/powerpoint/2010/main" val="94800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6920" y="2708920"/>
            <a:ext cx="8498160" cy="1082674"/>
          </a:xfrm>
        </p:spPr>
        <p:txBody>
          <a:bodyPr/>
          <a:lstStyle/>
          <a:p>
            <a:r>
              <a:rPr lang="fr-FR" i="1" u="sng" dirty="0" err="1"/>
              <a:t>When</a:t>
            </a:r>
            <a:r>
              <a:rPr lang="fr-FR" i="1" u="sng" dirty="0"/>
              <a:t> </a:t>
            </a:r>
            <a:r>
              <a:rPr lang="fr-FR" i="1" u="sng" dirty="0" err="1"/>
              <a:t>correcting</a:t>
            </a:r>
            <a:r>
              <a:rPr lang="fr-FR" i="1" u="sng" dirty="0"/>
              <a:t>? (</a:t>
            </a:r>
            <a:r>
              <a:rPr lang="fr-FR" i="1" u="sng" dirty="0" err="1"/>
              <a:t>immediate</a:t>
            </a:r>
            <a:r>
              <a:rPr lang="fr-FR" i="1" u="sng" dirty="0"/>
              <a:t>/ </a:t>
            </a:r>
            <a:r>
              <a:rPr lang="fr-FR" i="1" u="sng" dirty="0" err="1"/>
              <a:t>delay</a:t>
            </a:r>
            <a:r>
              <a:rPr lang="fr-FR" i="1" u="sng" dirty="0"/>
              <a:t> correction)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229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79776" y="2636912"/>
            <a:ext cx="3529608" cy="1082674"/>
          </a:xfrm>
        </p:spPr>
        <p:txBody>
          <a:bodyPr/>
          <a:lstStyle/>
          <a:p>
            <a:r>
              <a:rPr lang="fr-FR" i="1" u="sng" dirty="0" err="1"/>
              <a:t>What</a:t>
            </a:r>
            <a:r>
              <a:rPr lang="fr-FR" i="1" u="sng" dirty="0"/>
              <a:t> to </a:t>
            </a:r>
            <a:r>
              <a:rPr lang="fr-FR" i="1" u="sng" dirty="0" err="1"/>
              <a:t>treat</a:t>
            </a:r>
            <a:r>
              <a:rPr lang="fr-FR" i="1" u="sng" dirty="0"/>
              <a:t>?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23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83632" y="2887663"/>
            <a:ext cx="6337920" cy="1082674"/>
          </a:xfrm>
        </p:spPr>
        <p:txBody>
          <a:bodyPr/>
          <a:lstStyle/>
          <a:p>
            <a:r>
              <a:rPr lang="fr-FR" i="1" u="sng" dirty="0"/>
              <a:t>How </a:t>
            </a:r>
            <a:r>
              <a:rPr lang="fr-FR" i="1" u="sng" dirty="0" err="1"/>
              <a:t>errors</a:t>
            </a:r>
            <a:r>
              <a:rPr lang="fr-FR" i="1" u="sng" dirty="0"/>
              <a:t> are </a:t>
            </a:r>
            <a:r>
              <a:rPr lang="fr-FR" i="1" u="sng" dirty="0" err="1"/>
              <a:t>treated</a:t>
            </a:r>
            <a:r>
              <a:rPr lang="fr-FR" i="1" u="sng" dirty="0"/>
              <a:t> (by </a:t>
            </a:r>
            <a:r>
              <a:rPr lang="fr-FR" i="1" u="sng" dirty="0" err="1"/>
              <a:t>whom</a:t>
            </a:r>
            <a:r>
              <a:rPr lang="fr-FR" i="1" u="sng" dirty="0"/>
              <a:t>)?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972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83632" y="2060848"/>
            <a:ext cx="6049888" cy="1082674"/>
          </a:xfrm>
        </p:spPr>
        <p:txBody>
          <a:bodyPr>
            <a:normAutofit/>
          </a:bodyPr>
          <a:lstStyle/>
          <a:p>
            <a:pPr algn="ctr"/>
            <a:r>
              <a:rPr lang="fr-FR" sz="4800" dirty="0" err="1"/>
              <a:t>Characteristics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98603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71664" y="2204864"/>
            <a:ext cx="6624736" cy="1082674"/>
          </a:xfrm>
        </p:spPr>
        <p:txBody>
          <a:bodyPr/>
          <a:lstStyle/>
          <a:p>
            <a:r>
              <a:rPr lang="fr-FR" dirty="0" err="1"/>
              <a:t>Krashen’s</a:t>
            </a:r>
            <a:r>
              <a:rPr lang="fr-FR" dirty="0"/>
              <a:t> input </a:t>
            </a:r>
            <a:r>
              <a:rPr lang="fr-FR" dirty="0" err="1"/>
              <a:t>hypothesis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44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11624" y="2132856"/>
            <a:ext cx="6625952" cy="1082674"/>
          </a:xfrm>
        </p:spPr>
        <p:txBody>
          <a:bodyPr/>
          <a:lstStyle/>
          <a:p>
            <a:r>
              <a:rPr lang="fr-FR" dirty="0" err="1"/>
              <a:t>Allwright</a:t>
            </a:r>
            <a:r>
              <a:rPr lang="fr-FR" dirty="0"/>
              <a:t> and Bailey ( 1990; 1994)</a:t>
            </a:r>
          </a:p>
        </p:txBody>
      </p:sp>
    </p:spTree>
    <p:extLst>
      <p:ext uri="{BB962C8B-B14F-4D97-AF65-F5344CB8AC3E}">
        <p14:creationId xmlns:p14="http://schemas.microsoft.com/office/powerpoint/2010/main" val="126716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55840" y="2492896"/>
            <a:ext cx="3096344" cy="1082674"/>
          </a:xfrm>
        </p:spPr>
        <p:txBody>
          <a:bodyPr/>
          <a:lstStyle/>
          <a:p>
            <a:r>
              <a:rPr lang="fr-FR" dirty="0" err="1"/>
              <a:t>Bowers</a:t>
            </a:r>
            <a:r>
              <a:rPr lang="fr-FR" dirty="0"/>
              <a:t> (1980)</a:t>
            </a:r>
          </a:p>
        </p:txBody>
      </p:sp>
    </p:spTree>
    <p:extLst>
      <p:ext uri="{BB962C8B-B14F-4D97-AF65-F5344CB8AC3E}">
        <p14:creationId xmlns:p14="http://schemas.microsoft.com/office/powerpoint/2010/main" val="366384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7808" y="2369889"/>
            <a:ext cx="2881536" cy="1082674"/>
          </a:xfrm>
        </p:spPr>
        <p:txBody>
          <a:bodyPr/>
          <a:lstStyle/>
          <a:p>
            <a:r>
              <a:rPr lang="fr-FR"/>
              <a:t>Tsui (1995) </a:t>
            </a:r>
          </a:p>
        </p:txBody>
      </p:sp>
    </p:spTree>
    <p:extLst>
      <p:ext uri="{BB962C8B-B14F-4D97-AF65-F5344CB8AC3E}">
        <p14:creationId xmlns:p14="http://schemas.microsoft.com/office/powerpoint/2010/main" val="300621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7808" y="2346326"/>
            <a:ext cx="2881536" cy="1082674"/>
          </a:xfrm>
        </p:spPr>
        <p:txBody>
          <a:bodyPr/>
          <a:lstStyle/>
          <a:p>
            <a:r>
              <a:rPr lang="fr-FR" dirty="0"/>
              <a:t>Cullen (1998) </a:t>
            </a:r>
          </a:p>
        </p:txBody>
      </p:sp>
    </p:spTree>
    <p:extLst>
      <p:ext uri="{BB962C8B-B14F-4D97-AF65-F5344CB8AC3E}">
        <p14:creationId xmlns:p14="http://schemas.microsoft.com/office/powerpoint/2010/main" val="156252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07768" y="2420888"/>
            <a:ext cx="3889648" cy="1082674"/>
          </a:xfrm>
        </p:spPr>
        <p:txBody>
          <a:bodyPr/>
          <a:lstStyle/>
          <a:p>
            <a:r>
              <a:rPr lang="fr-FR" i="1" u="sng" dirty="0" err="1"/>
              <a:t>Teacher’s</a:t>
            </a:r>
            <a:r>
              <a:rPr lang="fr-FR" i="1" u="sng" dirty="0"/>
              <a:t> Questions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554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35760" y="2887663"/>
            <a:ext cx="4753744" cy="1082674"/>
          </a:xfrm>
        </p:spPr>
        <p:txBody>
          <a:bodyPr/>
          <a:lstStyle/>
          <a:p>
            <a:r>
              <a:rPr lang="fr-FR" i="1" u="sng" dirty="0"/>
              <a:t>Teacher </a:t>
            </a:r>
            <a:r>
              <a:rPr lang="fr-FR" i="1" u="sng" dirty="0" err="1"/>
              <a:t>Explanation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306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nfants amis 16 x 9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246701_TF03896101" id="{F231FC5F-9B3B-424D-9F9D-9C5C9BE5DAD0}" vid="{78E01B54-1707-4259-920B-D2E00895BDB6}"/>
    </a:ext>
  </a:extLst>
</a:theme>
</file>

<file path=ppt/theme/theme2.xml><?xml version="1.0" encoding="utf-8"?>
<a:theme xmlns:a="http://schemas.openxmlformats.org/drawingml/2006/main" name="Thème Offic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9EDF6667-B669-49A4-BBE6-2132BA71C0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369AEE-D726-45B1-ACA9-0D6048C368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A15C6C-6BB6-4DB6-B7D6-7F14EAB2CC5C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40262f94-9f35-4ac3-9a90-690165a166b7"/>
    <ds:schemaRef ds:uri="a4f35948-e619-41b3-aa29-22878b09cfd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Cour de récréation, album (grand écran)</Template>
  <TotalTime>32</TotalTime>
  <Words>84</Words>
  <Application>Microsoft Office PowerPoint</Application>
  <PresentationFormat>Grand écran</PresentationFormat>
  <Paragraphs>19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0" baseType="lpstr">
      <vt:lpstr>Arial</vt:lpstr>
      <vt:lpstr>Times New Roman</vt:lpstr>
      <vt:lpstr>Enfants amis 16 x 9</vt:lpstr>
      <vt:lpstr>Teacher Talk  </vt:lpstr>
      <vt:lpstr>Characteristics</vt:lpstr>
      <vt:lpstr>Krashen’s input hypothesis</vt:lpstr>
      <vt:lpstr>Allwright and Bailey ( 1990; 1994)</vt:lpstr>
      <vt:lpstr>Bowers (1980)</vt:lpstr>
      <vt:lpstr>Tsui (1995) </vt:lpstr>
      <vt:lpstr>Cullen (1998) </vt:lpstr>
      <vt:lpstr>Teacher’s Questions</vt:lpstr>
      <vt:lpstr>Teacher Explanation </vt:lpstr>
      <vt:lpstr>Modified input and interaction</vt:lpstr>
      <vt:lpstr>Modification of questions </vt:lpstr>
      <vt:lpstr>Kinds of question modifications </vt:lpstr>
      <vt:lpstr>Teacher feedback and error treatment </vt:lpstr>
      <vt:lpstr>The Auto- input hypothesis</vt:lpstr>
      <vt:lpstr>When correcting? (immediate/ delay correction) </vt:lpstr>
      <vt:lpstr>What to treat? </vt:lpstr>
      <vt:lpstr>How errors are treated (by whom)?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Disposition Titre</dc:title>
  <dc:creator>Compte Microsoft</dc:creator>
  <cp:keywords/>
  <cp:lastModifiedBy>HP</cp:lastModifiedBy>
  <cp:revision>5</cp:revision>
  <dcterms:created xsi:type="dcterms:W3CDTF">2025-01-01T11:35:28Z</dcterms:created>
  <dcterms:modified xsi:type="dcterms:W3CDTF">2025-12-21T17:13:23Z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TC038961019991</vt:lpwstr>
  </property>
  <property fmtid="{D5CDD505-2E9C-101B-9397-08002B2CF9AE}" pid="3" name="ContentTypeId">
    <vt:lpwstr>0x010100AA3F7D94069FF64A86F7DFF56D60E3BE</vt:lpwstr>
  </property>
</Properties>
</file>